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338" r:id="rId3"/>
    <p:sldId id="350" r:id="rId4"/>
    <p:sldId id="354" r:id="rId5"/>
    <p:sldId id="355" r:id="rId6"/>
    <p:sldId id="356" r:id="rId7"/>
    <p:sldId id="352" r:id="rId8"/>
    <p:sldId id="357" r:id="rId9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FFFFCC"/>
    <a:srgbClr val="003399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 snapToObjects="1">
      <p:cViewPr varScale="1">
        <p:scale>
          <a:sx n="95" d="100"/>
          <a:sy n="95" d="100"/>
        </p:scale>
        <p:origin x="-102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827112"/>
            <a:ext cx="8153400" cy="1168574"/>
          </a:xfrm>
        </p:spPr>
        <p:txBody>
          <a:bodyPr/>
          <a:lstStyle/>
          <a:p>
            <a:pPr algn="ctr"/>
            <a:r>
              <a:rPr lang="cs-CZ" dirty="0" smtClean="0"/>
              <a:t>Rozklad mnohočlenů na součin </a:t>
            </a:r>
            <a:r>
              <a:rPr lang="cs-CZ" sz="2800" dirty="0" smtClean="0"/>
              <a:t>vzorce</a:t>
            </a:r>
            <a:endParaRPr lang="cs-CZ" sz="28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 bwMode="auto">
          <a:xfrm>
            <a:off x="5121118" y="1419622"/>
            <a:ext cx="3987385" cy="699542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19" y="1368000"/>
            <a:ext cx="382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Rozložte na součin mnohočlen: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431105" y="1728000"/>
                <a:ext cx="154860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105" y="1728000"/>
                <a:ext cx="1548607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ovéPole 47"/>
          <p:cNvSpPr txBox="1"/>
          <p:nvPr/>
        </p:nvSpPr>
        <p:spPr>
          <a:xfrm>
            <a:off x="0" y="2232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trojčlen, jehož jediným společným dělitelem je 1 (nelze vytýkat)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0" y="2592000"/>
            <a:ext cx="6678038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d</a:t>
            </a:r>
            <a:r>
              <a:rPr lang="cs-CZ" b="1" dirty="0" smtClean="0"/>
              <a:t>ruhou možností rozkladu je rozklad pomocí vzorce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0" y="2952000"/>
            <a:ext cx="6617168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první člen je druhou mocninou x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0" y="3312000"/>
            <a:ext cx="3839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t</a:t>
            </a:r>
            <a:r>
              <a:rPr lang="cs-CZ" b="1" dirty="0" smtClean="0"/>
              <a:t>řetí člen je druhou mocninou 2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5121118" y="1543588"/>
                <a:ext cx="3987386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1118" y="1543588"/>
                <a:ext cx="3987386" cy="47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1384572" y="3996000"/>
                <a:ext cx="54196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=</m:t>
                          </m:r>
                          <m:d>
                            <m:dPr>
                              <m:ctrlPr>
                                <a:rPr lang="cs-CZ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(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)∙(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572" y="3996000"/>
                <a:ext cx="5419676" cy="407099"/>
              </a:xfrm>
              <a:prstGeom prst="rect">
                <a:avLst/>
              </a:prstGeom>
              <a:blipFill rotWithShape="1"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ál 7"/>
          <p:cNvSpPr/>
          <p:nvPr/>
        </p:nvSpPr>
        <p:spPr bwMode="auto">
          <a:xfrm>
            <a:off x="6804248" y="1521933"/>
            <a:ext cx="503718" cy="504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ál 49"/>
          <p:cNvSpPr/>
          <p:nvPr/>
        </p:nvSpPr>
        <p:spPr bwMode="auto">
          <a:xfrm>
            <a:off x="8460432" y="1499875"/>
            <a:ext cx="503718" cy="504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1" y="3672000"/>
            <a:ext cx="6084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druhý člen je dvojnásobkem výrazů x a 2 </a:t>
            </a:r>
            <a:r>
              <a:rPr lang="cs-CZ" b="1" dirty="0"/>
              <a:t>(</a:t>
            </a:r>
            <a:r>
              <a:rPr lang="cs-CZ" b="1" dirty="0" smtClean="0"/>
              <a:t>2·x·2 = 4x)</a:t>
            </a:r>
            <a:endParaRPr lang="cs-CZ" b="1" dirty="0"/>
          </a:p>
        </p:txBody>
      </p:sp>
      <p:sp>
        <p:nvSpPr>
          <p:cNvPr id="54" name="Ovál 53"/>
          <p:cNvSpPr/>
          <p:nvPr/>
        </p:nvSpPr>
        <p:spPr bwMode="auto">
          <a:xfrm>
            <a:off x="7524514" y="1543588"/>
            <a:ext cx="720000" cy="504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0" y="4032000"/>
            <a:ext cx="154860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latí-li tedy: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6569725" y="4020307"/>
            <a:ext cx="117062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latí </a:t>
            </a:r>
            <a:r>
              <a:rPr lang="cs-CZ" b="1" dirty="0" smtClean="0"/>
              <a:t>též</a:t>
            </a:r>
            <a:r>
              <a:rPr lang="cs-CZ" b="1" dirty="0" smtClean="0"/>
              <a:t>: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2375321" y="1782000"/>
                <a:ext cx="154860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5321" y="1782000"/>
                <a:ext cx="1548607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Volný tvar 11"/>
          <p:cNvSpPr/>
          <p:nvPr/>
        </p:nvSpPr>
        <p:spPr bwMode="auto">
          <a:xfrm>
            <a:off x="2036618" y="2057400"/>
            <a:ext cx="6332894" cy="2161309"/>
          </a:xfrm>
          <a:custGeom>
            <a:avLst/>
            <a:gdLst>
              <a:gd name="connsiteX0" fmla="*/ 5663046 w 6332894"/>
              <a:gd name="connsiteY0" fmla="*/ 2161309 h 2161309"/>
              <a:gd name="connsiteX1" fmla="*/ 6307282 w 6332894"/>
              <a:gd name="connsiteY1" fmla="*/ 789709 h 2161309"/>
              <a:gd name="connsiteX2" fmla="*/ 4883727 w 6332894"/>
              <a:gd name="connsiteY2" fmla="*/ 238991 h 2161309"/>
              <a:gd name="connsiteX3" fmla="*/ 0 w 6332894"/>
              <a:gd name="connsiteY3" fmla="*/ 0 h 2161309"/>
              <a:gd name="connsiteX4" fmla="*/ 0 w 6332894"/>
              <a:gd name="connsiteY4" fmla="*/ 0 h 2161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2894" h="2161309">
                <a:moveTo>
                  <a:pt x="5663046" y="2161309"/>
                </a:moveTo>
                <a:cubicBezTo>
                  <a:pt x="6050107" y="1635702"/>
                  <a:pt x="6437169" y="1110095"/>
                  <a:pt x="6307282" y="789709"/>
                </a:cubicBezTo>
                <a:cubicBezTo>
                  <a:pt x="6177396" y="469323"/>
                  <a:pt x="5934941" y="370609"/>
                  <a:pt x="4883727" y="238991"/>
                </a:cubicBezTo>
                <a:cubicBezTo>
                  <a:pt x="3832513" y="107373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5228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2000" fill="hold"/>
                                        <p:tgtEl>
                                          <p:spTgt spid="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7" grpId="0"/>
      <p:bldP spid="33" grpId="0"/>
      <p:bldP spid="33" grpId="1"/>
      <p:bldP spid="48" grpId="0"/>
      <p:bldP spid="49" grpId="0"/>
      <p:bldP spid="51" grpId="0"/>
      <p:bldP spid="52" grpId="0"/>
      <p:bldP spid="4" grpId="0"/>
      <p:bldP spid="38" grpId="0"/>
      <p:bldP spid="8" grpId="0" animBg="1"/>
      <p:bldP spid="50" grpId="0" animBg="1"/>
      <p:bldP spid="53" grpId="0"/>
      <p:bldP spid="54" grpId="0" animBg="1"/>
      <p:bldP spid="57" grpId="0"/>
      <p:bldP spid="58" grpId="0"/>
      <p:bldP spid="59" grpId="0"/>
      <p:bldP spid="59" grpId="1"/>
      <p:bldP spid="59" grpId="2"/>
      <p:bldP spid="12" grpId="0" animBg="1"/>
      <p:bldP spid="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20" y="1325908"/>
            <a:ext cx="2484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Rozložte na součin: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1404000" y="1836000"/>
                <a:ext cx="12964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000" y="1836000"/>
                <a:ext cx="1296439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7200000" y="1440000"/>
                <a:ext cx="16249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1440000"/>
                <a:ext cx="1624938" cy="375552"/>
              </a:xfrm>
              <a:prstGeom prst="rect">
                <a:avLst/>
              </a:prstGeom>
              <a:blipFill rotWithShape="1">
                <a:blip r:embed="rId4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0" y="2880000"/>
                <a:ext cx="247935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r>
                        <a:rPr lang="cs-CZ" b="1" i="1" smtClean="0">
                          <a:latin typeface="Cambria Math"/>
                        </a:rPr>
                        <m:t>𝒙𝒚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000"/>
                <a:ext cx="2479357" cy="379656"/>
              </a:xfrm>
              <a:prstGeom prst="rect">
                <a:avLst/>
              </a:prstGeom>
              <a:blipFill rotWithShape="1">
                <a:blip r:embed="rId5"/>
                <a:stretch>
                  <a:fillRect b="-634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0" y="1800000"/>
                <a:ext cx="177673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00000"/>
                <a:ext cx="1776737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7200000" y="1440000"/>
                <a:ext cx="1368152" cy="466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1440000"/>
                <a:ext cx="1368152" cy="46673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7200000" y="1440000"/>
                <a:ext cx="1512016" cy="466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1440000"/>
                <a:ext cx="1512016" cy="46673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0" y="3348000"/>
                <a:ext cx="24117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𝟐𝟒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𝟏𝟔</m:t>
                      </m:r>
                      <m:r>
                        <a:rPr lang="cs-CZ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348000"/>
                <a:ext cx="2411760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0" y="3816000"/>
                <a:ext cx="241176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</m:t>
                          </m:r>
                        </m:sup>
                      </m:sSup>
                      <m:r>
                        <a:rPr lang="cs-CZ" b="1" i="1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16000"/>
                <a:ext cx="2411760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7200000" y="1440000"/>
                <a:ext cx="1439900" cy="7764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den>
                              </m:f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1440000"/>
                <a:ext cx="1439900" cy="776431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0" y="4284000"/>
                <a:ext cx="2052219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𝟏𝟔</m:t>
                          </m:r>
                        </m:den>
                      </m:f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84000"/>
                <a:ext cx="2052219" cy="6127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404001" y="1836796"/>
                <a:ext cx="79173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001" y="1836796"/>
                <a:ext cx="791736" cy="37555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1404000" y="1836000"/>
                <a:ext cx="12964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000" y="1836000"/>
                <a:ext cx="1296439" cy="37555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ál 2"/>
          <p:cNvSpPr/>
          <p:nvPr/>
        </p:nvSpPr>
        <p:spPr bwMode="auto">
          <a:xfrm>
            <a:off x="558000" y="183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vál 24"/>
          <p:cNvSpPr/>
          <p:nvPr/>
        </p:nvSpPr>
        <p:spPr bwMode="auto">
          <a:xfrm>
            <a:off x="1044000" y="183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vál 27"/>
          <p:cNvSpPr/>
          <p:nvPr/>
        </p:nvSpPr>
        <p:spPr bwMode="auto">
          <a:xfrm>
            <a:off x="34433" y="183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1800000" y="2160000"/>
                <a:ext cx="16198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·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·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𝟐𝐱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2160000"/>
                <a:ext cx="1619872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louk 3"/>
          <p:cNvSpPr/>
          <p:nvPr/>
        </p:nvSpPr>
        <p:spPr bwMode="auto">
          <a:xfrm rot="10644515">
            <a:off x="720000" y="1830268"/>
            <a:ext cx="2250750" cy="540000"/>
          </a:xfrm>
          <a:prstGeom prst="arc">
            <a:avLst>
              <a:gd name="adj1" fmla="val 16254393"/>
              <a:gd name="adj2" fmla="val 34181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8215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3" grpId="0"/>
      <p:bldP spid="23" grpId="1"/>
      <p:bldP spid="30" grpId="0"/>
      <p:bldP spid="26" grpId="0"/>
      <p:bldP spid="36" grpId="0"/>
      <p:bldP spid="36" grpId="1"/>
      <p:bldP spid="38" grpId="0"/>
      <p:bldP spid="38" grpId="1"/>
      <p:bldP spid="16" grpId="0"/>
      <p:bldP spid="17" grpId="0"/>
      <p:bldP spid="18" grpId="0"/>
      <p:bldP spid="18" grpId="1"/>
      <p:bldP spid="19" grpId="0"/>
      <p:bldP spid="20" grpId="0"/>
      <p:bldP spid="20" grpId="1"/>
      <p:bldP spid="24" grpId="0"/>
      <p:bldP spid="24" grpId="1"/>
      <p:bldP spid="3" grpId="0" animBg="1"/>
      <p:bldP spid="3" grpId="1" animBg="1"/>
      <p:bldP spid="25" grpId="0" animBg="1"/>
      <p:bldP spid="25" grpId="1" animBg="1"/>
      <p:bldP spid="28" grpId="0" animBg="1"/>
      <p:bldP spid="28" grpId="1" animBg="1"/>
      <p:bldP spid="32" grpId="0"/>
      <p:bldP spid="4" grpId="0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 bwMode="auto">
          <a:xfrm>
            <a:off x="5121118" y="1419622"/>
            <a:ext cx="3987385" cy="699542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19" y="1368000"/>
            <a:ext cx="382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Rozložte na součin mnohočlen: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431105" y="1728000"/>
                <a:ext cx="154860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</a:rPr>
                        <m:t>𝒑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105" y="1728000"/>
                <a:ext cx="1548607" cy="375552"/>
              </a:xfrm>
              <a:prstGeom prst="rect">
                <a:avLst/>
              </a:prstGeom>
              <a:blipFill rotWithShape="1">
                <a:blip r:embed="rId3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ovéPole 47"/>
          <p:cNvSpPr txBox="1"/>
          <p:nvPr/>
        </p:nvSpPr>
        <p:spPr>
          <a:xfrm>
            <a:off x="0" y="2232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trojčlen, jehož jediným společným dělitelem je 1 (nelze vytýkat)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0" y="2592000"/>
            <a:ext cx="6678038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d</a:t>
            </a:r>
            <a:r>
              <a:rPr lang="cs-CZ" b="1" dirty="0" smtClean="0"/>
              <a:t>ruhou možností rozkladu je rozklad pomocí vzorce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0" y="2952000"/>
            <a:ext cx="4094410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první člen je druhou mocninou </a:t>
            </a:r>
            <a:r>
              <a:rPr lang="cs-CZ" b="1" dirty="0" smtClean="0"/>
              <a:t>p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0" y="3312000"/>
            <a:ext cx="3839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t</a:t>
            </a:r>
            <a:r>
              <a:rPr lang="cs-CZ" b="1" dirty="0" smtClean="0"/>
              <a:t>řetí člen je druhou </a:t>
            </a:r>
            <a:r>
              <a:rPr lang="cs-CZ" b="1" dirty="0" smtClean="0"/>
              <a:t>mocninou 3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5121118" y="1543588"/>
                <a:ext cx="3987386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1118" y="1543588"/>
                <a:ext cx="3987386" cy="47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1384572" y="3996000"/>
                <a:ext cx="54196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𝒂𝒃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=</m:t>
                          </m:r>
                          <m:d>
                            <m:dPr>
                              <m:ctrlPr>
                                <a:rPr lang="cs-CZ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(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)∙(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sz="20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572" y="3996000"/>
                <a:ext cx="5419676" cy="407099"/>
              </a:xfrm>
              <a:prstGeom prst="rect">
                <a:avLst/>
              </a:prstGeom>
              <a:blipFill rotWithShape="1"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ál 7"/>
          <p:cNvSpPr/>
          <p:nvPr/>
        </p:nvSpPr>
        <p:spPr bwMode="auto">
          <a:xfrm>
            <a:off x="6804248" y="1521933"/>
            <a:ext cx="503718" cy="504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ál 49"/>
          <p:cNvSpPr/>
          <p:nvPr/>
        </p:nvSpPr>
        <p:spPr bwMode="auto">
          <a:xfrm>
            <a:off x="8460432" y="1499875"/>
            <a:ext cx="503718" cy="504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0" y="3672000"/>
            <a:ext cx="6569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druhý člen je dvojnásobkem výrazů </a:t>
            </a:r>
            <a:r>
              <a:rPr lang="cs-CZ" b="1" dirty="0" smtClean="0"/>
              <a:t>p </a:t>
            </a:r>
            <a:r>
              <a:rPr lang="cs-CZ" b="1" dirty="0" smtClean="0"/>
              <a:t>a </a:t>
            </a:r>
            <a:r>
              <a:rPr lang="cs-CZ" b="1" dirty="0" smtClean="0"/>
              <a:t>3 [2·p·3 </a:t>
            </a:r>
            <a:r>
              <a:rPr lang="cs-CZ" b="1" dirty="0" smtClean="0"/>
              <a:t>= </a:t>
            </a:r>
            <a:r>
              <a:rPr lang="cs-CZ" b="1" dirty="0" smtClean="0"/>
              <a:t>6p]</a:t>
            </a:r>
            <a:endParaRPr lang="cs-CZ" b="1" dirty="0"/>
          </a:p>
        </p:txBody>
      </p:sp>
      <p:sp>
        <p:nvSpPr>
          <p:cNvPr id="54" name="Ovál 53"/>
          <p:cNvSpPr/>
          <p:nvPr/>
        </p:nvSpPr>
        <p:spPr bwMode="auto">
          <a:xfrm>
            <a:off x="7524514" y="1543588"/>
            <a:ext cx="720000" cy="504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0" y="4032000"/>
            <a:ext cx="154860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latí-li tedy: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6569725" y="4020307"/>
            <a:ext cx="117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latí </a:t>
            </a:r>
            <a:r>
              <a:rPr lang="cs-CZ" b="1" dirty="0" smtClean="0"/>
              <a:t>též: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2375321" y="1782000"/>
                <a:ext cx="154860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𝒑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5321" y="1782000"/>
                <a:ext cx="1548607" cy="375552"/>
              </a:xfrm>
              <a:prstGeom prst="rect">
                <a:avLst/>
              </a:prstGeom>
              <a:blipFill rotWithShape="1">
                <a:blip r:embed="rId6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Volný tvar 11"/>
          <p:cNvSpPr/>
          <p:nvPr/>
        </p:nvSpPr>
        <p:spPr bwMode="auto">
          <a:xfrm>
            <a:off x="2036618" y="2057400"/>
            <a:ext cx="6332894" cy="2161309"/>
          </a:xfrm>
          <a:custGeom>
            <a:avLst/>
            <a:gdLst>
              <a:gd name="connsiteX0" fmla="*/ 5663046 w 6332894"/>
              <a:gd name="connsiteY0" fmla="*/ 2161309 h 2161309"/>
              <a:gd name="connsiteX1" fmla="*/ 6307282 w 6332894"/>
              <a:gd name="connsiteY1" fmla="*/ 789709 h 2161309"/>
              <a:gd name="connsiteX2" fmla="*/ 4883727 w 6332894"/>
              <a:gd name="connsiteY2" fmla="*/ 238991 h 2161309"/>
              <a:gd name="connsiteX3" fmla="*/ 0 w 6332894"/>
              <a:gd name="connsiteY3" fmla="*/ 0 h 2161309"/>
              <a:gd name="connsiteX4" fmla="*/ 0 w 6332894"/>
              <a:gd name="connsiteY4" fmla="*/ 0 h 2161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2894" h="2161309">
                <a:moveTo>
                  <a:pt x="5663046" y="2161309"/>
                </a:moveTo>
                <a:cubicBezTo>
                  <a:pt x="6050107" y="1635702"/>
                  <a:pt x="6437169" y="1110095"/>
                  <a:pt x="6307282" y="789709"/>
                </a:cubicBezTo>
                <a:cubicBezTo>
                  <a:pt x="6177396" y="469323"/>
                  <a:pt x="5934941" y="370609"/>
                  <a:pt x="4883727" y="238991"/>
                </a:cubicBezTo>
                <a:cubicBezTo>
                  <a:pt x="3832513" y="107373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146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2000" fill="hold"/>
                                        <p:tgtEl>
                                          <p:spTgt spid="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7" grpId="0"/>
      <p:bldP spid="33" grpId="0"/>
      <p:bldP spid="33" grpId="1"/>
      <p:bldP spid="48" grpId="0"/>
      <p:bldP spid="49" grpId="0"/>
      <p:bldP spid="51" grpId="0"/>
      <p:bldP spid="52" grpId="0"/>
      <p:bldP spid="4" grpId="0"/>
      <p:bldP spid="38" grpId="0"/>
      <p:bldP spid="8" grpId="0" animBg="1"/>
      <p:bldP spid="50" grpId="0" animBg="1"/>
      <p:bldP spid="53" grpId="0"/>
      <p:bldP spid="54" grpId="0" animBg="1"/>
      <p:bldP spid="57" grpId="0"/>
      <p:bldP spid="58" grpId="0"/>
      <p:bldP spid="59" grpId="0"/>
      <p:bldP spid="59" grpId="1"/>
      <p:bldP spid="59" grpId="2"/>
      <p:bldP spid="12" grpId="0" animBg="1"/>
      <p:bldP spid="1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20" y="1325908"/>
            <a:ext cx="262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Rozložte na součin: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1404000" y="1836000"/>
                <a:ext cx="12964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latin typeface="Cambria Math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000" y="1836000"/>
                <a:ext cx="1296439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7200000" y="1440000"/>
                <a:ext cx="16249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𝒎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1440000"/>
                <a:ext cx="1624938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0" y="2880000"/>
                <a:ext cx="247935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  <m:r>
                        <a:rPr lang="cs-CZ" b="1" i="1" smtClean="0">
                          <a:latin typeface="Cambria Math"/>
                        </a:rPr>
                        <m:t>𝒎𝒏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𝟏𝟔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𝒏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000"/>
                <a:ext cx="2479357" cy="3796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0" y="1800000"/>
                <a:ext cx="177673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  <m:r>
                        <a:rPr lang="cs-CZ" b="1" i="1" smtClean="0">
                          <a:latin typeface="Cambria Math"/>
                        </a:rPr>
                        <m:t>𝒓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𝟏𝟔</m:t>
                      </m:r>
                      <m:r>
                        <a:rPr lang="cs-CZ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00000"/>
                <a:ext cx="1776737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7200000" y="1440000"/>
                <a:ext cx="1368152" cy="466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1440000"/>
                <a:ext cx="1368152" cy="46673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7200000" y="1439999"/>
                <a:ext cx="1751256" cy="466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1439999"/>
                <a:ext cx="1751256" cy="466731"/>
              </a:xfrm>
              <a:prstGeom prst="rect">
                <a:avLst/>
              </a:prstGeom>
              <a:blipFill rotWithShape="1">
                <a:blip r:embed="rId8"/>
                <a:stretch>
                  <a:fillRect b="-129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-1" y="3348000"/>
                <a:ext cx="298180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𝟐𝟓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𝟐𝟎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3348000"/>
                <a:ext cx="2981807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0" y="3816000"/>
                <a:ext cx="27718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𝟗</m:t>
                          </m:r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</m:t>
                          </m:r>
                        </m:sup>
                      </m:sSup>
                      <m:r>
                        <a:rPr lang="cs-CZ" b="1" i="1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𝟏𝟖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16000"/>
                <a:ext cx="2771800" cy="375552"/>
              </a:xfrm>
              <a:prstGeom prst="rect">
                <a:avLst/>
              </a:prstGeom>
              <a:blipFill rotWithShape="1">
                <a:blip r:embed="rId10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7200000" y="1440000"/>
                <a:ext cx="1439900" cy="7764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1440000"/>
                <a:ext cx="1439900" cy="776431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0" y="4284000"/>
                <a:ext cx="2052219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b="1" i="1" smtClean="0">
                          <a:latin typeface="Cambria Math"/>
                        </a:rPr>
                        <m:t>𝒓</m:t>
                      </m:r>
                      <m:r>
                        <a:rPr lang="cs-CZ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𝟏𝟔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𝟐𝟓</m:t>
                          </m:r>
                        </m:den>
                      </m:f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84000"/>
                <a:ext cx="2052219" cy="6127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404001" y="1836796"/>
                <a:ext cx="79173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001" y="1836796"/>
                <a:ext cx="791736" cy="37555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1404000" y="1836000"/>
                <a:ext cx="129643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𝒓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000" y="1836000"/>
                <a:ext cx="1296439" cy="37555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ál 2"/>
          <p:cNvSpPr/>
          <p:nvPr/>
        </p:nvSpPr>
        <p:spPr bwMode="auto">
          <a:xfrm>
            <a:off x="558000" y="183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vál 24"/>
          <p:cNvSpPr/>
          <p:nvPr/>
        </p:nvSpPr>
        <p:spPr bwMode="auto">
          <a:xfrm>
            <a:off x="1080000" y="183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vál 27"/>
          <p:cNvSpPr/>
          <p:nvPr/>
        </p:nvSpPr>
        <p:spPr bwMode="auto">
          <a:xfrm>
            <a:off x="34433" y="183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1800000" y="2160000"/>
                <a:ext cx="16198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·</m:t>
                      </m:r>
                      <m:r>
                        <a:rPr lang="cs-CZ" b="1" i="1" smtClean="0">
                          <a:latin typeface="Cambria Math"/>
                        </a:rPr>
                        <m:t>𝒓</m:t>
                      </m:r>
                      <m:r>
                        <a:rPr lang="cs-CZ" b="1" i="1" smtClean="0">
                          <a:latin typeface="Cambria Math"/>
                        </a:rPr>
                        <m:t>·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𝟖𝐫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2160000"/>
                <a:ext cx="1619872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louk 3"/>
          <p:cNvSpPr/>
          <p:nvPr/>
        </p:nvSpPr>
        <p:spPr bwMode="auto">
          <a:xfrm rot="10644515">
            <a:off x="720000" y="1830268"/>
            <a:ext cx="2250750" cy="540000"/>
          </a:xfrm>
          <a:prstGeom prst="arc">
            <a:avLst>
              <a:gd name="adj1" fmla="val 16254393"/>
              <a:gd name="adj2" fmla="val 34181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7871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3" grpId="0"/>
      <p:bldP spid="23" grpId="1"/>
      <p:bldP spid="30" grpId="0"/>
      <p:bldP spid="26" grpId="0"/>
      <p:bldP spid="36" grpId="0"/>
      <p:bldP spid="36" grpId="1"/>
      <p:bldP spid="38" grpId="0"/>
      <p:bldP spid="38" grpId="1"/>
      <p:bldP spid="16" grpId="0"/>
      <p:bldP spid="17" grpId="0"/>
      <p:bldP spid="18" grpId="0"/>
      <p:bldP spid="18" grpId="1"/>
      <p:bldP spid="19" grpId="0"/>
      <p:bldP spid="20" grpId="0"/>
      <p:bldP spid="20" grpId="1"/>
      <p:bldP spid="24" grpId="0"/>
      <p:bldP spid="24" grpId="1"/>
      <p:bldP spid="3" grpId="0" animBg="1"/>
      <p:bldP spid="3" grpId="1" animBg="1"/>
      <p:bldP spid="25" grpId="0" animBg="1"/>
      <p:bldP spid="25" grpId="1" animBg="1"/>
      <p:bldP spid="28" grpId="0" animBg="1"/>
      <p:bldP spid="28" grpId="1" animBg="1"/>
      <p:bldP spid="32" grpId="0"/>
      <p:bldP spid="4" grpId="0" animBg="1"/>
      <p:bldP spid="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 bwMode="auto">
          <a:xfrm>
            <a:off x="5121118" y="1419622"/>
            <a:ext cx="3987385" cy="699542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19" y="1368000"/>
            <a:ext cx="382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Rozložte na součin mnohočlen: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863153" y="1800000"/>
                <a:ext cx="126057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𝒌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𝟏𝟔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153" y="1800000"/>
                <a:ext cx="1260575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ovéPole 47"/>
          <p:cNvSpPr txBox="1"/>
          <p:nvPr/>
        </p:nvSpPr>
        <p:spPr>
          <a:xfrm>
            <a:off x="0" y="2520000"/>
            <a:ext cx="7380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dvojčlen</a:t>
            </a:r>
            <a:r>
              <a:rPr lang="cs-CZ" b="1" dirty="0" smtClean="0"/>
              <a:t>, jehož jediným společným dělitelem je 1 (nelze vytýkat)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0" y="2880000"/>
            <a:ext cx="6678038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d</a:t>
            </a:r>
            <a:r>
              <a:rPr lang="cs-CZ" b="1" dirty="0" smtClean="0"/>
              <a:t>ruhou možností rozkladu je rozklad pomocí vzorce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0" y="3240000"/>
            <a:ext cx="4094410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první člen je druhou mocninou </a:t>
            </a:r>
            <a:r>
              <a:rPr lang="cs-CZ" b="1" dirty="0" smtClean="0"/>
              <a:t>k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0" y="3600000"/>
            <a:ext cx="3839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druhý </a:t>
            </a:r>
            <a:r>
              <a:rPr lang="cs-CZ" b="1" dirty="0" smtClean="0"/>
              <a:t>člen je druhou </a:t>
            </a:r>
            <a:r>
              <a:rPr lang="cs-CZ" b="1" dirty="0" smtClean="0"/>
              <a:t>mocninou 4</a:t>
            </a:r>
            <a:endParaRPr lang="cs-CZ" b="1" dirty="0"/>
          </a:p>
        </p:txBody>
      </p:sp>
      <p:sp>
        <p:nvSpPr>
          <p:cNvPr id="8" name="Ovál 7"/>
          <p:cNvSpPr/>
          <p:nvPr/>
        </p:nvSpPr>
        <p:spPr bwMode="auto">
          <a:xfrm>
            <a:off x="7812698" y="1521933"/>
            <a:ext cx="503718" cy="504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ál 49"/>
          <p:cNvSpPr/>
          <p:nvPr/>
        </p:nvSpPr>
        <p:spPr bwMode="auto">
          <a:xfrm>
            <a:off x="8532778" y="1499875"/>
            <a:ext cx="503718" cy="5040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0" y="3960000"/>
            <a:ext cx="154860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latí-li tedy: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6569725" y="3960000"/>
            <a:ext cx="117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latí </a:t>
            </a:r>
            <a:r>
              <a:rPr lang="cs-CZ" b="1" dirty="0" smtClean="0"/>
              <a:t>též: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2375321" y="1836000"/>
                <a:ext cx="21966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=(</m:t>
                      </m:r>
                      <m:r>
                        <a:rPr lang="cs-CZ" b="1" i="1" smtClean="0">
                          <a:latin typeface="Cambria Math"/>
                        </a:rPr>
                        <m:t>𝒌</m:t>
                      </m:r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latin typeface="Cambria Math"/>
                        </a:rPr>
                        <m:t>)∙(</m:t>
                      </m:r>
                      <m:r>
                        <a:rPr lang="cs-CZ" b="1" i="1" smtClean="0">
                          <a:latin typeface="Cambria Math"/>
                        </a:rPr>
                        <m:t>𝒌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5321" y="1836000"/>
                <a:ext cx="2196679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Volný tvar 11"/>
          <p:cNvSpPr/>
          <p:nvPr/>
        </p:nvSpPr>
        <p:spPr bwMode="auto">
          <a:xfrm>
            <a:off x="2036618" y="2057401"/>
            <a:ext cx="6332894" cy="2087266"/>
          </a:xfrm>
          <a:custGeom>
            <a:avLst/>
            <a:gdLst>
              <a:gd name="connsiteX0" fmla="*/ 5663046 w 6332894"/>
              <a:gd name="connsiteY0" fmla="*/ 2161309 h 2161309"/>
              <a:gd name="connsiteX1" fmla="*/ 6307282 w 6332894"/>
              <a:gd name="connsiteY1" fmla="*/ 789709 h 2161309"/>
              <a:gd name="connsiteX2" fmla="*/ 4883727 w 6332894"/>
              <a:gd name="connsiteY2" fmla="*/ 238991 h 2161309"/>
              <a:gd name="connsiteX3" fmla="*/ 0 w 6332894"/>
              <a:gd name="connsiteY3" fmla="*/ 0 h 2161309"/>
              <a:gd name="connsiteX4" fmla="*/ 0 w 6332894"/>
              <a:gd name="connsiteY4" fmla="*/ 0 h 2161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2894" h="2161309">
                <a:moveTo>
                  <a:pt x="5663046" y="2161309"/>
                </a:moveTo>
                <a:cubicBezTo>
                  <a:pt x="6050107" y="1635702"/>
                  <a:pt x="6437169" y="1110095"/>
                  <a:pt x="6307282" y="789709"/>
                </a:cubicBezTo>
                <a:cubicBezTo>
                  <a:pt x="6177396" y="469323"/>
                  <a:pt x="5934941" y="370609"/>
                  <a:pt x="4883727" y="238991"/>
                </a:cubicBezTo>
                <a:cubicBezTo>
                  <a:pt x="3832513" y="107373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5121118" y="1543588"/>
                <a:ext cx="3987386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(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)∙(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)=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1118" y="1543588"/>
                <a:ext cx="3987386" cy="470000"/>
              </a:xfrm>
              <a:prstGeom prst="rect">
                <a:avLst/>
              </a:prstGeom>
              <a:blipFill rotWithShape="1">
                <a:blip r:embed="rId5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1691680" y="3924000"/>
                <a:ext cx="3987386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(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)∙(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924000"/>
                <a:ext cx="3987386" cy="470000"/>
              </a:xfrm>
              <a:prstGeom prst="rect">
                <a:avLst/>
              </a:prstGeom>
              <a:blipFill rotWithShape="1">
                <a:blip r:embed="rId6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46350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5" dur="2000" fill="hold"/>
                                        <p:tgtEl>
                                          <p:spTgt spid="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7" grpId="0"/>
      <p:bldP spid="33" grpId="0"/>
      <p:bldP spid="33" grpId="1"/>
      <p:bldP spid="48" grpId="0"/>
      <p:bldP spid="49" grpId="0"/>
      <p:bldP spid="51" grpId="0"/>
      <p:bldP spid="52" grpId="0"/>
      <p:bldP spid="8" grpId="0" animBg="1"/>
      <p:bldP spid="50" grpId="0" animBg="1"/>
      <p:bldP spid="57" grpId="0"/>
      <p:bldP spid="58" grpId="0"/>
      <p:bldP spid="59" grpId="0"/>
      <p:bldP spid="59" grpId="1"/>
      <p:bldP spid="59" grpId="2"/>
      <p:bldP spid="12" grpId="0" animBg="1"/>
      <p:bldP spid="12" grpId="1" animBg="1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20" y="1325908"/>
            <a:ext cx="2412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Rozložte na součin: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6300000" y="1440000"/>
                <a:ext cx="19643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e>
                      </m:d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</m:e>
                      </m:d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1440000"/>
                <a:ext cx="196431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6300000" y="1440000"/>
                <a:ext cx="28282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</m:d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 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𝒔</m:t>
                          </m:r>
                        </m:e>
                      </m:d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1440000"/>
                <a:ext cx="282829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0" y="1800000"/>
                <a:ext cx="140364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𝟒𝟗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00000"/>
                <a:ext cx="1403648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6264000" y="1440000"/>
                <a:ext cx="2627615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𝟓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𝟏𝟒</m:t>
                          </m:r>
                        </m:e>
                      </m:d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𝟓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𝟏𝟒</m:t>
                          </m:r>
                        </m:e>
                      </m:d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000" y="1440000"/>
                <a:ext cx="2627615" cy="404983"/>
              </a:xfrm>
              <a:prstGeom prst="rect">
                <a:avLst/>
              </a:prstGeom>
              <a:blipFill rotWithShape="1">
                <a:blip r:embed="rId6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6300000" y="1440000"/>
                <a:ext cx="2155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</m:d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</m:d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1440000"/>
                <a:ext cx="2155475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0" y="2736000"/>
                <a:ext cx="183569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𝟐𝟓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𝟏𝟎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𝟏𝟗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36000"/>
                <a:ext cx="1835696" cy="375552"/>
              </a:xfrm>
              <a:prstGeom prst="rect">
                <a:avLst/>
              </a:prstGeom>
              <a:blipFill rotWithShape="1">
                <a:blip r:embed="rId8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0" y="3204000"/>
                <a:ext cx="120588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latin typeface="Cambria Math"/>
                            </a:rPr>
                            <m:t>𝟒</m:t>
                          </m:r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04000"/>
                <a:ext cx="1205880" cy="375552"/>
              </a:xfrm>
              <a:prstGeom prst="rect">
                <a:avLst/>
              </a:prstGeom>
              <a:blipFill rotWithShape="1">
                <a:blip r:embed="rId9"/>
                <a:stretch>
                  <a:fillRect r="-20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6300000" y="1440000"/>
                <a:ext cx="2771800" cy="7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den>
                          </m:f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</m:d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den>
                          </m:f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</m:d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1440000"/>
                <a:ext cx="2771800" cy="71468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0" y="4140000"/>
                <a:ext cx="169168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40000"/>
                <a:ext cx="1691680" cy="63478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0" y="2268000"/>
                <a:ext cx="161967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68000"/>
                <a:ext cx="1619672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0" y="3672000"/>
                <a:ext cx="140364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𝒛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𝟗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72000"/>
                <a:ext cx="1403648" cy="37555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6300000" y="144000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b="1" dirty="0" smtClean="0">
                <a:solidFill>
                  <a:srgbClr val="FF0000"/>
                </a:solidFill>
              </a:rPr>
              <a:t>!!!n</a:t>
            </a:r>
            <a:r>
              <a:rPr lang="cs-CZ" b="1" dirty="0" smtClean="0">
                <a:solidFill>
                  <a:srgbClr val="FF0000"/>
                </a:solidFill>
              </a:rPr>
              <a:t>elze rozložit!!! *</a:t>
            </a:r>
            <a:r>
              <a:rPr lang="cs-CZ" b="1" baseline="30000" dirty="0" smtClean="0">
                <a:solidFill>
                  <a:srgbClr val="FF0000"/>
                </a:solidFill>
              </a:rPr>
              <a:t>(v R)</a:t>
            </a:r>
            <a:endParaRPr lang="cs-CZ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0121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2" grpId="1"/>
      <p:bldP spid="23" grpId="0"/>
      <p:bldP spid="23" grpId="1"/>
      <p:bldP spid="26" grpId="0"/>
      <p:bldP spid="36" grpId="0"/>
      <p:bldP spid="36" grpId="1"/>
      <p:bldP spid="38" grpId="0"/>
      <p:bldP spid="38" grpId="1"/>
      <p:bldP spid="16" grpId="0"/>
      <p:bldP spid="17" grpId="0"/>
      <p:bldP spid="18" grpId="0"/>
      <p:bldP spid="19" grpId="0"/>
      <p:bldP spid="20" grpId="0"/>
      <p:bldP spid="14" grpId="0"/>
      <p:bldP spid="15" grpId="0"/>
      <p:bldP spid="1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Úpravy mnohočlenů</a:t>
            </a:r>
            <a:endParaRPr lang="cs-CZ" sz="36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5720" y="1325908"/>
            <a:ext cx="262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Rozložte na součin: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6300000" y="1440000"/>
                <a:ext cx="1404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1440000"/>
                <a:ext cx="1404240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6300000" y="1440000"/>
                <a:ext cx="176247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𝟕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𝟗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1440000"/>
                <a:ext cx="1762476" cy="375552"/>
              </a:xfrm>
              <a:prstGeom prst="rect">
                <a:avLst/>
              </a:prstGeom>
              <a:blipFill rotWithShape="1">
                <a:blip r:embed="rId4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6300000" y="1440000"/>
                <a:ext cx="2627615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1440000"/>
                <a:ext cx="2627615" cy="40498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6300000" y="1440000"/>
                <a:ext cx="2155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e>
                      </m:d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𝟏𝟑</m:t>
                          </m:r>
                        </m:e>
                      </m:d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1440000"/>
                <a:ext cx="2155475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0" y="2268000"/>
                <a:ext cx="183569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 </m:t>
                          </m:r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𝟐𝟐𝟓</m:t>
                      </m:r>
                      <m:r>
                        <a:rPr lang="cs-CZ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68000"/>
                <a:ext cx="1835696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0" y="3204000"/>
                <a:ext cx="205172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𝟏𝟎𝟎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04000"/>
                <a:ext cx="2051720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6300000" y="1440000"/>
                <a:ext cx="222087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1440000"/>
                <a:ext cx="2220876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0" y="4140000"/>
                <a:ext cx="260982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𝟕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𝟕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>
                          <a:latin typeface="Cambria Math"/>
                        </a:rPr>
                        <m:t>+</m:t>
                      </m:r>
                      <m:r>
                        <a:rPr lang="cs-CZ" b="1" i="1">
                          <a:latin typeface="Cambria Math"/>
                        </a:rPr>
                        <m:t>𝟏</m:t>
                      </m:r>
                      <m:r>
                        <a:rPr lang="cs-CZ" b="1" i="1">
                          <a:latin typeface="Cambria Math"/>
                        </a:rPr>
                        <m:t>𝟒</m:t>
                      </m:r>
                      <m:r>
                        <a:rPr lang="cs-CZ" b="1" i="1">
                          <a:latin typeface="Cambria Math"/>
                        </a:rPr>
                        <m:t>𝒂𝒃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40000"/>
                <a:ext cx="2609824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0" y="3672000"/>
                <a:ext cx="27718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72000"/>
                <a:ext cx="2771800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6300000" y="1440000"/>
                <a:ext cx="165790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1440000"/>
                <a:ext cx="1657904" cy="3755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0" y="1800000"/>
                <a:ext cx="247935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𝟐𝟓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>
                          <a:latin typeface="Cambria Math"/>
                        </a:rPr>
                        <m:t>+</m:t>
                      </m:r>
                      <m:r>
                        <a:rPr lang="cs-CZ" b="1" i="1">
                          <a:latin typeface="Cambria Math"/>
                        </a:rPr>
                        <m:t>𝟐𝟎</m:t>
                      </m:r>
                      <m:r>
                        <a:rPr lang="cs-CZ" b="1" i="1" smtClean="0">
                          <a:latin typeface="Cambria Math"/>
                        </a:rPr>
                        <m:t>𝒂𝒃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00000"/>
                <a:ext cx="2479357" cy="3796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0" y="2736000"/>
                <a:ext cx="2771801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𝟒𝟗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𝟖𝟏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latin typeface="Cambria Math"/>
                        </a:rPr>
                        <m:t>𝟏𝟐𝟔</m:t>
                      </m:r>
                      <m:r>
                        <a:rPr lang="cs-CZ" b="1" i="1" smtClean="0">
                          <a:latin typeface="Cambria Math"/>
                        </a:rPr>
                        <m:t>𝒙𝒚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36000"/>
                <a:ext cx="2771801" cy="375552"/>
              </a:xfrm>
              <a:prstGeom prst="rect">
                <a:avLst/>
              </a:prstGeom>
              <a:blipFill rotWithShape="1">
                <a:blip r:embed="rId14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37327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2" grpId="0"/>
      <p:bldP spid="22" grpId="1"/>
      <p:bldP spid="23" grpId="0"/>
      <p:bldP spid="23" grpId="1"/>
      <p:bldP spid="36" grpId="0"/>
      <p:bldP spid="36" grpId="1"/>
      <p:bldP spid="38" grpId="0"/>
      <p:bldP spid="38" grpId="1"/>
      <p:bldP spid="16" grpId="0"/>
      <p:bldP spid="17" grpId="0"/>
      <p:bldP spid="18" grpId="0"/>
      <p:bldP spid="19" grpId="0"/>
      <p:bldP spid="14" grpId="0"/>
      <p:bldP spid="15" grpId="0"/>
      <p:bldP spid="15" grpId="1"/>
      <p:bldP spid="24" grpId="0"/>
      <p:bldP spid="25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4243</TotalTime>
  <Words>1009</Words>
  <Application>Microsoft Office PowerPoint</Application>
  <PresentationFormat>Předvádění na obrazovce (16:9)</PresentationFormat>
  <Paragraphs>130</Paragraphs>
  <Slides>8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Rozklad mnohočlenů na součin vzorce</vt:lpstr>
      <vt:lpstr>Úpravy mnohočlenů</vt:lpstr>
      <vt:lpstr>Úpravy mnohočlenů</vt:lpstr>
      <vt:lpstr>Úpravy mnohočlenů</vt:lpstr>
      <vt:lpstr>Úpravy mnohočlenů</vt:lpstr>
      <vt:lpstr>Úpravy mnohočlenů</vt:lpstr>
      <vt:lpstr>Úpravy mnohočlenů</vt:lpstr>
      <vt:lpstr>Úpravy mnohočlenů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557</cp:revision>
  <dcterms:created xsi:type="dcterms:W3CDTF">2012-01-02T08:14:14Z</dcterms:created>
  <dcterms:modified xsi:type="dcterms:W3CDTF">2013-02-05T10:42:50Z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