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350" r:id="rId3"/>
    <p:sldId id="354" r:id="rId4"/>
    <p:sldId id="355" r:id="rId5"/>
    <p:sldId id="356" r:id="rId6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FFCC"/>
    <a:srgbClr val="003399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58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312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211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7.png"/><Relationship Id="rId21" Type="http://schemas.openxmlformats.org/officeDocument/2006/relationships/image" Target="../media/image50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45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40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19" Type="http://schemas.openxmlformats.org/officeDocument/2006/relationships/image" Target="../media/image48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683096"/>
            <a:ext cx="8153400" cy="1096566"/>
          </a:xfrm>
        </p:spPr>
        <p:txBody>
          <a:bodyPr/>
          <a:lstStyle/>
          <a:p>
            <a:pPr algn="ctr"/>
            <a:r>
              <a:rPr lang="cs-CZ" dirty="0" smtClean="0"/>
              <a:t>Rozklad mnohočlenů na součin</a:t>
            </a:r>
            <a:br>
              <a:rPr lang="cs-CZ" dirty="0" smtClean="0"/>
            </a:br>
            <a:r>
              <a:rPr lang="cs-CZ" sz="2800" dirty="0" smtClean="0"/>
              <a:t>(vytýkání)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6209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Dělení mnohočlenu jednočlenem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881844" y="1504138"/>
            <a:ext cx="193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u="sng" dirty="0" smtClean="0"/>
              <a:t>Vypočtěte:</a:t>
            </a:r>
            <a:endParaRPr lang="cs-CZ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908031"/>
                <a:ext cx="17636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𝒄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𝐝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: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08031"/>
                <a:ext cx="176368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690291" y="1893270"/>
                <a:ext cx="5054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91" y="1893270"/>
                <a:ext cx="50544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979712" y="1908031"/>
                <a:ext cx="7426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𝒅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908031"/>
                <a:ext cx="74261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0" y="2448000"/>
                <a:ext cx="2820670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𝟐𝟎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𝐱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𝟏𝟎</m:t>
                          </m:r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 :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48000"/>
                <a:ext cx="2820670" cy="4049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020000" y="4824000"/>
                <a:ext cx="170059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𝐱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824000"/>
                <a:ext cx="1700593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2988000"/>
                <a:ext cx="2339752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𝒎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𝒎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88000"/>
                <a:ext cx="2339752" cy="40498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020000" y="4824000"/>
                <a:ext cx="110402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824000"/>
                <a:ext cx="1104022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0" y="3528000"/>
                <a:ext cx="327585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𝟏𝟐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0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𝟐𝟏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sup>
                          </m:sSup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28000"/>
                <a:ext cx="3275856" cy="40498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020000" y="4824000"/>
                <a:ext cx="15404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𝟑𝐛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824000"/>
                <a:ext cx="1540492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0" y="4068000"/>
                <a:ext cx="243001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𝒓𝒔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68000"/>
                <a:ext cx="2430016" cy="40498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020000" y="4824000"/>
                <a:ext cx="106047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𝟑𝐬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824000"/>
                <a:ext cx="1060473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0" y="4608000"/>
                <a:ext cx="327585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𝟐𝟏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𝟒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cs-CZ" b="1" i="0" smtClean="0">
                          <a:latin typeface="Cambria Math"/>
                        </a:rPr>
                        <m:t> :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08000"/>
                <a:ext cx="3275856" cy="404983"/>
              </a:xfrm>
              <a:prstGeom prst="rect">
                <a:avLst/>
              </a:prstGeom>
              <a:blipFill rotWithShape="1">
                <a:blip r:embed="rId1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7020000" y="4824000"/>
                <a:ext cx="11521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𝟑𝐲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000" y="4824000"/>
                <a:ext cx="1152128" cy="375552"/>
              </a:xfrm>
              <a:prstGeom prst="rect">
                <a:avLst/>
              </a:prstGeom>
              <a:blipFill rotWithShape="1">
                <a:blip r:embed="rId15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blouk 16"/>
          <p:cNvSpPr/>
          <p:nvPr/>
        </p:nvSpPr>
        <p:spPr bwMode="auto">
          <a:xfrm rot="10800000">
            <a:off x="323528" y="2061339"/>
            <a:ext cx="972616" cy="294386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00B0F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louk 17"/>
          <p:cNvSpPr/>
          <p:nvPr/>
        </p:nvSpPr>
        <p:spPr bwMode="auto">
          <a:xfrm rot="10800000">
            <a:off x="837395" y="1992508"/>
            <a:ext cx="449999" cy="363218"/>
          </a:xfrm>
          <a:prstGeom prst="arc">
            <a:avLst>
              <a:gd name="adj1" fmla="val 10829045"/>
              <a:gd name="adj2" fmla="val 0"/>
            </a:avLst>
          </a:prstGeom>
          <a:noFill/>
          <a:ln w="15875" cap="flat" cmpd="sng" algn="ctr">
            <a:solidFill>
              <a:srgbClr val="FFC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203848" y="1491630"/>
            <a:ext cx="5908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Mnohočlen dělíme jednočlenem tak, že jednočlenem postupně vydělíme každý ze členů mnohočlenu.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21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0" grpId="0"/>
      <p:bldP spid="24" grpId="0"/>
      <p:bldP spid="25" grpId="0"/>
      <p:bldP spid="28" grpId="0"/>
      <p:bldP spid="28" grpId="1"/>
      <p:bldP spid="33" grpId="0"/>
      <p:bldP spid="34" grpId="0"/>
      <p:bldP spid="34" grpId="1"/>
      <p:bldP spid="11" grpId="0"/>
      <p:bldP spid="12" grpId="0"/>
      <p:bldP spid="12" grpId="1"/>
      <p:bldP spid="13" grpId="0"/>
      <p:bldP spid="14" grpId="0"/>
      <p:bldP spid="14" grpId="1"/>
      <p:bldP spid="15" grpId="0"/>
      <p:bldP spid="16" grpId="0"/>
      <p:bldP spid="16" grpId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Vytýkání před závorku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534" y="1980000"/>
            <a:ext cx="277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Rozložte na součin: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620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000"/>
                <a:ext cx="1296439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152000" y="1620000"/>
                <a:ext cx="19442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000" y="1620000"/>
                <a:ext cx="194422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880000" y="1620000"/>
                <a:ext cx="16244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</a:rPr>
                        <m:t>𝟐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u="dbl" smtClean="0">
                          <a:latin typeface="Cambria Math"/>
                        </a:rPr>
                        <m:t>𝒂</m:t>
                      </m:r>
                      <m:r>
                        <a:rPr lang="cs-CZ" b="1" i="1" u="dbl" smtClean="0">
                          <a:latin typeface="Cambria Math"/>
                        </a:rPr>
                        <m:t>+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u="dbl" smtClean="0">
                          <a:latin typeface="Cambria Math"/>
                        </a:rPr>
                        <m:t>𝐛</m:t>
                      </m:r>
                      <m:r>
                        <a:rPr lang="cs-CZ" b="1" i="0" u="dbl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620000"/>
                <a:ext cx="1624479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0" y="2340000"/>
                <a:ext cx="187220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𝐱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87220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480000" y="1440000"/>
                <a:ext cx="20005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𝐱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1440000"/>
                <a:ext cx="2000560" cy="375552"/>
              </a:xfrm>
              <a:prstGeom prst="rect">
                <a:avLst/>
              </a:prstGeom>
              <a:blipFill rotWithShape="1">
                <a:blip r:embed="rId7"/>
                <a:stretch>
                  <a:fillRect r="-610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2880000"/>
                <a:ext cx="23397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000"/>
                <a:ext cx="2339752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480000" y="1440000"/>
                <a:ext cx="139880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1440000"/>
                <a:ext cx="1398809" cy="375552"/>
              </a:xfrm>
              <a:prstGeom prst="rect">
                <a:avLst/>
              </a:prstGeom>
              <a:blipFill rotWithShape="1">
                <a:blip r:embed="rId9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0" y="3420000"/>
                <a:ext cx="23397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2339752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480000" y="1440000"/>
                <a:ext cx="25046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𝐚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1440000"/>
                <a:ext cx="2504616" cy="375552"/>
              </a:xfrm>
              <a:prstGeom prst="rect">
                <a:avLst/>
              </a:prstGeom>
              <a:blipFill rotWithShape="1">
                <a:blip r:embed="rId11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0" y="3960000"/>
                <a:ext cx="187220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𝒙𝒚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𝒚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1872208" cy="375552"/>
              </a:xfrm>
              <a:prstGeom prst="rect">
                <a:avLst/>
              </a:prstGeom>
              <a:blipFill rotWithShape="1">
                <a:blip r:embed="rId12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480000" y="1440000"/>
                <a:ext cx="25046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𝟒𝐱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1440000"/>
                <a:ext cx="2504616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0" y="4500000"/>
                <a:ext cx="25922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2592288" cy="375552"/>
              </a:xfrm>
              <a:prstGeom prst="rect">
                <a:avLst/>
              </a:prstGeom>
              <a:blipFill rotWithShape="1">
                <a:blip r:embed="rId14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6480000" y="1440000"/>
                <a:ext cx="250461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1440000"/>
                <a:ext cx="2504616" cy="375552"/>
              </a:xfrm>
              <a:prstGeom prst="rect">
                <a:avLst/>
              </a:prstGeom>
              <a:blipFill rotWithShape="1">
                <a:blip r:embed="rId15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8302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0" grpId="0"/>
      <p:bldP spid="24" grpId="0"/>
      <p:bldP spid="25" grpId="0"/>
      <p:bldP spid="28" grpId="0"/>
      <p:bldP spid="28" grpId="1"/>
      <p:bldP spid="33" grpId="0"/>
      <p:bldP spid="34" grpId="0"/>
      <p:bldP spid="34" grpId="1"/>
      <p:bldP spid="11" grpId="0"/>
      <p:bldP spid="12" grpId="0"/>
      <p:bldP spid="12" grpId="1"/>
      <p:bldP spid="13" grpId="0"/>
      <p:bldP spid="14" grpId="0"/>
      <p:bldP spid="14" grpId="1"/>
      <p:bldP spid="15" grpId="0"/>
      <p:bldP spid="16" grpId="0"/>
      <p:bldP spid="1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Vytýkání před závorku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40000"/>
            <a:ext cx="514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Vytkněte před závorku znaménko mínus: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800000"/>
                <a:ext cx="14756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𝐲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475656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332000" y="1800000"/>
                <a:ext cx="19442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𝟕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−(−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𝐲</m:t>
                      </m:r>
                      <m:r>
                        <a:rPr lang="cs-CZ" b="1" i="0" smtClean="0">
                          <a:latin typeface="Cambria Math"/>
                        </a:rPr>
                        <m:t>)=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00" y="1800000"/>
                <a:ext cx="1944220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952000" y="1800000"/>
                <a:ext cx="16244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−(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b="1" i="1" u="dbl" smtClean="0"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b="1" i="0" u="dbl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1800000"/>
                <a:ext cx="1624479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0" y="2340000"/>
                <a:ext cx="212372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212372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660000" y="1440000"/>
                <a:ext cx="25293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−(−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𝐛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529380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2880000"/>
                <a:ext cx="23397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𝒎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𝒏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000"/>
                <a:ext cx="2339752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660000" y="1440000"/>
                <a:ext cx="19165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𝟓𝐧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1916529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0" y="3420000"/>
                <a:ext cx="26997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𝒐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2699792" cy="375552"/>
              </a:xfrm>
              <a:prstGeom prst="rect">
                <a:avLst/>
              </a:prstGeom>
              <a:blipFill rotWithShape="1">
                <a:blip r:embed="rId10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660000" y="1440000"/>
                <a:ext cx="234047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𝒐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𝐩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𝒒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340472" cy="375552"/>
              </a:xfrm>
              <a:prstGeom prst="rect">
                <a:avLst/>
              </a:prstGeom>
              <a:blipFill rotWithShape="1">
                <a:blip r:embed="rId11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0" y="3960000"/>
                <a:ext cx="187220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𝒂𝒚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1872208" cy="375552"/>
              </a:xfrm>
              <a:prstGeom prst="rect">
                <a:avLst/>
              </a:prstGeom>
              <a:blipFill rotWithShape="1">
                <a:blip r:embed="rId12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660000" y="1440000"/>
                <a:ext cx="209652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−(−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𝐛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096529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0" y="4500000"/>
                <a:ext cx="25922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𝒅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𝒆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2592288" cy="37555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6660000" y="1440000"/>
                <a:ext cx="23843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−(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𝐚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𝐛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𝐜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𝐝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𝐞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1440000"/>
                <a:ext cx="2384396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0944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0" grpId="0"/>
      <p:bldP spid="24" grpId="0"/>
      <p:bldP spid="25" grpId="0"/>
      <p:bldP spid="28" grpId="0"/>
      <p:bldP spid="28" grpId="1"/>
      <p:bldP spid="33" grpId="0"/>
      <p:bldP spid="34" grpId="0"/>
      <p:bldP spid="34" grpId="1"/>
      <p:bldP spid="11" grpId="0"/>
      <p:bldP spid="12" grpId="0"/>
      <p:bldP spid="12" grpId="1"/>
      <p:bldP spid="13" grpId="0"/>
      <p:bldP spid="14" grpId="0"/>
      <p:bldP spid="14" grpId="1"/>
      <p:bldP spid="15" grpId="0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Vytýkání před závorku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40000"/>
            <a:ext cx="514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Rozložte na součin: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1800000"/>
                <a:ext cx="248376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2483768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339752" y="1800000"/>
                <a:ext cx="13681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800000"/>
                <a:ext cx="1368152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932041" y="1800000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1" y="1800000"/>
                <a:ext cx="936104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299" r="-1948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2700000"/>
                <a:ext cx="23397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0000"/>
                <a:ext cx="2339752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0" y="3420000"/>
                <a:ext cx="26997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2699792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840000" y="1440000"/>
                <a:ext cx="234047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340472" cy="375552"/>
              </a:xfrm>
              <a:prstGeom prst="rect">
                <a:avLst/>
              </a:prstGeom>
              <a:blipFill rotWithShape="1">
                <a:blip r:embed="rId8"/>
                <a:stretch>
                  <a:fillRect l="-521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0" y="3960000"/>
                <a:ext cx="2339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𝒂𝒙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𝒂𝒚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𝒃𝒙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𝒃𝒚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2339752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40000" y="1440000"/>
                <a:ext cx="209652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𝐛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096529" cy="375552"/>
              </a:xfrm>
              <a:prstGeom prst="rect">
                <a:avLst/>
              </a:prstGeom>
              <a:blipFill rotWithShape="1">
                <a:blip r:embed="rId10"/>
                <a:stretch>
                  <a:fillRect l="-581" b="-112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0" y="4500000"/>
                <a:ext cx="27718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𝒂𝒙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𝒃𝒙</m:t>
                      </m:r>
                      <m:r>
                        <a:rPr lang="cs-CZ" b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2771800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6840000" y="1440000"/>
                <a:ext cx="24125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𝐚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𝐛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1440000"/>
                <a:ext cx="2412520" cy="369332"/>
              </a:xfrm>
              <a:prstGeom prst="rect">
                <a:avLst/>
              </a:prstGeom>
              <a:blipFill rotWithShape="1">
                <a:blip r:embed="rId12"/>
                <a:stretch>
                  <a:fillRect l="-505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vá složená závorka 1"/>
          <p:cNvSpPr/>
          <p:nvPr/>
        </p:nvSpPr>
        <p:spPr bwMode="auto">
          <a:xfrm rot="16200000">
            <a:off x="468000" y="1764000"/>
            <a:ext cx="252536" cy="936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Levá složená závorka 17"/>
          <p:cNvSpPr/>
          <p:nvPr/>
        </p:nvSpPr>
        <p:spPr bwMode="auto">
          <a:xfrm rot="16200000">
            <a:off x="1602000" y="1916132"/>
            <a:ext cx="252536" cy="68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3491880" y="1800000"/>
                <a:ext cx="1649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+ 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800000"/>
                <a:ext cx="164972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blouk 22"/>
          <p:cNvSpPr/>
          <p:nvPr/>
        </p:nvSpPr>
        <p:spPr bwMode="auto">
          <a:xfrm rot="10800000">
            <a:off x="3204128" y="1952399"/>
            <a:ext cx="1116000" cy="432000"/>
          </a:xfrm>
          <a:prstGeom prst="arc">
            <a:avLst>
              <a:gd name="adj1" fmla="val 10829045"/>
              <a:gd name="adj2" fmla="val 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688000" y="1800000"/>
                <a:ext cx="156196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00" y="1800000"/>
                <a:ext cx="1561962" cy="375552"/>
              </a:xfrm>
              <a:prstGeom prst="rect">
                <a:avLst/>
              </a:prstGeom>
              <a:blipFill rotWithShape="1">
                <a:blip r:embed="rId17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blouk 20"/>
          <p:cNvSpPr/>
          <p:nvPr/>
        </p:nvSpPr>
        <p:spPr bwMode="auto">
          <a:xfrm rot="10800000">
            <a:off x="270268" y="2859552"/>
            <a:ext cx="1116000" cy="432000"/>
          </a:xfrm>
          <a:prstGeom prst="arc">
            <a:avLst>
              <a:gd name="adj1" fmla="val 10829045"/>
              <a:gd name="adj2" fmla="val 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0800000">
            <a:off x="828268" y="2859551"/>
            <a:ext cx="1043940" cy="432001"/>
          </a:xfrm>
          <a:prstGeom prst="arc">
            <a:avLst>
              <a:gd name="adj1" fmla="val 10829045"/>
              <a:gd name="adj2" fmla="val 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195736" y="2715766"/>
                <a:ext cx="136815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715766"/>
                <a:ext cx="1368152" cy="375552"/>
              </a:xfrm>
              <a:prstGeom prst="rect">
                <a:avLst/>
              </a:prstGeom>
              <a:blipFill rotWithShape="1">
                <a:blip r:embed="rId18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4788025" y="2715766"/>
                <a:ext cx="108012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5" y="2715766"/>
                <a:ext cx="1080120" cy="375552"/>
              </a:xfrm>
              <a:prstGeom prst="rect">
                <a:avLst/>
              </a:prstGeom>
              <a:blipFill rotWithShape="1">
                <a:blip r:embed="rId19"/>
                <a:stretch>
                  <a:fillRect l="-1124"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3347864" y="2715766"/>
                <a:ext cx="1649720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715766"/>
                <a:ext cx="1649720" cy="404983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674334" y="2715766"/>
                <a:ext cx="120192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334" y="2715766"/>
                <a:ext cx="1201922" cy="375552"/>
              </a:xfrm>
              <a:prstGeom prst="rect">
                <a:avLst/>
              </a:prstGeom>
              <a:blipFill rotWithShape="1">
                <a:blip r:embed="rId21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blouk 31"/>
          <p:cNvSpPr/>
          <p:nvPr/>
        </p:nvSpPr>
        <p:spPr bwMode="auto">
          <a:xfrm rot="10800000">
            <a:off x="2933880" y="2859552"/>
            <a:ext cx="1116000" cy="432000"/>
          </a:xfrm>
          <a:prstGeom prst="arc">
            <a:avLst>
              <a:gd name="adj1" fmla="val 10829045"/>
              <a:gd name="adj2" fmla="val 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980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0" grpId="0"/>
      <p:bldP spid="24" grpId="0"/>
      <p:bldP spid="33" grpId="0"/>
      <p:bldP spid="11" grpId="0"/>
      <p:bldP spid="12" grpId="0"/>
      <p:bldP spid="12" grpId="1"/>
      <p:bldP spid="13" grpId="0"/>
      <p:bldP spid="14" grpId="0"/>
      <p:bldP spid="14" grpId="1"/>
      <p:bldP spid="15" grpId="0"/>
      <p:bldP spid="16" grpId="0"/>
      <p:bldP spid="16" grpId="1"/>
      <p:bldP spid="2" grpId="0" animBg="1"/>
      <p:bldP spid="18" grpId="0" animBg="1"/>
      <p:bldP spid="19" grpId="0"/>
      <p:bldP spid="23" grpId="0" animBg="1"/>
      <p:bldP spid="26" grpId="0"/>
      <p:bldP spid="21" grpId="0" animBg="1"/>
      <p:bldP spid="25" grpId="0" animBg="1"/>
      <p:bldP spid="27" grpId="0"/>
      <p:bldP spid="29" grpId="0"/>
      <p:bldP spid="30" grpId="0"/>
      <p:bldP spid="31" grpId="0"/>
      <p:bldP spid="32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4113</TotalTime>
  <Words>697</Words>
  <Application>Microsoft Office PowerPoint</Application>
  <PresentationFormat>Předvádění na obrazovce (16:9)</PresentationFormat>
  <Paragraphs>86</Paragraphs>
  <Slides>5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Rozklad mnohočlenů na součin (vytýkání)</vt:lpstr>
      <vt:lpstr>Dělení mnohočlenu jednočlenem</vt:lpstr>
      <vt:lpstr>Vytýkání před závorku</vt:lpstr>
      <vt:lpstr>Vytýkání před závorku</vt:lpstr>
      <vt:lpstr>Vytýkání před závorku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544</cp:revision>
  <dcterms:created xsi:type="dcterms:W3CDTF">2012-01-02T08:14:14Z</dcterms:created>
  <dcterms:modified xsi:type="dcterms:W3CDTF">2013-01-29T17:25:59Z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