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8" r:id="rId3"/>
    <p:sldId id="350" r:id="rId4"/>
    <p:sldId id="348" r:id="rId5"/>
    <p:sldId id="351" r:id="rId6"/>
    <p:sldId id="349" r:id="rId7"/>
    <p:sldId id="352" r:id="rId8"/>
    <p:sldId id="353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CC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58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30.png"/><Relationship Id="rId18" Type="http://schemas.openxmlformats.org/officeDocument/2006/relationships/image" Target="../media/image380.png"/><Relationship Id="rId3" Type="http://schemas.openxmlformats.org/officeDocument/2006/relationships/image" Target="../media/image230.png"/><Relationship Id="rId21" Type="http://schemas.openxmlformats.org/officeDocument/2006/relationships/image" Target="../media/image41.png"/><Relationship Id="rId7" Type="http://schemas.openxmlformats.org/officeDocument/2006/relationships/image" Target="../media/image270.png"/><Relationship Id="rId12" Type="http://schemas.openxmlformats.org/officeDocument/2006/relationships/image" Target="../media/image320.png"/><Relationship Id="rId17" Type="http://schemas.openxmlformats.org/officeDocument/2006/relationships/image" Target="../media/image37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60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11" Type="http://schemas.openxmlformats.org/officeDocument/2006/relationships/image" Target="../media/image310.png"/><Relationship Id="rId24" Type="http://schemas.openxmlformats.org/officeDocument/2006/relationships/image" Target="../media/image44.png"/><Relationship Id="rId5" Type="http://schemas.openxmlformats.org/officeDocument/2006/relationships/image" Target="../media/image250.png"/><Relationship Id="rId15" Type="http://schemas.openxmlformats.org/officeDocument/2006/relationships/image" Target="../media/image350.png"/><Relationship Id="rId23" Type="http://schemas.openxmlformats.org/officeDocument/2006/relationships/image" Target="../media/image43.png"/><Relationship Id="rId10" Type="http://schemas.openxmlformats.org/officeDocument/2006/relationships/image" Target="../media/image300.png"/><Relationship Id="rId19" Type="http://schemas.openxmlformats.org/officeDocument/2006/relationships/image" Target="../media/image39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Relationship Id="rId14" Type="http://schemas.openxmlformats.org/officeDocument/2006/relationships/image" Target="../media/image340.png"/><Relationship Id="rId22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25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13" Type="http://schemas.openxmlformats.org/officeDocument/2006/relationships/image" Target="../media/image550.png"/><Relationship Id="rId18" Type="http://schemas.openxmlformats.org/officeDocument/2006/relationships/image" Target="../media/image62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12" Type="http://schemas.openxmlformats.org/officeDocument/2006/relationships/image" Target="../media/image540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80.png"/><Relationship Id="rId20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530.png"/><Relationship Id="rId5" Type="http://schemas.openxmlformats.org/officeDocument/2006/relationships/image" Target="../media/image470.png"/><Relationship Id="rId15" Type="http://schemas.openxmlformats.org/officeDocument/2006/relationships/image" Target="../media/image570.png"/><Relationship Id="rId10" Type="http://schemas.openxmlformats.org/officeDocument/2006/relationships/image" Target="../media/image60.png"/><Relationship Id="rId19" Type="http://schemas.openxmlformats.org/officeDocument/2006/relationships/image" Target="../media/image610.png"/><Relationship Id="rId4" Type="http://schemas.openxmlformats.org/officeDocument/2006/relationships/image" Target="../media/image460.png"/><Relationship Id="rId9" Type="http://schemas.openxmlformats.org/officeDocument/2006/relationships/image" Target="../media/image510.png"/><Relationship Id="rId14" Type="http://schemas.openxmlformats.org/officeDocument/2006/relationships/image" Target="../media/image56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Úpravy mnohočlenů - vzorce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179513" y="4392000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1561" y="1950593"/>
                <a:ext cx="2485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1" y="1950593"/>
                <a:ext cx="248565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490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2768198"/>
                <a:ext cx="309721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768198"/>
                <a:ext cx="3097214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94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956939" y="2768198"/>
                <a:ext cx="1152128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939" y="2768198"/>
                <a:ext cx="1152128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724128" y="3128198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𝟖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128198"/>
                <a:ext cx="2479357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360000" y="2588198"/>
            <a:ext cx="198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349497" y="2588198"/>
            <a:ext cx="1387898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409868" y="3579862"/>
            <a:ext cx="473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Druhou mocninu součtu vypočteme tak, že umocníme první člen, přičteme dvojnásobek součinu obou členů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přičteme umocněný druhý člen, tj. platí: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Oblouk 18"/>
          <p:cNvSpPr/>
          <p:nvPr/>
        </p:nvSpPr>
        <p:spPr bwMode="auto">
          <a:xfrm>
            <a:off x="899592" y="1796110"/>
            <a:ext cx="864000" cy="432048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louk 19"/>
          <p:cNvSpPr/>
          <p:nvPr/>
        </p:nvSpPr>
        <p:spPr bwMode="auto">
          <a:xfrm>
            <a:off x="1295720" y="1796223"/>
            <a:ext cx="468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 + 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148311" y="1949616"/>
                <a:ext cx="252003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311" y="1949616"/>
                <a:ext cx="2520033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488528" y="1951107"/>
                <a:ext cx="154796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𝟔</m:t>
                      </m:r>
                      <m:r>
                        <a:rPr lang="cs-CZ" b="1" i="1" u="dbl" smtClean="0">
                          <a:latin typeface="Cambria Math"/>
                        </a:rPr>
                        <m:t>𝒂</m:t>
                      </m:r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528" y="1951107"/>
                <a:ext cx="1547968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3892939" y="2768198"/>
                <a:ext cx="139640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939" y="2768198"/>
                <a:ext cx="1396408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louk 23"/>
          <p:cNvSpPr/>
          <p:nvPr/>
        </p:nvSpPr>
        <p:spPr bwMode="auto">
          <a:xfrm rot="10800000">
            <a:off x="1287396" y="2016782"/>
            <a:ext cx="90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855396" y="2036035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689789" y="1950593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789" y="1950593"/>
                <a:ext cx="954219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409869" y="1949616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69" y="1949616"/>
                <a:ext cx="954219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louk 36"/>
          <p:cNvSpPr/>
          <p:nvPr/>
        </p:nvSpPr>
        <p:spPr bwMode="auto">
          <a:xfrm rot="10800000">
            <a:off x="1007796" y="2892075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1043592" y="2948198"/>
            <a:ext cx="61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5119808" y="2768198"/>
                <a:ext cx="139640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808" y="2768198"/>
                <a:ext cx="1396408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6300192" y="2768198"/>
                <a:ext cx="163365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768198"/>
                <a:ext cx="1633652" cy="375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144939" y="3128198"/>
                <a:ext cx="98999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939" y="3128198"/>
                <a:ext cx="989997" cy="3796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532939" y="3128198"/>
                <a:ext cx="72891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939" y="3128198"/>
                <a:ext cx="728912" cy="379656"/>
              </a:xfrm>
              <a:prstGeom prst="rect">
                <a:avLst/>
              </a:prstGeom>
              <a:blipFill rotWithShape="1">
                <a:blip r:embed="rId17"/>
                <a:stretch>
                  <a:fillRect r="-33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2933566" y="3128198"/>
                <a:ext cx="846346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566" y="3128198"/>
                <a:ext cx="846346" cy="3796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788024" y="3128198"/>
                <a:ext cx="12492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128198"/>
                <a:ext cx="1249219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0" y="3600000"/>
                <a:ext cx="22876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2287672" cy="369332"/>
              </a:xfrm>
              <a:prstGeom prst="rect">
                <a:avLst/>
              </a:prstGeom>
              <a:blipFill rotWithShape="1">
                <a:blip r:embed="rId20"/>
                <a:stretch>
                  <a:fillRect l="-533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1908000" y="3600000"/>
                <a:ext cx="148491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000" y="3600000"/>
                <a:ext cx="1484912" cy="37555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0" y="3960000"/>
                <a:ext cx="309721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3097214" cy="375552"/>
              </a:xfrm>
              <a:prstGeom prst="rect">
                <a:avLst/>
              </a:prstGeom>
              <a:blipFill rotWithShape="1">
                <a:blip r:embed="rId22"/>
                <a:stretch>
                  <a:fillRect l="-394"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880000" y="3888000"/>
                <a:ext cx="1849408" cy="374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888000"/>
                <a:ext cx="1849408" cy="374400"/>
              </a:xfrm>
              <a:prstGeom prst="rect">
                <a:avLst/>
              </a:prstGeom>
              <a:blipFill rotWithShape="1">
                <a:blip r:embed="rId2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8522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22" grpId="0"/>
      <p:bldP spid="23" grpId="0"/>
      <p:bldP spid="27" grpId="0"/>
      <p:bldP spid="29" grpId="0"/>
      <p:bldP spid="30" grpId="0"/>
      <p:bldP spid="3" grpId="0" animBg="1"/>
      <p:bldP spid="43" grpId="0" animBg="1"/>
      <p:bldP spid="44" grpId="0"/>
      <p:bldP spid="19" grpId="0" animBg="1"/>
      <p:bldP spid="20" grpId="0" animBg="1"/>
      <p:bldP spid="21" grpId="0"/>
      <p:bldP spid="26" grpId="0"/>
      <p:bldP spid="33" grpId="0"/>
      <p:bldP spid="2" grpId="0"/>
      <p:bldP spid="24" grpId="0" animBg="1"/>
      <p:bldP spid="25" grpId="0" animBg="1"/>
      <p:bldP spid="31" grpId="0"/>
      <p:bldP spid="34" grpId="0"/>
      <p:bldP spid="37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29643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2232000"/>
                <a:ext cx="16249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232000"/>
                <a:ext cx="1624938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188000" y="1800000"/>
                <a:ext cx="436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1800000"/>
                <a:ext cx="436939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498328" y="2232000"/>
                <a:ext cx="57606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328" y="2232000"/>
                <a:ext cx="576064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180875" y="2232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𝟏𝟐</m:t>
                      </m:r>
                      <m:r>
                        <a:rPr lang="cs-CZ" b="1" i="1" u="dbl" smtClean="0">
                          <a:latin typeface="Cambria Math"/>
                        </a:rPr>
                        <m:t>𝒂𝒃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0875" y="2232000"/>
                <a:ext cx="2479357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368000" y="1800000"/>
                <a:ext cx="12906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 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000" y="1800000"/>
                <a:ext cx="129068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155303" y="1800000"/>
                <a:ext cx="177673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𝟐</m:t>
                      </m:r>
                      <m:r>
                        <a:rPr lang="cs-CZ" b="1" i="1" u="dbl" smtClean="0">
                          <a:latin typeface="Cambria Math"/>
                        </a:rPr>
                        <m:t>𝒙</m:t>
                      </m:r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𝟏</m:t>
                      </m:r>
                      <m:r>
                        <a:rPr lang="cs-CZ" b="1" i="1" u="dbl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303" y="1800000"/>
                <a:ext cx="1776737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44000" y="2232000"/>
                <a:ext cx="1489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000" y="2232000"/>
                <a:ext cx="148951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2412000" y="1800000"/>
                <a:ext cx="9542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1800000"/>
                <a:ext cx="954219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3240000" y="2232000"/>
                <a:ext cx="1098314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2232000"/>
                <a:ext cx="1098314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blipFill rotWithShape="1">
                <a:blip r:embed="rId1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3312000"/>
                <a:ext cx="194400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cs-CZ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12000"/>
                <a:ext cx="1944000" cy="466731"/>
              </a:xfrm>
              <a:prstGeom prst="rect">
                <a:avLst/>
              </a:prstGeom>
              <a:blipFill rotWithShape="1">
                <a:blip r:embed="rId14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660000" y="1440000"/>
                <a:ext cx="209926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099269" cy="375552"/>
              </a:xfrm>
              <a:prstGeom prst="rect">
                <a:avLst/>
              </a:prstGeom>
              <a:blipFill rotWithShape="1">
                <a:blip r:embed="rId15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6660000" y="1440000"/>
                <a:ext cx="24117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411760" cy="375552"/>
              </a:xfrm>
              <a:prstGeom prst="rect">
                <a:avLst/>
              </a:prstGeom>
              <a:blipFill rotWithShape="1">
                <a:blip r:embed="rId16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cs-CZ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6658144" y="1440000"/>
                <a:ext cx="241176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144" y="1440000"/>
                <a:ext cx="2411760" cy="63478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821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7" grpId="0"/>
      <p:bldP spid="29" grpId="0"/>
      <p:bldP spid="30" grpId="0"/>
      <p:bldP spid="21" grpId="0"/>
      <p:bldP spid="26" grpId="0"/>
      <p:bldP spid="2" grpId="0"/>
      <p:bldP spid="31" grpId="0"/>
      <p:bldP spid="40" grpId="0"/>
      <p:bldP spid="36" grpId="0"/>
      <p:bldP spid="38" grpId="0"/>
      <p:bldP spid="16" grpId="0"/>
      <p:bldP spid="16" grpId="1"/>
      <p:bldP spid="17" grpId="0"/>
      <p:bldP spid="17" grpId="1"/>
      <p:bldP spid="18" grpId="0"/>
      <p:bldP spid="19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179513" y="4392000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1561" y="1950593"/>
                <a:ext cx="2129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1" y="1950593"/>
                <a:ext cx="212937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571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2768198"/>
                <a:ext cx="309721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768198"/>
                <a:ext cx="3097214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94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956939" y="2768198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939" y="2768198"/>
                <a:ext cx="115212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837059" y="3128198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059" y="3128198"/>
                <a:ext cx="2479357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360000" y="2588198"/>
            <a:ext cx="198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349497" y="2588198"/>
            <a:ext cx="1387898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409868" y="3579862"/>
            <a:ext cx="473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Druhou mocninu rozdílu vypočteme tak, že umocníme první člen, přičteme dvojnásobek součinu obou členů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přičteme umocněný druhý člen, tj. platí: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Oblouk 18"/>
          <p:cNvSpPr/>
          <p:nvPr/>
        </p:nvSpPr>
        <p:spPr bwMode="auto">
          <a:xfrm>
            <a:off x="899592" y="1796110"/>
            <a:ext cx="864000" cy="432048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louk 19"/>
          <p:cNvSpPr/>
          <p:nvPr/>
        </p:nvSpPr>
        <p:spPr bwMode="auto">
          <a:xfrm>
            <a:off x="1295720" y="1796223"/>
            <a:ext cx="468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 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796383" y="1949616"/>
                <a:ext cx="259204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𝟐𝟓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383" y="1949616"/>
                <a:ext cx="2592041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796000" y="2311200"/>
                <a:ext cx="25924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𝟏𝟎</m:t>
                      </m:r>
                      <m:r>
                        <a:rPr lang="cs-CZ" b="1" i="1" u="dbl" smtClean="0">
                          <a:latin typeface="Cambria Math"/>
                        </a:rPr>
                        <m:t>𝒙</m:t>
                      </m:r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2311200"/>
                <a:ext cx="2592424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3892939" y="2768198"/>
                <a:ext cx="1587229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b="1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cs-CZ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(−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)</a:t>
                </a:r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939" y="2768198"/>
                <a:ext cx="1587229" cy="375552"/>
              </a:xfrm>
              <a:prstGeom prst="rect">
                <a:avLst/>
              </a:prstGeom>
              <a:blipFill rotWithShape="1">
                <a:blip r:embed="rId11"/>
                <a:stretch>
                  <a:fillRect t="-4839" r="-2308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louk 23"/>
          <p:cNvSpPr/>
          <p:nvPr/>
        </p:nvSpPr>
        <p:spPr bwMode="auto">
          <a:xfrm rot="10800000">
            <a:off x="1287396" y="2016782"/>
            <a:ext cx="90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855396" y="2036035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689789" y="1950593"/>
                <a:ext cx="12422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789" y="1950593"/>
                <a:ext cx="1242251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716016" y="1949616"/>
                <a:ext cx="13212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1949616"/>
                <a:ext cx="1321227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louk 36"/>
          <p:cNvSpPr/>
          <p:nvPr/>
        </p:nvSpPr>
        <p:spPr bwMode="auto">
          <a:xfrm rot="10800000">
            <a:off x="1007796" y="2892075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1043592" y="2948198"/>
            <a:ext cx="61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5364088" y="2768198"/>
                <a:ext cx="1295483" cy="374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2768198"/>
                <a:ext cx="1295483" cy="3748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6516216" y="2768198"/>
                <a:ext cx="17972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2768198"/>
                <a:ext cx="179728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014051" y="3128198"/>
                <a:ext cx="98999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4051" y="3128198"/>
                <a:ext cx="989997" cy="3796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203848" y="3128198"/>
                <a:ext cx="72891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3128198"/>
                <a:ext cx="728912" cy="379656"/>
              </a:xfrm>
              <a:prstGeom prst="rect">
                <a:avLst/>
              </a:prstGeom>
              <a:blipFill rotWithShape="1">
                <a:blip r:embed="rId17"/>
                <a:stretch>
                  <a:fillRect r="-235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483768" y="3128198"/>
                <a:ext cx="846346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128198"/>
                <a:ext cx="846346" cy="3796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788024" y="3128198"/>
                <a:ext cx="12492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128198"/>
                <a:ext cx="1249219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0" y="3600000"/>
                <a:ext cx="22876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2287672" cy="369332"/>
              </a:xfrm>
              <a:prstGeom prst="rect">
                <a:avLst/>
              </a:prstGeom>
              <a:blipFill rotWithShape="1">
                <a:blip r:embed="rId20"/>
                <a:stretch>
                  <a:fillRect l="-533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1908000" y="3600000"/>
                <a:ext cx="148491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000" y="3600000"/>
                <a:ext cx="1484912" cy="37555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0" y="3960000"/>
                <a:ext cx="2916000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2916000" cy="381708"/>
              </a:xfrm>
              <a:prstGeom prst="rect">
                <a:avLst/>
              </a:prstGeom>
              <a:blipFill rotWithShape="1">
                <a:blip r:embed="rId22"/>
                <a:stretch>
                  <a:fillRect l="-418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699792" y="3888000"/>
                <a:ext cx="1849408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888000"/>
                <a:ext cx="1849408" cy="466731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53134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22" grpId="0"/>
      <p:bldP spid="23" grpId="0"/>
      <p:bldP spid="27" grpId="0"/>
      <p:bldP spid="29" grpId="0"/>
      <p:bldP spid="30" grpId="0"/>
      <p:bldP spid="3" grpId="0" animBg="1"/>
      <p:bldP spid="43" grpId="0" animBg="1"/>
      <p:bldP spid="44" grpId="0"/>
      <p:bldP spid="19" grpId="0" animBg="1"/>
      <p:bldP spid="20" grpId="0" animBg="1"/>
      <p:bldP spid="21" grpId="0"/>
      <p:bldP spid="26" grpId="0"/>
      <p:bldP spid="33" grpId="0"/>
      <p:bldP spid="2" grpId="0"/>
      <p:bldP spid="24" grpId="0" animBg="1"/>
      <p:bldP spid="25" grpId="0" animBg="1"/>
      <p:bldP spid="31" grpId="0"/>
      <p:bldP spid="34" grpId="0"/>
      <p:bldP spid="37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29643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2232000"/>
                <a:ext cx="16249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232000"/>
                <a:ext cx="1624938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188000" y="1800000"/>
                <a:ext cx="436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1800000"/>
                <a:ext cx="436939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498328" y="2232000"/>
                <a:ext cx="57606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328" y="2232000"/>
                <a:ext cx="576064" cy="375552"/>
              </a:xfrm>
              <a:prstGeom prst="rect">
                <a:avLst/>
              </a:prstGeom>
              <a:blipFill rotWithShape="1">
                <a:blip r:embed="rId6"/>
                <a:stretch>
                  <a:fillRect r="-170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283968" y="2232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𝟐𝟎</m:t>
                      </m:r>
                      <m:r>
                        <a:rPr lang="cs-CZ" b="1" i="1" u="dbl" smtClean="0">
                          <a:latin typeface="Cambria Math"/>
                        </a:rPr>
                        <m:t>𝒂𝒃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2232000"/>
                <a:ext cx="2479357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368000" y="1800000"/>
                <a:ext cx="12906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 − 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000" y="1800000"/>
                <a:ext cx="129068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227311" y="1800000"/>
                <a:ext cx="177673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𝟔</m:t>
                      </m:r>
                      <m:r>
                        <a:rPr lang="cs-CZ" b="1" i="1" u="dbl" smtClean="0">
                          <a:latin typeface="Cambria Math"/>
                        </a:rPr>
                        <m:t>𝒙</m:t>
                      </m:r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</a:rPr>
                        <m:t>𝟗</m:t>
                      </m:r>
                      <m:r>
                        <a:rPr lang="cs-CZ" b="1" i="1" u="dbl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311" y="1800000"/>
                <a:ext cx="1776737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2074378" y="2232000"/>
                <a:ext cx="1489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378" y="2232000"/>
                <a:ext cx="148951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2465653" y="1800000"/>
                <a:ext cx="9542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653" y="1800000"/>
                <a:ext cx="954219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3329670" y="2232000"/>
                <a:ext cx="1098314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670" y="2232000"/>
                <a:ext cx="1098314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𝟔</m:t>
                                  </m:r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3312000"/>
                <a:ext cx="194400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𝟗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12000"/>
                <a:ext cx="1944000" cy="46673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660000" y="1440000"/>
                <a:ext cx="22324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232480" cy="375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660000" y="1440000"/>
                <a:ext cx="24117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𝟖𝟏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411760" cy="37555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cs-CZ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660000" y="1440000"/>
                <a:ext cx="241176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𝟏𝟔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411760" cy="63478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52669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7" grpId="0"/>
      <p:bldP spid="29" grpId="0"/>
      <p:bldP spid="30" grpId="0"/>
      <p:bldP spid="21" grpId="0"/>
      <p:bldP spid="26" grpId="0"/>
      <p:bldP spid="2" grpId="0"/>
      <p:bldP spid="31" grpId="0"/>
      <p:bldP spid="40" grpId="0"/>
      <p:bldP spid="36" grpId="0"/>
      <p:bldP spid="38" grpId="0"/>
      <p:bldP spid="16" grpId="0"/>
      <p:bldP spid="16" grpId="1"/>
      <p:bldP spid="17" grpId="0"/>
      <p:bldP spid="17" grpId="1"/>
      <p:bldP spid="18" grpId="0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179513" y="4392000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1561" y="1950593"/>
                <a:ext cx="2129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1" y="1950593"/>
                <a:ext cx="212937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571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" y="2768198"/>
                <a:ext cx="27409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𝒔</m:t>
                      </m:r>
                      <m:r>
                        <a:rPr lang="cs-CZ" b="1" i="1" smtClean="0">
                          <a:latin typeface="Cambria Math"/>
                        </a:rPr>
                        <m:t>)∙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𝒔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768198"/>
                <a:ext cx="2740938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444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1950593"/>
                <a:ext cx="7200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627784" y="2768198"/>
                <a:ext cx="1152128" cy="381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768198"/>
                <a:ext cx="1152128" cy="38170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364089" y="3128198"/>
                <a:ext cx="1512168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u="dbl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9" y="3128198"/>
                <a:ext cx="1512168" cy="379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>
            <a:off x="360000" y="2588198"/>
            <a:ext cx="1813205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>
            <a:off x="349497" y="2588198"/>
            <a:ext cx="1180223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409868" y="3579862"/>
            <a:ext cx="4734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Součin dvojčlenů, které se liší pouze znaménkem u jednoho ze členů vypočteme tak, že umocníme první člen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 odečteme druhou mocninu druhého členu, tj. platí: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Oblouk 18"/>
          <p:cNvSpPr/>
          <p:nvPr/>
        </p:nvSpPr>
        <p:spPr bwMode="auto">
          <a:xfrm>
            <a:off x="899592" y="1796110"/>
            <a:ext cx="864000" cy="432048"/>
          </a:xfrm>
          <a:prstGeom prst="arc">
            <a:avLst>
              <a:gd name="adj1" fmla="val 10905755"/>
              <a:gd name="adj2" fmla="val 0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louk 19"/>
          <p:cNvSpPr/>
          <p:nvPr/>
        </p:nvSpPr>
        <p:spPr bwMode="auto">
          <a:xfrm>
            <a:off x="1295720" y="1796223"/>
            <a:ext cx="468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  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1950593"/>
                <a:ext cx="95421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148064" y="1949616"/>
                <a:ext cx="259204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𝟐𝟓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1949616"/>
                <a:ext cx="2592041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524328" y="1951200"/>
                <a:ext cx="108012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1951200"/>
                <a:ext cx="1080120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3563888" y="2768198"/>
                <a:ext cx="1290674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768198"/>
                <a:ext cx="1290674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blouk 23"/>
          <p:cNvSpPr/>
          <p:nvPr/>
        </p:nvSpPr>
        <p:spPr bwMode="auto">
          <a:xfrm rot="10800000">
            <a:off x="1287396" y="2016782"/>
            <a:ext cx="900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855396" y="2036035"/>
            <a:ext cx="133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689789" y="1950593"/>
                <a:ext cx="8594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789" y="1950593"/>
                <a:ext cx="85941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402901" y="1949616"/>
                <a:ext cx="889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901" y="1949616"/>
                <a:ext cx="889179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louk 36"/>
          <p:cNvSpPr/>
          <p:nvPr/>
        </p:nvSpPr>
        <p:spPr bwMode="auto">
          <a:xfrm rot="10800000">
            <a:off x="1007796" y="2915944"/>
            <a:ext cx="1179600" cy="519901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971600" y="2948198"/>
            <a:ext cx="612000" cy="43204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4716677" y="2768198"/>
                <a:ext cx="1295483" cy="374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𝒔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677" y="2768198"/>
                <a:ext cx="1295483" cy="3748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5724128" y="2768198"/>
                <a:ext cx="137730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𝒔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𝒔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768198"/>
                <a:ext cx="137730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779912" y="3128198"/>
                <a:ext cx="98999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 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128198"/>
                <a:ext cx="989997" cy="3796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203848" y="3128198"/>
                <a:ext cx="72891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3128198"/>
                <a:ext cx="728912" cy="379656"/>
              </a:xfrm>
              <a:prstGeom prst="rect">
                <a:avLst/>
              </a:prstGeom>
              <a:blipFill rotWithShape="1">
                <a:blip r:embed="rId17"/>
                <a:stretch>
                  <a:fillRect r="-8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2573526" y="3128198"/>
                <a:ext cx="846346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526" y="3128198"/>
                <a:ext cx="846346" cy="3796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427985" y="3128198"/>
                <a:ext cx="108012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5" y="3128198"/>
                <a:ext cx="1080120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4515966"/>
                <a:ext cx="3987386" cy="470000"/>
              </a:xfrm>
              <a:prstGeom prst="rect">
                <a:avLst/>
              </a:prstGeom>
              <a:blipFill rotWithShape="1">
                <a:blip r:embed="rId20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1346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22" grpId="0"/>
      <p:bldP spid="23" grpId="0"/>
      <p:bldP spid="27" grpId="0"/>
      <p:bldP spid="29" grpId="0"/>
      <p:bldP spid="30" grpId="0"/>
      <p:bldP spid="3" grpId="0" animBg="1"/>
      <p:bldP spid="43" grpId="0" animBg="1"/>
      <p:bldP spid="44" grpId="0"/>
      <p:bldP spid="19" grpId="0" animBg="1"/>
      <p:bldP spid="20" grpId="0" animBg="1"/>
      <p:bldP spid="21" grpId="0"/>
      <p:bldP spid="26" grpId="0"/>
      <p:bldP spid="33" grpId="0"/>
      <p:bldP spid="2" grpId="0"/>
      <p:bldP spid="24" grpId="0" animBg="1"/>
      <p:bldP spid="25" grpId="0" animBg="1"/>
      <p:bldP spid="31" grpId="0"/>
      <p:bldP spid="34" grpId="0"/>
      <p:bldP spid="37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2283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𝟔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228306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0" y="2232000"/>
                <a:ext cx="28282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𝒚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32000"/>
                <a:ext cx="282829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074392" y="1793780"/>
                <a:ext cx="105665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u="dbl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u="dbl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u="dbl" smtClean="0">
                          <a:latin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</a:rPr>
                        <m:t>𝟑𝟔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392" y="1793780"/>
                <a:ext cx="1056657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0" y="2772000"/>
                <a:ext cx="3131049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𝟏𝟐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b="1" i="1">
                                  <a:latin typeface="Cambria Math"/>
                                </a:rPr>
                                <m:t>𝟒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𝟏𝟐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72000"/>
                <a:ext cx="3131049" cy="404983"/>
              </a:xfrm>
              <a:prstGeom prst="rect">
                <a:avLst/>
              </a:prstGeom>
              <a:blipFill rotWithShape="1">
                <a:blip r:embed="rId6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3312000"/>
                <a:ext cx="341987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12000"/>
                <a:ext cx="3419872" cy="4049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7020000" y="1440000"/>
                <a:ext cx="133494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𝟏𝟒𝟒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1440000"/>
                <a:ext cx="1334949" cy="375552"/>
              </a:xfrm>
              <a:prstGeom prst="rect">
                <a:avLst/>
              </a:prstGeom>
              <a:blipFill rotWithShape="1">
                <a:blip r:embed="rId8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7020000" y="1440000"/>
                <a:ext cx="12058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1440000"/>
                <a:ext cx="1205880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0" y="3960000"/>
                <a:ext cx="2941471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</a:rPr>
                                <m:t>𝟕</m:t>
                              </m:r>
                            </m:den>
                          </m:f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</a:rPr>
                                <m:t>𝟗</m:t>
                              </m:r>
                            </m:den>
                          </m:f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latin typeface="Cambria Math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b="1" i="1">
                                  <a:latin typeface="Cambria Math"/>
                                </a:rPr>
                                <m:t>𝟕</m:t>
                              </m:r>
                            </m:den>
                          </m:f>
                          <m:r>
                            <a:rPr lang="cs-CZ" b="1" i="1"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b="1" i="1">
                                  <a:latin typeface="Cambria Math"/>
                                </a:rPr>
                                <m:t>𝟗</m:t>
                              </m:r>
                            </m:den>
                          </m:f>
                          <m:r>
                            <a:rPr lang="cs-CZ" b="1" i="1">
                              <a:latin typeface="Cambria Math"/>
                            </a:rPr>
                            <m:t>𝒃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2941471" cy="7146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020000" y="1440000"/>
                <a:ext cx="1671801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𝟒𝟗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𝟖𝟏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1440000"/>
                <a:ext cx="1671801" cy="63478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020000" y="1440000"/>
                <a:ext cx="14707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1440000"/>
                <a:ext cx="1470724" cy="375552"/>
              </a:xfrm>
              <a:prstGeom prst="rect">
                <a:avLst/>
              </a:prstGeom>
              <a:blipFill rotWithShape="1">
                <a:blip r:embed="rId12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0121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6" grpId="0"/>
      <p:bldP spid="36" grpId="0"/>
      <p:bldP spid="38" grpId="0"/>
      <p:bldP spid="16" grpId="0"/>
      <p:bldP spid="16" grpId="1"/>
      <p:bldP spid="17" grpId="0"/>
      <p:bldP spid="17" grpId="1"/>
      <p:bldP spid="18" grpId="0"/>
      <p:bldP spid="19" grpId="0"/>
      <p:bldP spid="19" grpId="1"/>
      <p:bldP spid="20" grpId="0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197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14983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𝟕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498328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0" y="2232000"/>
                <a:ext cx="2051719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0" smtClean="0">
                                  <a:latin typeface="Cambria Math"/>
                                </a:rPr>
                                <m:t>𝟓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𝟔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32000"/>
                <a:ext cx="2051719" cy="4667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72000"/>
                <a:ext cx="1691680" cy="466731"/>
              </a:xfrm>
              <a:prstGeom prst="rect">
                <a:avLst/>
              </a:prstGeom>
              <a:blipFill rotWithShape="1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0" y="3312000"/>
                <a:ext cx="2283060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𝒏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12000"/>
                <a:ext cx="2283060" cy="4667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6660000" y="1440000"/>
                <a:ext cx="198043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𝟐𝟖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𝟒𝟗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1980432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6660000" y="1440000"/>
                <a:ext cx="26090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𝟑𝟔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609080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𝟖</m:t>
                                  </m:r>
                                </m:den>
                              </m:f>
                              <m:r>
                                <a:rPr lang="cs-CZ" b="1" i="1" smtClean="0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cs-CZ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3" y="3960000"/>
                <a:ext cx="1944000" cy="77643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6660000" y="1440000"/>
                <a:ext cx="2151363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𝟒𝟗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𝟓𝟔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𝒓𝒔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151363" cy="63478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0" y="4500000"/>
                <a:ext cx="410445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500000"/>
                <a:ext cx="4104456" cy="4700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800000" y="4500000"/>
                <a:ext cx="410445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500000"/>
                <a:ext cx="4104456" cy="47000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6660000" y="1440000"/>
                <a:ext cx="179155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1791555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660000" y="1440000"/>
                <a:ext cx="257735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577354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8670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36" grpId="0"/>
      <p:bldP spid="38" grpId="0"/>
      <p:bldP spid="16" grpId="0"/>
      <p:bldP spid="16" grpId="1"/>
      <p:bldP spid="17" grpId="0"/>
      <p:bldP spid="17" grpId="1"/>
      <p:bldP spid="18" grpId="0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8" grpId="0"/>
      <p:bldP spid="28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4040</TotalTime>
  <Words>1494</Words>
  <Application>Microsoft Office PowerPoint</Application>
  <PresentationFormat>Předvádění na obrazovce (16:9)</PresentationFormat>
  <Paragraphs>167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Úpravy mnohočlenů - vzorce</vt:lpstr>
      <vt:lpstr>Úpravy mnohočlenů</vt:lpstr>
      <vt:lpstr>Úpravy mnohočlenů</vt:lpstr>
      <vt:lpstr>Úpravy mnohočlenů</vt:lpstr>
      <vt:lpstr>Úpravy mnohočlenů</vt:lpstr>
      <vt:lpstr>Úpravy mnohočlenů</vt:lpstr>
      <vt:lpstr>Úpravy mnohočlenů</vt:lpstr>
      <vt:lpstr>Úpravy mnohočlenů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524</cp:revision>
  <dcterms:created xsi:type="dcterms:W3CDTF">2012-01-02T08:14:14Z</dcterms:created>
  <dcterms:modified xsi:type="dcterms:W3CDTF">2013-01-29T09:18:02Z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