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61" r:id="rId1"/>
  </p:sldMasterIdLst>
  <p:notesMasterIdLst>
    <p:notesMasterId r:id="rId15"/>
  </p:notesMasterIdLst>
  <p:handoutMasterIdLst>
    <p:handoutMasterId r:id="rId16"/>
  </p:handoutMasterIdLst>
  <p:sldIdLst>
    <p:sldId id="256" r:id="rId2"/>
    <p:sldId id="334" r:id="rId3"/>
    <p:sldId id="323" r:id="rId4"/>
    <p:sldId id="335" r:id="rId5"/>
    <p:sldId id="336" r:id="rId6"/>
    <p:sldId id="337" r:id="rId7"/>
    <p:sldId id="338" r:id="rId8"/>
    <p:sldId id="339" r:id="rId9"/>
    <p:sldId id="340" r:id="rId10"/>
    <p:sldId id="344" r:id="rId11"/>
    <p:sldId id="345" r:id="rId12"/>
    <p:sldId id="346" r:id="rId13"/>
    <p:sldId id="347" r:id="rId14"/>
  </p:sldIdLst>
  <p:sldSz cx="9144000" cy="5143500" type="screen16x9"/>
  <p:notesSz cx="6997700" cy="92837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CC"/>
    <a:srgbClr val="003399"/>
    <a:srgbClr val="00CCFF"/>
    <a:srgbClr val="FFCC00"/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0" autoAdjust="0"/>
    <p:restoredTop sz="94600" autoAdjust="0"/>
  </p:normalViewPr>
  <p:slideViewPr>
    <p:cSldViewPr snapToObjects="1">
      <p:cViewPr varScale="1">
        <p:scale>
          <a:sx n="95" d="100"/>
          <a:sy n="95" d="100"/>
        </p:scale>
        <p:origin x="-570" y="-84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t" anchorCtr="0" compatLnSpc="1">
            <a:prstTxWarp prst="textNoShape">
              <a:avLst/>
            </a:prstTxWarp>
          </a:bodyPr>
          <a:lstStyle>
            <a:lvl1pPr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63988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t" anchorCtr="0" compatLnSpc="1">
            <a:prstTxWarp prst="textNoShape">
              <a:avLst/>
            </a:prstTxWarp>
          </a:bodyPr>
          <a:lstStyle>
            <a:lvl1pPr algn="r"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6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18563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b" anchorCtr="0" compatLnSpc="1">
            <a:prstTxWarp prst="textNoShape">
              <a:avLst/>
            </a:prstTxWarp>
          </a:bodyPr>
          <a:lstStyle>
            <a:lvl1pPr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63988" y="8818563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b" anchorCtr="0" compatLnSpc="1">
            <a:prstTxWarp prst="textNoShape">
              <a:avLst/>
            </a:prstTxWarp>
          </a:bodyPr>
          <a:lstStyle>
            <a:lvl1pPr algn="r" defTabSz="930275">
              <a:defRPr kumimoji="1" sz="1200">
                <a:latin typeface="Tahoma" charset="0"/>
              </a:defRPr>
            </a:lvl1pPr>
          </a:lstStyle>
          <a:p>
            <a:fld id="{5FB73026-34CA-4238-9DD5-797337421EAB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3651562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t" anchorCtr="0" compatLnSpc="1">
            <a:prstTxWarp prst="textNoShape">
              <a:avLst/>
            </a:prstTxWarp>
          </a:bodyPr>
          <a:lstStyle>
            <a:lvl1pPr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*</a:t>
            </a:r>
            <a:endParaRPr lang="cs-CZ" sz="120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65575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t" anchorCtr="0" compatLnSpc="1">
            <a:prstTxWarp prst="textNoShape">
              <a:avLst/>
            </a:prstTxWarp>
          </a:bodyPr>
          <a:lstStyle>
            <a:lvl1pPr algn="r"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16. 7. 1996</a:t>
            </a:r>
            <a:endParaRPr lang="cs-CZ" sz="1200"/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404813" y="696913"/>
            <a:ext cx="6188075" cy="3481387"/>
          </a:xfrm>
          <a:prstGeom prst="rect">
            <a:avLst/>
          </a:prstGeom>
          <a:noFill/>
          <a:ln w="12700" cap="sq">
            <a:solidFill>
              <a:schemeClr val="tx1"/>
            </a:solidFill>
            <a:miter lim="800000"/>
            <a:headEnd/>
            <a:tailEnd/>
          </a:ln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1863" y="4410075"/>
            <a:ext cx="5133975" cy="417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675" tIns="46840" rIns="93675" bIns="4684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015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b" anchorCtr="0" compatLnSpc="1">
            <a:prstTxWarp prst="textNoShape">
              <a:avLst/>
            </a:prstTxWarp>
          </a:bodyPr>
          <a:lstStyle>
            <a:lvl1pPr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*</a:t>
            </a:r>
            <a:endParaRPr lang="cs-CZ" sz="1200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65575" y="882015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b" anchorCtr="0" compatLnSpc="1">
            <a:prstTxWarp prst="textNoShape">
              <a:avLst/>
            </a:prstTxWarp>
          </a:bodyPr>
          <a:lstStyle>
            <a:lvl1pPr algn="r"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568431770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cs-CZ"/>
              <a:t>*</a:t>
            </a:r>
            <a:endParaRPr lang="cs-CZ" sz="1200" i="0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cs-CZ"/>
              <a:t>16. 7. 1996</a:t>
            </a:r>
            <a:endParaRPr lang="cs-CZ" sz="1200" i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cs-CZ"/>
              <a:t>*</a:t>
            </a:r>
            <a:endParaRPr lang="cs-CZ" sz="1200" i="0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cs-CZ"/>
              <a:t>##</a:t>
            </a:r>
            <a:endParaRPr lang="cs-CZ" sz="1200" i="0"/>
          </a:p>
        </p:txBody>
      </p:sp>
      <p:sp>
        <p:nvSpPr>
          <p:cNvPr id="215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04813" y="696913"/>
            <a:ext cx="6188075" cy="3481387"/>
          </a:xfrm>
          <a:ln/>
        </p:spPr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06937111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06937111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06937111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06937111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06937111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06937111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06937111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06937111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06937111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06937111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06937111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0693711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842" name="Group 2"/>
          <p:cNvGrpSpPr>
            <a:grpSpLocks/>
          </p:cNvGrpSpPr>
          <p:nvPr/>
        </p:nvGrpSpPr>
        <p:grpSpPr bwMode="auto">
          <a:xfrm>
            <a:off x="1" y="1828800"/>
            <a:ext cx="9009063" cy="789385"/>
            <a:chOff x="0" y="1536"/>
            <a:chExt cx="5675" cy="663"/>
          </a:xfrm>
        </p:grpSpPr>
        <p:grpSp>
          <p:nvGrpSpPr>
            <p:cNvPr id="35843" name="Group 3"/>
            <p:cNvGrpSpPr>
              <a:grpSpLocks/>
            </p:cNvGrpSpPr>
            <p:nvPr/>
          </p:nvGrpSpPr>
          <p:grpSpPr bwMode="auto">
            <a:xfrm>
              <a:off x="183" y="1604"/>
              <a:ext cx="448" cy="299"/>
              <a:chOff x="720" y="336"/>
              <a:chExt cx="624" cy="432"/>
            </a:xfrm>
          </p:grpSpPr>
          <p:sp>
            <p:nvSpPr>
              <p:cNvPr id="35844" name="Rectangle 4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35845" name="Rectangle 5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</p:grpSp>
        <p:grpSp>
          <p:nvGrpSpPr>
            <p:cNvPr id="35846" name="Group 6"/>
            <p:cNvGrpSpPr>
              <a:grpSpLocks/>
            </p:cNvGrpSpPr>
            <p:nvPr/>
          </p:nvGrpSpPr>
          <p:grpSpPr bwMode="auto">
            <a:xfrm>
              <a:off x="261" y="1870"/>
              <a:ext cx="465" cy="299"/>
              <a:chOff x="912" y="2640"/>
              <a:chExt cx="672" cy="432"/>
            </a:xfrm>
          </p:grpSpPr>
          <p:sp>
            <p:nvSpPr>
              <p:cNvPr id="35847" name="Rectangle 7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35848" name="Rectangle 8"/>
              <p:cNvSpPr>
                <a:spLocks noChangeArrowheads="1"/>
              </p:cNvSpPr>
              <p:nvPr/>
            </p:nvSpPr>
            <p:spPr bwMode="auto"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</p:grpSp>
        <p:sp>
          <p:nvSpPr>
            <p:cNvPr id="35849" name="Rectangle 9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35850" name="Rectangle 10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35851" name="Rectangle 11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</p:grpSp>
      <p:sp>
        <p:nvSpPr>
          <p:cNvPr id="35852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990600" y="1257300"/>
            <a:ext cx="7772400" cy="1096566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5853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35854" name="Rectangle 14"/>
          <p:cNvSpPr>
            <a:spLocks noGrp="1" noChangeArrowheads="1"/>
          </p:cNvSpPr>
          <p:nvPr>
            <p:ph type="dt" sz="half" idx="2"/>
          </p:nvPr>
        </p:nvSpPr>
        <p:spPr>
          <a:xfrm>
            <a:off x="990600" y="4686300"/>
            <a:ext cx="1905000" cy="3429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cs-CZ"/>
          </a:p>
        </p:txBody>
      </p:sp>
      <p:sp>
        <p:nvSpPr>
          <p:cNvPr id="35855" name="Rectangle 15"/>
          <p:cNvSpPr>
            <a:spLocks noGrp="1" noChangeArrowheads="1"/>
          </p:cNvSpPr>
          <p:nvPr>
            <p:ph type="ftr" sz="quarter" idx="3"/>
          </p:nvPr>
        </p:nvSpPr>
        <p:spPr>
          <a:xfrm>
            <a:off x="3429000" y="4686300"/>
            <a:ext cx="2895600" cy="3429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cs-CZ"/>
          </a:p>
        </p:txBody>
      </p:sp>
      <p:sp>
        <p:nvSpPr>
          <p:cNvPr id="35856" name="Rectangle 1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858000" y="4686300"/>
            <a:ext cx="1905000" cy="3429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02D10FC6-B2FC-4C06-AF18-DF813A0FF84A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48B3A5-5604-40F4-B019-3E1DDDBD804A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7004050" y="160735"/>
            <a:ext cx="1951038" cy="4438650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1150938" y="160735"/>
            <a:ext cx="5700712" cy="4438650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E7965D-58FA-4F9B-9036-7EC00D504865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81697B-781B-4636-9FD1-01290AAA3445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1829CD-FEA8-4C71-BB56-CA580011B6D7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1182688" y="1513285"/>
            <a:ext cx="3810000" cy="3086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5145088" y="1513285"/>
            <a:ext cx="3810000" cy="3086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3C92D9-00AD-4312-8C8A-83136F98F797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1AA019-6048-4212-B016-0D1A9C53283C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63658E-E55A-4752-8418-0FF5271537E8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4C1ADB-E2B0-4FC6-BF99-7D7298D5954B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442101-2747-4B4E-9F18-41C1BED2457E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smtClean="0"/>
              <a:t>Klepnutím na ikonu přidáte obrázek.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A06C4B-1F55-4A3E-9895-3EDC1A44BFE4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ChangeArrowheads="1"/>
          </p:cNvSpPr>
          <p:nvPr/>
        </p:nvSpPr>
        <p:spPr bwMode="ltGray">
          <a:xfrm>
            <a:off x="417513" y="823913"/>
            <a:ext cx="438150" cy="355997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19" name="Rectangle 3"/>
          <p:cNvSpPr>
            <a:spLocks noChangeArrowheads="1"/>
          </p:cNvSpPr>
          <p:nvPr/>
        </p:nvSpPr>
        <p:spPr bwMode="ltGray">
          <a:xfrm>
            <a:off x="800101" y="823913"/>
            <a:ext cx="328613" cy="355997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0" name="Rectangle 4"/>
          <p:cNvSpPr>
            <a:spLocks noChangeArrowheads="1"/>
          </p:cNvSpPr>
          <p:nvPr/>
        </p:nvSpPr>
        <p:spPr bwMode="ltGray">
          <a:xfrm>
            <a:off x="541339" y="1140619"/>
            <a:ext cx="422275" cy="355997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1" name="Rectangle 5"/>
          <p:cNvSpPr>
            <a:spLocks noChangeArrowheads="1"/>
          </p:cNvSpPr>
          <p:nvPr/>
        </p:nvSpPr>
        <p:spPr bwMode="ltGray">
          <a:xfrm>
            <a:off x="911225" y="1140619"/>
            <a:ext cx="368300" cy="355997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2" name="Rectangle 6"/>
          <p:cNvSpPr>
            <a:spLocks noChangeArrowheads="1"/>
          </p:cNvSpPr>
          <p:nvPr/>
        </p:nvSpPr>
        <p:spPr bwMode="ltGray">
          <a:xfrm>
            <a:off x="127000" y="1085851"/>
            <a:ext cx="560388" cy="316706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3" name="Rectangle 7"/>
          <p:cNvSpPr>
            <a:spLocks noChangeArrowheads="1"/>
          </p:cNvSpPr>
          <p:nvPr/>
        </p:nvSpPr>
        <p:spPr bwMode="gray">
          <a:xfrm>
            <a:off x="762000" y="742950"/>
            <a:ext cx="31750" cy="789385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4" name="Rectangle 8"/>
          <p:cNvSpPr>
            <a:spLocks noChangeArrowheads="1"/>
          </p:cNvSpPr>
          <p:nvPr/>
        </p:nvSpPr>
        <p:spPr bwMode="gray">
          <a:xfrm>
            <a:off x="442914" y="1335881"/>
            <a:ext cx="8226425" cy="23813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5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150939" y="160735"/>
            <a:ext cx="7793037" cy="10965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 předlohy nadpisů.</a:t>
            </a:r>
          </a:p>
        </p:txBody>
      </p:sp>
      <p:sp>
        <p:nvSpPr>
          <p:cNvPr id="34826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2688" y="1513285"/>
            <a:ext cx="7772400" cy="308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34827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62050" y="4682729"/>
            <a:ext cx="19050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+mn-lt"/>
              </a:defRPr>
            </a:lvl1pPr>
          </a:lstStyle>
          <a:p>
            <a:endParaRPr lang="cs-CZ"/>
          </a:p>
        </p:txBody>
      </p:sp>
      <p:sp>
        <p:nvSpPr>
          <p:cNvPr id="34828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657600" y="4682729"/>
            <a:ext cx="28956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+mn-lt"/>
              </a:defRPr>
            </a:lvl1pPr>
          </a:lstStyle>
          <a:p>
            <a:endParaRPr lang="cs-CZ"/>
          </a:p>
        </p:txBody>
      </p:sp>
      <p:sp>
        <p:nvSpPr>
          <p:cNvPr id="34829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42150" y="4682729"/>
            <a:ext cx="19050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latin typeface="+mn-lt"/>
              </a:defRPr>
            </a:lvl1pPr>
          </a:lstStyle>
          <a:p>
            <a:fld id="{0CA93D01-1C90-4833-A918-A869E9F8D2B0}" type="slidenum">
              <a:rPr lang="cs-CZ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ransition spd="med">
    <p:wipe dir="d"/>
  </p:transition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png"/><Relationship Id="rId7" Type="http://schemas.openxmlformats.org/officeDocument/2006/relationships/image" Target="../media/image9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5.png"/><Relationship Id="rId5" Type="http://schemas.openxmlformats.org/officeDocument/2006/relationships/image" Target="../media/image94.png"/><Relationship Id="rId4" Type="http://schemas.openxmlformats.org/officeDocument/2006/relationships/image" Target="../media/image90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0.png"/><Relationship Id="rId3" Type="http://schemas.openxmlformats.org/officeDocument/2006/relationships/image" Target="../media/image89.png"/><Relationship Id="rId7" Type="http://schemas.openxmlformats.org/officeDocument/2006/relationships/image" Target="../media/image9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8.png"/><Relationship Id="rId5" Type="http://schemas.openxmlformats.org/officeDocument/2006/relationships/image" Target="../media/image90.png"/><Relationship Id="rId4" Type="http://schemas.openxmlformats.org/officeDocument/2006/relationships/image" Target="../media/image97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4.png"/><Relationship Id="rId3" Type="http://schemas.openxmlformats.org/officeDocument/2006/relationships/image" Target="../media/image89.png"/><Relationship Id="rId7" Type="http://schemas.openxmlformats.org/officeDocument/2006/relationships/image" Target="../media/image10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2.png"/><Relationship Id="rId5" Type="http://schemas.openxmlformats.org/officeDocument/2006/relationships/image" Target="../media/image90.png"/><Relationship Id="rId4" Type="http://schemas.openxmlformats.org/officeDocument/2006/relationships/image" Target="../media/image10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5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8.png"/><Relationship Id="rId5" Type="http://schemas.openxmlformats.org/officeDocument/2006/relationships/image" Target="../media/image107.png"/><Relationship Id="rId4" Type="http://schemas.openxmlformats.org/officeDocument/2006/relationships/image" Target="../media/image106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3.png"/><Relationship Id="rId10" Type="http://schemas.openxmlformats.org/officeDocument/2006/relationships/image" Target="../media/image8.png"/><Relationship Id="rId4" Type="http://schemas.openxmlformats.org/officeDocument/2006/relationships/image" Target="../media/image2.png"/><Relationship Id="rId9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13" Type="http://schemas.openxmlformats.org/officeDocument/2006/relationships/image" Target="../media/image21.png"/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12" Type="http://schemas.openxmlformats.org/officeDocument/2006/relationships/image" Target="../media/image2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11" Type="http://schemas.openxmlformats.org/officeDocument/2006/relationships/image" Target="../media/image19.png"/><Relationship Id="rId5" Type="http://schemas.openxmlformats.org/officeDocument/2006/relationships/image" Target="../media/image13.png"/><Relationship Id="rId10" Type="http://schemas.openxmlformats.org/officeDocument/2006/relationships/image" Target="../media/image18.png"/><Relationship Id="rId4" Type="http://schemas.openxmlformats.org/officeDocument/2006/relationships/image" Target="../media/image12.png"/><Relationship Id="rId9" Type="http://schemas.openxmlformats.org/officeDocument/2006/relationships/image" Target="../media/image17.png"/><Relationship Id="rId14" Type="http://schemas.openxmlformats.org/officeDocument/2006/relationships/image" Target="../media/image22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13" Type="http://schemas.openxmlformats.org/officeDocument/2006/relationships/image" Target="../media/image33.png"/><Relationship Id="rId3" Type="http://schemas.openxmlformats.org/officeDocument/2006/relationships/image" Target="../media/image23.png"/><Relationship Id="rId7" Type="http://schemas.openxmlformats.org/officeDocument/2006/relationships/image" Target="../media/image27.png"/><Relationship Id="rId12" Type="http://schemas.openxmlformats.org/officeDocument/2006/relationships/image" Target="../media/image3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png"/><Relationship Id="rId11" Type="http://schemas.openxmlformats.org/officeDocument/2006/relationships/image" Target="../media/image31.png"/><Relationship Id="rId5" Type="http://schemas.openxmlformats.org/officeDocument/2006/relationships/image" Target="../media/image25.png"/><Relationship Id="rId10" Type="http://schemas.openxmlformats.org/officeDocument/2006/relationships/image" Target="../media/image30.png"/><Relationship Id="rId4" Type="http://schemas.openxmlformats.org/officeDocument/2006/relationships/image" Target="../media/image24.png"/><Relationship Id="rId9" Type="http://schemas.openxmlformats.org/officeDocument/2006/relationships/image" Target="../media/image29.png"/><Relationship Id="rId14" Type="http://schemas.openxmlformats.org/officeDocument/2006/relationships/image" Target="../media/image34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png"/><Relationship Id="rId13" Type="http://schemas.openxmlformats.org/officeDocument/2006/relationships/image" Target="../media/image45.png"/><Relationship Id="rId3" Type="http://schemas.openxmlformats.org/officeDocument/2006/relationships/image" Target="../media/image35.png"/><Relationship Id="rId7" Type="http://schemas.openxmlformats.org/officeDocument/2006/relationships/image" Target="../media/image39.png"/><Relationship Id="rId12" Type="http://schemas.openxmlformats.org/officeDocument/2006/relationships/image" Target="../media/image4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8.png"/><Relationship Id="rId11" Type="http://schemas.openxmlformats.org/officeDocument/2006/relationships/image" Target="../media/image43.png"/><Relationship Id="rId5" Type="http://schemas.openxmlformats.org/officeDocument/2006/relationships/image" Target="../media/image37.png"/><Relationship Id="rId10" Type="http://schemas.openxmlformats.org/officeDocument/2006/relationships/image" Target="../media/image42.png"/><Relationship Id="rId4" Type="http://schemas.openxmlformats.org/officeDocument/2006/relationships/image" Target="../media/image36.png"/><Relationship Id="rId9" Type="http://schemas.openxmlformats.org/officeDocument/2006/relationships/image" Target="../media/image41.png"/><Relationship Id="rId14" Type="http://schemas.openxmlformats.org/officeDocument/2006/relationships/image" Target="../media/image46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2.png"/><Relationship Id="rId3" Type="http://schemas.openxmlformats.org/officeDocument/2006/relationships/image" Target="../media/image47.png"/><Relationship Id="rId7" Type="http://schemas.openxmlformats.org/officeDocument/2006/relationships/image" Target="../media/image51.png"/><Relationship Id="rId12" Type="http://schemas.openxmlformats.org/officeDocument/2006/relationships/image" Target="../media/image5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0.png"/><Relationship Id="rId11" Type="http://schemas.openxmlformats.org/officeDocument/2006/relationships/image" Target="../media/image55.png"/><Relationship Id="rId5" Type="http://schemas.openxmlformats.org/officeDocument/2006/relationships/image" Target="../media/image49.png"/><Relationship Id="rId10" Type="http://schemas.openxmlformats.org/officeDocument/2006/relationships/image" Target="../media/image54.png"/><Relationship Id="rId4" Type="http://schemas.openxmlformats.org/officeDocument/2006/relationships/image" Target="../media/image48.png"/><Relationship Id="rId9" Type="http://schemas.openxmlformats.org/officeDocument/2006/relationships/image" Target="../media/image53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2.png"/><Relationship Id="rId13" Type="http://schemas.openxmlformats.org/officeDocument/2006/relationships/image" Target="../media/image67.png"/><Relationship Id="rId18" Type="http://schemas.openxmlformats.org/officeDocument/2006/relationships/image" Target="../media/image72.png"/><Relationship Id="rId3" Type="http://schemas.openxmlformats.org/officeDocument/2006/relationships/image" Target="../media/image57.png"/><Relationship Id="rId21" Type="http://schemas.openxmlformats.org/officeDocument/2006/relationships/image" Target="../media/image75.png"/><Relationship Id="rId7" Type="http://schemas.openxmlformats.org/officeDocument/2006/relationships/image" Target="../media/image61.png"/><Relationship Id="rId12" Type="http://schemas.openxmlformats.org/officeDocument/2006/relationships/image" Target="../media/image66.png"/><Relationship Id="rId17" Type="http://schemas.openxmlformats.org/officeDocument/2006/relationships/image" Target="../media/image71.png"/><Relationship Id="rId2" Type="http://schemas.openxmlformats.org/officeDocument/2006/relationships/notesSlide" Target="../notesSlides/notesSlide7.xml"/><Relationship Id="rId16" Type="http://schemas.openxmlformats.org/officeDocument/2006/relationships/image" Target="../media/image70.png"/><Relationship Id="rId20" Type="http://schemas.openxmlformats.org/officeDocument/2006/relationships/image" Target="../media/image7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0.png"/><Relationship Id="rId11" Type="http://schemas.openxmlformats.org/officeDocument/2006/relationships/image" Target="../media/image65.png"/><Relationship Id="rId5" Type="http://schemas.openxmlformats.org/officeDocument/2006/relationships/image" Target="../media/image59.png"/><Relationship Id="rId15" Type="http://schemas.openxmlformats.org/officeDocument/2006/relationships/image" Target="../media/image69.png"/><Relationship Id="rId10" Type="http://schemas.openxmlformats.org/officeDocument/2006/relationships/image" Target="../media/image64.png"/><Relationship Id="rId19" Type="http://schemas.openxmlformats.org/officeDocument/2006/relationships/image" Target="../media/image73.png"/><Relationship Id="rId4" Type="http://schemas.openxmlformats.org/officeDocument/2006/relationships/image" Target="../media/image58.png"/><Relationship Id="rId9" Type="http://schemas.openxmlformats.org/officeDocument/2006/relationships/image" Target="../media/image63.png"/><Relationship Id="rId14" Type="http://schemas.openxmlformats.org/officeDocument/2006/relationships/image" Target="../media/image68.png"/><Relationship Id="rId22" Type="http://schemas.openxmlformats.org/officeDocument/2006/relationships/image" Target="../media/image76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82.png"/><Relationship Id="rId13" Type="http://schemas.openxmlformats.org/officeDocument/2006/relationships/image" Target="../media/image87.png"/><Relationship Id="rId3" Type="http://schemas.openxmlformats.org/officeDocument/2006/relationships/image" Target="../media/image77.png"/><Relationship Id="rId7" Type="http://schemas.openxmlformats.org/officeDocument/2006/relationships/image" Target="../media/image81.png"/><Relationship Id="rId12" Type="http://schemas.openxmlformats.org/officeDocument/2006/relationships/image" Target="../media/image8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0.png"/><Relationship Id="rId11" Type="http://schemas.openxmlformats.org/officeDocument/2006/relationships/image" Target="../media/image85.png"/><Relationship Id="rId5" Type="http://schemas.openxmlformats.org/officeDocument/2006/relationships/image" Target="../media/image79.png"/><Relationship Id="rId10" Type="http://schemas.openxmlformats.org/officeDocument/2006/relationships/image" Target="../media/image84.png"/><Relationship Id="rId4" Type="http://schemas.openxmlformats.org/officeDocument/2006/relationships/image" Target="../media/image78.png"/><Relationship Id="rId9" Type="http://schemas.openxmlformats.org/officeDocument/2006/relationships/image" Target="../media/image83.png"/><Relationship Id="rId14" Type="http://schemas.openxmlformats.org/officeDocument/2006/relationships/image" Target="../media/image8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png"/><Relationship Id="rId7" Type="http://schemas.openxmlformats.org/officeDocument/2006/relationships/image" Target="../media/image9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2.png"/><Relationship Id="rId5" Type="http://schemas.openxmlformats.org/officeDocument/2006/relationships/image" Target="../media/image91.png"/><Relationship Id="rId4" Type="http://schemas.openxmlformats.org/officeDocument/2006/relationships/image" Target="../media/image9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4"/>
          <p:cNvSpPr>
            <a:spLocks noGrp="1" noChangeArrowheads="1"/>
          </p:cNvSpPr>
          <p:nvPr>
            <p:ph type="ctrTitle"/>
          </p:nvPr>
        </p:nvSpPr>
        <p:spPr>
          <a:xfrm>
            <a:off x="539552" y="789552"/>
            <a:ext cx="8153400" cy="664518"/>
          </a:xfrm>
        </p:spPr>
        <p:txBody>
          <a:bodyPr/>
          <a:lstStyle/>
          <a:p>
            <a:pPr algn="ctr"/>
            <a:r>
              <a:rPr lang="cs-CZ" dirty="0" smtClean="0"/>
              <a:t>Násobení </a:t>
            </a:r>
            <a:r>
              <a:rPr lang="cs-CZ" dirty="0"/>
              <a:t>mnohočlenů</a:t>
            </a: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 smtClean="0"/>
              <a:t>Matematika – 8. ročník</a:t>
            </a:r>
            <a:endParaRPr lang="cs-CZ" dirty="0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0" grpId="0" autoUpdateAnimBg="0"/>
      <p:bldP spid="4101" grpId="0" autoUpdateAnimBg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792001" y="51470"/>
            <a:ext cx="8351999" cy="1096565"/>
          </a:xfrm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sz="3600" dirty="0"/>
              <a:t>Násobení mnohočlenu </a:t>
            </a:r>
            <a:r>
              <a:rPr lang="cs-CZ" sz="3600" dirty="0" smtClean="0"/>
              <a:t>mnohočlenem</a:t>
            </a:r>
            <a:endParaRPr lang="cs-CZ" sz="36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7" name="TextovéPole 76"/>
              <p:cNvSpPr txBox="1"/>
              <p:nvPr/>
            </p:nvSpPr>
            <p:spPr>
              <a:xfrm>
                <a:off x="1062078" y="1532280"/>
                <a:ext cx="8081922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b="1" dirty="0" smtClean="0"/>
                  <a:t>Je dán obdélník s délkami stran </a:t>
                </a:r>
                <a14:m>
                  <m:oMath xmlns:m="http://schemas.openxmlformats.org/officeDocument/2006/math">
                    <m:r>
                      <a:rPr lang="cs-CZ" b="1" i="1" dirty="0" smtClean="0">
                        <a:latin typeface="Cambria Math"/>
                      </a:rPr>
                      <m:t>𝒂</m:t>
                    </m:r>
                    <m:r>
                      <a:rPr lang="cs-CZ" b="1" i="1" dirty="0" smtClean="0">
                        <a:latin typeface="Cambria Math"/>
                      </a:rPr>
                      <m:t> </m:t>
                    </m:r>
                    <m:r>
                      <a:rPr lang="cs-CZ" b="1" i="0" dirty="0" err="1" smtClean="0">
                        <a:latin typeface="Cambria Math"/>
                      </a:rPr>
                      <m:t>𝐚</m:t>
                    </m:r>
                    <m:r>
                      <a:rPr lang="cs-CZ" b="1" i="1" dirty="0" smtClean="0">
                        <a:latin typeface="Cambria Math"/>
                      </a:rPr>
                      <m:t> </m:t>
                    </m:r>
                    <m:r>
                      <a:rPr lang="cs-CZ" b="1" i="1" dirty="0" smtClean="0">
                        <a:latin typeface="Cambria Math"/>
                      </a:rPr>
                      <m:t>𝒃</m:t>
                    </m:r>
                    <m:r>
                      <a:rPr lang="cs-CZ" b="1" i="1" dirty="0" smtClean="0">
                        <a:latin typeface="Cambria Math"/>
                      </a:rPr>
                      <m:t>. </m:t>
                    </m:r>
                  </m:oMath>
                </a14:m>
                <a:r>
                  <a:rPr lang="cs-CZ" b="1" dirty="0" smtClean="0"/>
                  <a:t> Vypočtěte jeho obsah změní-li se délky stran. Určete o kolik je nový obdélník větší (menší):</a:t>
                </a:r>
                <a:endParaRPr lang="cs-CZ" b="1" dirty="0"/>
              </a:p>
            </p:txBody>
          </p:sp>
        </mc:Choice>
        <mc:Fallback xmlns="">
          <p:sp>
            <p:nvSpPr>
              <p:cNvPr id="77" name="TextovéPole 7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62078" y="1532280"/>
                <a:ext cx="8081922" cy="646331"/>
              </a:xfrm>
              <a:prstGeom prst="rect">
                <a:avLst/>
              </a:prstGeom>
              <a:blipFill rotWithShape="1">
                <a:blip r:embed="rId3"/>
                <a:stretch>
                  <a:fillRect l="-603" t="-4717" b="-14151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extovéPole 1"/>
          <p:cNvSpPr txBox="1"/>
          <p:nvPr/>
        </p:nvSpPr>
        <p:spPr>
          <a:xfrm>
            <a:off x="179512" y="2160000"/>
            <a:ext cx="39604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/>
              <a:t>b) obě strany se zvětší o </a:t>
            </a:r>
            <a:r>
              <a:rPr lang="cs-CZ" b="1" i="1" dirty="0"/>
              <a:t>x</a:t>
            </a:r>
            <a:r>
              <a:rPr lang="cs-CZ" b="1" dirty="0"/>
              <a:t> cm</a:t>
            </a:r>
          </a:p>
        </p:txBody>
      </p:sp>
      <p:cxnSp>
        <p:nvCxnSpPr>
          <p:cNvPr id="5" name="Přímá spojnice 4"/>
          <p:cNvCxnSpPr/>
          <p:nvPr/>
        </p:nvCxnSpPr>
        <p:spPr bwMode="auto">
          <a:xfrm>
            <a:off x="5040000" y="3960000"/>
            <a:ext cx="216024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" name="Přímá spojnice 6"/>
          <p:cNvCxnSpPr/>
          <p:nvPr/>
        </p:nvCxnSpPr>
        <p:spPr bwMode="auto">
          <a:xfrm>
            <a:off x="5040000" y="2700000"/>
            <a:ext cx="0" cy="12600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7" name="Přímá spojnice 26"/>
          <p:cNvCxnSpPr/>
          <p:nvPr/>
        </p:nvCxnSpPr>
        <p:spPr bwMode="auto">
          <a:xfrm>
            <a:off x="7200240" y="2700000"/>
            <a:ext cx="0" cy="12600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8" name="Přímá spojnice 27"/>
          <p:cNvCxnSpPr/>
          <p:nvPr/>
        </p:nvCxnSpPr>
        <p:spPr bwMode="auto">
          <a:xfrm>
            <a:off x="5040000" y="2700000"/>
            <a:ext cx="216024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9" name="Přímá spojnice 28"/>
          <p:cNvCxnSpPr/>
          <p:nvPr/>
        </p:nvCxnSpPr>
        <p:spPr bwMode="auto">
          <a:xfrm>
            <a:off x="5040000" y="2700000"/>
            <a:ext cx="0" cy="18000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0" name="Přímá spojnice 29"/>
          <p:cNvCxnSpPr/>
          <p:nvPr/>
        </p:nvCxnSpPr>
        <p:spPr bwMode="auto">
          <a:xfrm>
            <a:off x="7740000" y="2700000"/>
            <a:ext cx="0" cy="18000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1" name="Přímá spojnice 30"/>
          <p:cNvCxnSpPr/>
          <p:nvPr/>
        </p:nvCxnSpPr>
        <p:spPr bwMode="auto">
          <a:xfrm>
            <a:off x="5040000" y="4500000"/>
            <a:ext cx="2700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2" name="Přímá spojnice 31"/>
          <p:cNvCxnSpPr/>
          <p:nvPr/>
        </p:nvCxnSpPr>
        <p:spPr bwMode="auto">
          <a:xfrm>
            <a:off x="5040000" y="2700000"/>
            <a:ext cx="2700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9" name="TextovéPole 8"/>
          <p:cNvSpPr txBox="1"/>
          <p:nvPr/>
        </p:nvSpPr>
        <p:spPr>
          <a:xfrm>
            <a:off x="5976208" y="2346434"/>
            <a:ext cx="3239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a</a:t>
            </a:r>
            <a:endParaRPr lang="cs-CZ" b="1" dirty="0"/>
          </a:p>
        </p:txBody>
      </p:sp>
      <p:sp>
        <p:nvSpPr>
          <p:cNvPr id="44" name="TextovéPole 43"/>
          <p:cNvSpPr txBox="1"/>
          <p:nvPr/>
        </p:nvSpPr>
        <p:spPr>
          <a:xfrm>
            <a:off x="4680064" y="3227462"/>
            <a:ext cx="3239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b</a:t>
            </a:r>
            <a:endParaRPr lang="cs-CZ" b="1" dirty="0"/>
          </a:p>
        </p:txBody>
      </p:sp>
      <p:sp>
        <p:nvSpPr>
          <p:cNvPr id="45" name="TextovéPole 44"/>
          <p:cNvSpPr txBox="1"/>
          <p:nvPr/>
        </p:nvSpPr>
        <p:spPr>
          <a:xfrm>
            <a:off x="7308304" y="2313888"/>
            <a:ext cx="3239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x</a:t>
            </a:r>
            <a:endParaRPr lang="cs-CZ" b="1" dirty="0"/>
          </a:p>
        </p:txBody>
      </p:sp>
      <p:sp>
        <p:nvSpPr>
          <p:cNvPr id="46" name="TextovéPole 45"/>
          <p:cNvSpPr txBox="1"/>
          <p:nvPr/>
        </p:nvSpPr>
        <p:spPr>
          <a:xfrm>
            <a:off x="4680064" y="3984539"/>
            <a:ext cx="3239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x</a:t>
            </a:r>
            <a:endParaRPr lang="cs-CZ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ovéPole 9"/>
              <p:cNvSpPr txBox="1"/>
              <p:nvPr/>
            </p:nvSpPr>
            <p:spPr>
              <a:xfrm>
                <a:off x="360000" y="2700000"/>
                <a:ext cx="140415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i="1" smtClean="0">
                          <a:latin typeface="Cambria Math"/>
                        </a:rPr>
                        <m:t>𝑺</m:t>
                      </m:r>
                      <m:r>
                        <a:rPr lang="cs-CZ" b="1" i="1" smtClean="0">
                          <a:latin typeface="Cambria Math"/>
                        </a:rPr>
                        <m:t>=</m:t>
                      </m:r>
                      <m:r>
                        <a:rPr lang="cs-CZ" b="1" i="1" smtClean="0">
                          <a:latin typeface="Cambria Math"/>
                        </a:rPr>
                        <m:t>𝒂</m:t>
                      </m:r>
                      <m:r>
                        <a:rPr lang="cs-CZ" b="1" i="1" smtClean="0">
                          <a:latin typeface="Cambria Math"/>
                          <a:ea typeface="Cambria Math"/>
                        </a:rPr>
                        <m:t>∙</m:t>
                      </m:r>
                      <m:r>
                        <a:rPr lang="cs-CZ" b="1" i="1" smtClean="0">
                          <a:latin typeface="Cambria Math"/>
                          <a:ea typeface="Cambria Math"/>
                        </a:rPr>
                        <m:t>𝒃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10" name="TextovéPole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0000" y="2700000"/>
                <a:ext cx="1404156" cy="369332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7" name="TextovéPole 46"/>
          <p:cNvSpPr txBox="1"/>
          <p:nvPr/>
        </p:nvSpPr>
        <p:spPr>
          <a:xfrm>
            <a:off x="1620000" y="2700000"/>
            <a:ext cx="273597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(součin sousedních stran)</a:t>
            </a:r>
            <a:endParaRPr lang="cs-CZ" sz="16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8" name="TextovéPole 47"/>
              <p:cNvSpPr txBox="1"/>
              <p:nvPr/>
            </p:nvSpPr>
            <p:spPr>
              <a:xfrm>
                <a:off x="360000" y="3240000"/>
                <a:ext cx="230425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i="1" smtClean="0">
                          <a:latin typeface="Cambria Math"/>
                        </a:rPr>
                        <m:t>𝑺</m:t>
                      </m:r>
                      <m:r>
                        <a:rPr lang="cs-CZ" b="1" i="1" smtClean="0">
                          <a:latin typeface="Cambria Math"/>
                        </a:rPr>
                        <m:t>=(</m:t>
                      </m:r>
                      <m:r>
                        <a:rPr lang="cs-CZ" b="1" i="1" smtClean="0">
                          <a:latin typeface="Cambria Math"/>
                        </a:rPr>
                        <m:t>𝒂</m:t>
                      </m:r>
                      <m:r>
                        <a:rPr lang="cs-CZ" b="1" i="1" smtClean="0">
                          <a:latin typeface="Cambria Math"/>
                        </a:rPr>
                        <m:t>+</m:t>
                      </m:r>
                      <m:r>
                        <a:rPr lang="cs-CZ" b="1" i="1" smtClean="0">
                          <a:latin typeface="Cambria Math"/>
                        </a:rPr>
                        <m:t>𝒙</m:t>
                      </m:r>
                      <m:r>
                        <a:rPr lang="cs-CZ" b="1" i="1" smtClean="0">
                          <a:latin typeface="Cambria Math"/>
                        </a:rPr>
                        <m:t>)∙(</m:t>
                      </m:r>
                      <m:r>
                        <a:rPr lang="cs-CZ" b="1" i="1" smtClean="0">
                          <a:latin typeface="Cambria Math"/>
                          <a:ea typeface="Cambria Math"/>
                        </a:rPr>
                        <m:t>𝒃</m:t>
                      </m:r>
                      <m:r>
                        <a:rPr lang="cs-CZ" b="1" i="1" smtClean="0">
                          <a:latin typeface="Cambria Math"/>
                          <a:ea typeface="Cambria Math"/>
                        </a:rPr>
                        <m:t>+</m:t>
                      </m:r>
                      <m:r>
                        <a:rPr lang="cs-CZ" b="1" i="1" smtClean="0">
                          <a:latin typeface="Cambria Math"/>
                          <a:ea typeface="Cambria Math"/>
                        </a:rPr>
                        <m:t>𝒙</m:t>
                      </m:r>
                      <m:r>
                        <a:rPr lang="cs-CZ" b="1" i="1" smtClean="0">
                          <a:latin typeface="Cambria Math"/>
                          <a:ea typeface="Cambria Math"/>
                        </a:rPr>
                        <m:t>)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48" name="TextovéPole 4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0000" y="3240000"/>
                <a:ext cx="2304256" cy="369332"/>
              </a:xfrm>
              <a:prstGeom prst="rect">
                <a:avLst/>
              </a:prstGeom>
              <a:blipFill rotWithShape="1">
                <a:blip r:embed="rId5"/>
                <a:stretch>
                  <a:fillRect b="-13115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9" name="TextovéPole 48"/>
              <p:cNvSpPr txBox="1"/>
              <p:nvPr/>
            </p:nvSpPr>
            <p:spPr>
              <a:xfrm>
                <a:off x="360000" y="3780000"/>
                <a:ext cx="2627988" cy="3755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i="1" smtClean="0">
                          <a:latin typeface="Cambria Math"/>
                        </a:rPr>
                        <m:t>𝑺</m:t>
                      </m:r>
                      <m:r>
                        <a:rPr lang="cs-CZ" b="1" i="1" smtClean="0">
                          <a:latin typeface="Cambria Math"/>
                        </a:rPr>
                        <m:t>=</m:t>
                      </m:r>
                      <m:r>
                        <a:rPr lang="cs-CZ" b="1" i="1" smtClean="0">
                          <a:latin typeface="Cambria Math"/>
                        </a:rPr>
                        <m:t>𝒂𝒃</m:t>
                      </m:r>
                      <m:r>
                        <a:rPr lang="cs-CZ" b="1" i="1" smtClean="0">
                          <a:latin typeface="Cambria Math"/>
                        </a:rPr>
                        <m:t>+</m:t>
                      </m:r>
                      <m:r>
                        <a:rPr lang="cs-CZ" b="1" i="1" smtClean="0">
                          <a:latin typeface="Cambria Math"/>
                        </a:rPr>
                        <m:t>𝒂𝒙</m:t>
                      </m:r>
                      <m:r>
                        <a:rPr lang="cs-CZ" b="1" i="1" smtClean="0">
                          <a:latin typeface="Cambria Math"/>
                          <a:ea typeface="Cambria Math"/>
                        </a:rPr>
                        <m:t>+</m:t>
                      </m:r>
                      <m:r>
                        <a:rPr lang="cs-CZ" b="1" i="1" smtClean="0">
                          <a:latin typeface="Cambria Math"/>
                          <a:ea typeface="Cambria Math"/>
                        </a:rPr>
                        <m:t>𝒃𝒙</m:t>
                      </m:r>
                      <m:r>
                        <a:rPr lang="cs-CZ" b="1" i="1" smtClean="0">
                          <a:latin typeface="Cambria Math"/>
                          <a:ea typeface="Cambria Math"/>
                        </a:rPr>
                        <m:t>+</m:t>
                      </m:r>
                      <m:sSup>
                        <m:sSupPr>
                          <m:ctrlPr>
                            <a:rPr lang="cs-CZ" b="1" i="1" smtClean="0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cs-CZ" b="1" i="1" smtClean="0">
                              <a:latin typeface="Cambria Math"/>
                              <a:ea typeface="Cambria Math"/>
                            </a:rPr>
                            <m:t>𝒙</m:t>
                          </m:r>
                        </m:e>
                        <m:sup>
                          <m:r>
                            <a:rPr lang="cs-CZ" b="1" i="1" smtClean="0">
                              <a:latin typeface="Cambria Math"/>
                              <a:ea typeface="Cambria Math"/>
                            </a:rPr>
                            <m:t>𝟐</m:t>
                          </m:r>
                        </m:sup>
                      </m:sSup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49" name="TextovéPole 4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0000" y="3780000"/>
                <a:ext cx="2627988" cy="375552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0" name="TextovéPole 49"/>
          <p:cNvSpPr txBox="1"/>
          <p:nvPr/>
        </p:nvSpPr>
        <p:spPr>
          <a:xfrm>
            <a:off x="360000" y="4320000"/>
            <a:ext cx="27718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nový obdélník je větší o</a:t>
            </a:r>
            <a:endParaRPr lang="cs-CZ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Obdélník 10"/>
              <p:cNvSpPr/>
              <p:nvPr/>
            </p:nvSpPr>
            <p:spPr>
              <a:xfrm>
                <a:off x="3060000" y="4320000"/>
                <a:ext cx="1592039" cy="37555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i="1">
                          <a:latin typeface="Cambria Math"/>
                        </a:rPr>
                        <m:t>𝒂𝒙</m:t>
                      </m:r>
                      <m:r>
                        <a:rPr lang="cs-CZ" b="1" i="1">
                          <a:latin typeface="Cambria Math"/>
                          <a:ea typeface="Cambria Math"/>
                        </a:rPr>
                        <m:t>+</m:t>
                      </m:r>
                      <m:r>
                        <a:rPr lang="cs-CZ" b="1" i="1">
                          <a:latin typeface="Cambria Math"/>
                          <a:ea typeface="Cambria Math"/>
                        </a:rPr>
                        <m:t>𝒃𝒙</m:t>
                      </m:r>
                      <m:r>
                        <a:rPr lang="cs-CZ" b="1" i="1">
                          <a:latin typeface="Cambria Math"/>
                          <a:ea typeface="Cambria Math"/>
                        </a:rPr>
                        <m:t>+</m:t>
                      </m:r>
                      <m:sSup>
                        <m:sSupPr>
                          <m:ctrlPr>
                            <a:rPr lang="cs-CZ" b="1" i="1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cs-CZ" b="1" i="1">
                              <a:latin typeface="Cambria Math"/>
                              <a:ea typeface="Cambria Math"/>
                            </a:rPr>
                            <m:t>𝒙</m:t>
                          </m:r>
                        </m:e>
                        <m:sup>
                          <m:r>
                            <a:rPr lang="cs-CZ" b="1" i="1">
                              <a:latin typeface="Cambria Math"/>
                              <a:ea typeface="Cambria Math"/>
                            </a:rPr>
                            <m:t>𝟐</m:t>
                          </m:r>
                        </m:sup>
                      </m:sSup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11" name="Obdélník 1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60000" y="4320000"/>
                <a:ext cx="1592039" cy="375552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3" name="Přímá spojnice 22"/>
          <p:cNvCxnSpPr/>
          <p:nvPr/>
        </p:nvCxnSpPr>
        <p:spPr bwMode="auto">
          <a:xfrm>
            <a:off x="7200240" y="3960000"/>
            <a:ext cx="0" cy="5400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24" name="Přímá spojnice 23"/>
          <p:cNvCxnSpPr/>
          <p:nvPr/>
        </p:nvCxnSpPr>
        <p:spPr bwMode="auto">
          <a:xfrm>
            <a:off x="7200240" y="3960000"/>
            <a:ext cx="540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4225331194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7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1000"/>
                            </p:stCondLst>
                            <p:childTnLst>
                              <p:par>
                                <p:cTn id="6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6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2000"/>
                            </p:stCondLst>
                            <p:childTnLst>
                              <p:par>
                                <p:cTn id="68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0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3000"/>
                            </p:stCondLst>
                            <p:childTnLst>
                              <p:par>
                                <p:cTn id="7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4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2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1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6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" grpId="0"/>
      <p:bldP spid="2" grpId="0"/>
      <p:bldP spid="9" grpId="0"/>
      <p:bldP spid="44" grpId="0"/>
      <p:bldP spid="45" grpId="0"/>
      <p:bldP spid="46" grpId="0"/>
      <p:bldP spid="10" grpId="0"/>
      <p:bldP spid="47" grpId="0"/>
      <p:bldP spid="48" grpId="0"/>
      <p:bldP spid="49" grpId="0"/>
      <p:bldP spid="50" grpId="0"/>
      <p:bldP spid="1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792001" y="51470"/>
            <a:ext cx="8351999" cy="1096565"/>
          </a:xfrm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sz="3600" dirty="0"/>
              <a:t>Násobení mnohočlenu </a:t>
            </a:r>
            <a:r>
              <a:rPr lang="cs-CZ" sz="3600" dirty="0" smtClean="0"/>
              <a:t>mnohočlenem</a:t>
            </a:r>
            <a:endParaRPr lang="cs-CZ" sz="36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7" name="TextovéPole 76"/>
              <p:cNvSpPr txBox="1"/>
              <p:nvPr/>
            </p:nvSpPr>
            <p:spPr>
              <a:xfrm>
                <a:off x="1062078" y="1532280"/>
                <a:ext cx="8081922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b="1" dirty="0" smtClean="0"/>
                  <a:t>Je dán obdélník s délkami stran </a:t>
                </a:r>
                <a14:m>
                  <m:oMath xmlns:m="http://schemas.openxmlformats.org/officeDocument/2006/math">
                    <m:r>
                      <a:rPr lang="cs-CZ" b="1" i="1" dirty="0" smtClean="0">
                        <a:latin typeface="Cambria Math"/>
                      </a:rPr>
                      <m:t>𝒂</m:t>
                    </m:r>
                    <m:r>
                      <a:rPr lang="cs-CZ" b="1" i="1" dirty="0" smtClean="0">
                        <a:latin typeface="Cambria Math"/>
                      </a:rPr>
                      <m:t> </m:t>
                    </m:r>
                    <m:r>
                      <a:rPr lang="cs-CZ" b="1" i="0" dirty="0" err="1" smtClean="0">
                        <a:latin typeface="Cambria Math"/>
                      </a:rPr>
                      <m:t>𝐚</m:t>
                    </m:r>
                    <m:r>
                      <a:rPr lang="cs-CZ" b="1" i="1" dirty="0" smtClean="0">
                        <a:latin typeface="Cambria Math"/>
                      </a:rPr>
                      <m:t> </m:t>
                    </m:r>
                    <m:r>
                      <a:rPr lang="cs-CZ" b="1" i="1" dirty="0" smtClean="0">
                        <a:latin typeface="Cambria Math"/>
                      </a:rPr>
                      <m:t>𝒃</m:t>
                    </m:r>
                    <m:r>
                      <a:rPr lang="cs-CZ" b="1" i="1" dirty="0" smtClean="0">
                        <a:latin typeface="Cambria Math"/>
                      </a:rPr>
                      <m:t>. </m:t>
                    </m:r>
                  </m:oMath>
                </a14:m>
                <a:r>
                  <a:rPr lang="cs-CZ" b="1" dirty="0" smtClean="0"/>
                  <a:t> Vypočtěte jeho obsah změní-li se délky stran. Určete o kolik je nový obdélník větší (menší):</a:t>
                </a:r>
                <a:endParaRPr lang="cs-CZ" b="1" dirty="0"/>
              </a:p>
            </p:txBody>
          </p:sp>
        </mc:Choice>
        <mc:Fallback xmlns="">
          <p:sp>
            <p:nvSpPr>
              <p:cNvPr id="77" name="TextovéPole 7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62078" y="1532280"/>
                <a:ext cx="8081922" cy="646331"/>
              </a:xfrm>
              <a:prstGeom prst="rect">
                <a:avLst/>
              </a:prstGeom>
              <a:blipFill rotWithShape="1">
                <a:blip r:embed="rId3"/>
                <a:stretch>
                  <a:fillRect l="-603" t="-4717" b="-14151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ovéPole 1"/>
              <p:cNvSpPr txBox="1"/>
              <p:nvPr/>
            </p:nvSpPr>
            <p:spPr>
              <a:xfrm>
                <a:off x="179512" y="2160000"/>
                <a:ext cx="729072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b="1" dirty="0"/>
                  <a:t>c) strana </a:t>
                </a:r>
                <a14:m>
                  <m:oMath xmlns:m="http://schemas.openxmlformats.org/officeDocument/2006/math">
                    <m:r>
                      <a:rPr lang="cs-CZ" b="1" i="1">
                        <a:latin typeface="Cambria Math"/>
                      </a:rPr>
                      <m:t>𝒂</m:t>
                    </m:r>
                  </m:oMath>
                </a14:m>
                <a:r>
                  <a:rPr lang="cs-CZ" b="1" dirty="0"/>
                  <a:t> se zvětší o 3 cm a strana </a:t>
                </a:r>
                <a14:m>
                  <m:oMath xmlns:m="http://schemas.openxmlformats.org/officeDocument/2006/math">
                    <m:r>
                      <a:rPr lang="cs-CZ" b="1" i="1">
                        <a:latin typeface="Cambria Math"/>
                      </a:rPr>
                      <m:t>𝒃</m:t>
                    </m:r>
                  </m:oMath>
                </a14:m>
                <a:r>
                  <a:rPr lang="cs-CZ" b="1" dirty="0"/>
                  <a:t> se zmenší o 5 cm</a:t>
                </a:r>
              </a:p>
            </p:txBody>
          </p:sp>
        </mc:Choice>
        <mc:Fallback xmlns="">
          <p:sp>
            <p:nvSpPr>
              <p:cNvPr id="2" name="TextovéPole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9512" y="2160000"/>
                <a:ext cx="7290728" cy="369332"/>
              </a:xfrm>
              <a:prstGeom prst="rect">
                <a:avLst/>
              </a:prstGeom>
              <a:blipFill rotWithShape="1">
                <a:blip r:embed="rId4"/>
                <a:stretch>
                  <a:fillRect l="-669" t="-8197" b="-2459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" name="Přímá spojnice 4"/>
          <p:cNvCxnSpPr/>
          <p:nvPr/>
        </p:nvCxnSpPr>
        <p:spPr bwMode="auto">
          <a:xfrm>
            <a:off x="5040000" y="3960000"/>
            <a:ext cx="216024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" name="Přímá spojnice 6"/>
          <p:cNvCxnSpPr/>
          <p:nvPr/>
        </p:nvCxnSpPr>
        <p:spPr bwMode="auto">
          <a:xfrm>
            <a:off x="5040000" y="2700000"/>
            <a:ext cx="0" cy="12600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7" name="Přímá spojnice 26"/>
          <p:cNvCxnSpPr/>
          <p:nvPr/>
        </p:nvCxnSpPr>
        <p:spPr bwMode="auto">
          <a:xfrm>
            <a:off x="7200240" y="2700000"/>
            <a:ext cx="0" cy="12600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8" name="Přímá spojnice 27"/>
          <p:cNvCxnSpPr/>
          <p:nvPr/>
        </p:nvCxnSpPr>
        <p:spPr bwMode="auto">
          <a:xfrm>
            <a:off x="5040000" y="2700000"/>
            <a:ext cx="216024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9" name="Přímá spojnice 28"/>
          <p:cNvCxnSpPr/>
          <p:nvPr/>
        </p:nvCxnSpPr>
        <p:spPr bwMode="auto">
          <a:xfrm>
            <a:off x="5040000" y="2700000"/>
            <a:ext cx="0" cy="5400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0" name="Přímá spojnice 29"/>
          <p:cNvCxnSpPr/>
          <p:nvPr/>
        </p:nvCxnSpPr>
        <p:spPr bwMode="auto">
          <a:xfrm>
            <a:off x="7740000" y="2700000"/>
            <a:ext cx="0" cy="5400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1" name="Přímá spojnice 30"/>
          <p:cNvCxnSpPr/>
          <p:nvPr/>
        </p:nvCxnSpPr>
        <p:spPr bwMode="auto">
          <a:xfrm>
            <a:off x="5040240" y="3240000"/>
            <a:ext cx="2700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2" name="Přímá spojnice 31"/>
          <p:cNvCxnSpPr/>
          <p:nvPr/>
        </p:nvCxnSpPr>
        <p:spPr bwMode="auto">
          <a:xfrm>
            <a:off x="5040000" y="2700000"/>
            <a:ext cx="2700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9" name="TextovéPole 8"/>
          <p:cNvSpPr txBox="1"/>
          <p:nvPr/>
        </p:nvSpPr>
        <p:spPr>
          <a:xfrm>
            <a:off x="5976208" y="2346434"/>
            <a:ext cx="3239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a</a:t>
            </a:r>
            <a:endParaRPr lang="cs-CZ" b="1" dirty="0"/>
          </a:p>
        </p:txBody>
      </p:sp>
      <p:sp>
        <p:nvSpPr>
          <p:cNvPr id="44" name="TextovéPole 43"/>
          <p:cNvSpPr txBox="1"/>
          <p:nvPr/>
        </p:nvSpPr>
        <p:spPr>
          <a:xfrm>
            <a:off x="4752072" y="3227462"/>
            <a:ext cx="3239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b</a:t>
            </a:r>
            <a:endParaRPr lang="cs-CZ" b="1" dirty="0"/>
          </a:p>
        </p:txBody>
      </p:sp>
      <p:sp>
        <p:nvSpPr>
          <p:cNvPr id="45" name="TextovéPole 44"/>
          <p:cNvSpPr txBox="1"/>
          <p:nvPr/>
        </p:nvSpPr>
        <p:spPr>
          <a:xfrm>
            <a:off x="7308304" y="2313888"/>
            <a:ext cx="3239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3</a:t>
            </a:r>
            <a:endParaRPr lang="cs-CZ" b="1" dirty="0"/>
          </a:p>
        </p:txBody>
      </p:sp>
      <p:sp>
        <p:nvSpPr>
          <p:cNvPr id="46" name="TextovéPole 45"/>
          <p:cNvSpPr txBox="1"/>
          <p:nvPr/>
        </p:nvSpPr>
        <p:spPr>
          <a:xfrm>
            <a:off x="7236296" y="3410668"/>
            <a:ext cx="3239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5</a:t>
            </a:r>
            <a:endParaRPr lang="cs-CZ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ovéPole 9"/>
              <p:cNvSpPr txBox="1"/>
              <p:nvPr/>
            </p:nvSpPr>
            <p:spPr>
              <a:xfrm>
                <a:off x="360000" y="2700000"/>
                <a:ext cx="140415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i="1" smtClean="0">
                          <a:latin typeface="Cambria Math"/>
                        </a:rPr>
                        <m:t>𝑺</m:t>
                      </m:r>
                      <m:r>
                        <a:rPr lang="cs-CZ" b="1" i="1" smtClean="0">
                          <a:latin typeface="Cambria Math"/>
                        </a:rPr>
                        <m:t>=</m:t>
                      </m:r>
                      <m:r>
                        <a:rPr lang="cs-CZ" b="1" i="1" smtClean="0">
                          <a:latin typeface="Cambria Math"/>
                        </a:rPr>
                        <m:t>𝒂</m:t>
                      </m:r>
                      <m:r>
                        <a:rPr lang="cs-CZ" b="1" i="1" smtClean="0">
                          <a:latin typeface="Cambria Math"/>
                          <a:ea typeface="Cambria Math"/>
                        </a:rPr>
                        <m:t>∙</m:t>
                      </m:r>
                      <m:r>
                        <a:rPr lang="cs-CZ" b="1" i="1" smtClean="0">
                          <a:latin typeface="Cambria Math"/>
                          <a:ea typeface="Cambria Math"/>
                        </a:rPr>
                        <m:t>𝒃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10" name="TextovéPole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0000" y="2700000"/>
                <a:ext cx="1404156" cy="369332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7" name="TextovéPole 46"/>
          <p:cNvSpPr txBox="1"/>
          <p:nvPr/>
        </p:nvSpPr>
        <p:spPr>
          <a:xfrm>
            <a:off x="1620000" y="2700000"/>
            <a:ext cx="273597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(součin sousedních stran)</a:t>
            </a:r>
            <a:endParaRPr lang="cs-CZ" sz="16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8" name="TextovéPole 47"/>
              <p:cNvSpPr txBox="1"/>
              <p:nvPr/>
            </p:nvSpPr>
            <p:spPr>
              <a:xfrm>
                <a:off x="360000" y="3240000"/>
                <a:ext cx="230425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i="1" smtClean="0">
                          <a:latin typeface="Cambria Math"/>
                        </a:rPr>
                        <m:t>𝑺</m:t>
                      </m:r>
                      <m:r>
                        <a:rPr lang="cs-CZ" b="1" i="1" smtClean="0">
                          <a:latin typeface="Cambria Math"/>
                        </a:rPr>
                        <m:t>=(</m:t>
                      </m:r>
                      <m:r>
                        <a:rPr lang="cs-CZ" b="1" i="1" smtClean="0">
                          <a:latin typeface="Cambria Math"/>
                        </a:rPr>
                        <m:t>𝒂</m:t>
                      </m:r>
                      <m:r>
                        <a:rPr lang="cs-CZ" b="1" i="1" smtClean="0">
                          <a:latin typeface="Cambria Math"/>
                        </a:rPr>
                        <m:t>+</m:t>
                      </m:r>
                      <m:r>
                        <a:rPr lang="cs-CZ" b="1" i="1" smtClean="0">
                          <a:latin typeface="Cambria Math"/>
                        </a:rPr>
                        <m:t>𝟑</m:t>
                      </m:r>
                      <m:r>
                        <a:rPr lang="cs-CZ" b="1" i="1" smtClean="0">
                          <a:latin typeface="Cambria Math"/>
                        </a:rPr>
                        <m:t>)∙(</m:t>
                      </m:r>
                      <m:r>
                        <a:rPr lang="cs-CZ" b="1" i="1" smtClean="0">
                          <a:latin typeface="Cambria Math"/>
                          <a:ea typeface="Cambria Math"/>
                        </a:rPr>
                        <m:t>𝒃</m:t>
                      </m:r>
                      <m:r>
                        <a:rPr lang="cs-CZ" b="1" i="1" smtClean="0">
                          <a:latin typeface="Cambria Math"/>
                          <a:ea typeface="Cambria Math"/>
                        </a:rPr>
                        <m:t>−</m:t>
                      </m:r>
                      <m:r>
                        <a:rPr lang="cs-CZ" b="1" i="1" smtClean="0">
                          <a:latin typeface="Cambria Math"/>
                          <a:ea typeface="Cambria Math"/>
                        </a:rPr>
                        <m:t>𝟓</m:t>
                      </m:r>
                      <m:r>
                        <a:rPr lang="cs-CZ" b="1" i="1" smtClean="0">
                          <a:latin typeface="Cambria Math"/>
                          <a:ea typeface="Cambria Math"/>
                        </a:rPr>
                        <m:t>)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48" name="TextovéPole 4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0000" y="3240000"/>
                <a:ext cx="2304256" cy="369332"/>
              </a:xfrm>
              <a:prstGeom prst="rect">
                <a:avLst/>
              </a:prstGeom>
              <a:blipFill rotWithShape="1">
                <a:blip r:embed="rId6"/>
                <a:stretch>
                  <a:fillRect b="-13115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9" name="TextovéPole 48"/>
              <p:cNvSpPr txBox="1"/>
              <p:nvPr/>
            </p:nvSpPr>
            <p:spPr>
              <a:xfrm>
                <a:off x="360000" y="3780000"/>
                <a:ext cx="2627988" cy="3755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i="1" smtClean="0">
                          <a:latin typeface="Cambria Math"/>
                        </a:rPr>
                        <m:t>𝑺</m:t>
                      </m:r>
                      <m:r>
                        <a:rPr lang="cs-CZ" b="1" i="1" smtClean="0">
                          <a:latin typeface="Cambria Math"/>
                        </a:rPr>
                        <m:t>=</m:t>
                      </m:r>
                      <m:r>
                        <a:rPr lang="cs-CZ" b="1" i="1" smtClean="0">
                          <a:latin typeface="Cambria Math"/>
                        </a:rPr>
                        <m:t>𝒂𝒃</m:t>
                      </m:r>
                      <m:r>
                        <a:rPr lang="cs-CZ" b="1" i="1" smtClean="0">
                          <a:latin typeface="Cambria Math"/>
                        </a:rPr>
                        <m:t>−</m:t>
                      </m:r>
                      <m:r>
                        <a:rPr lang="cs-CZ" b="1" i="1" smtClean="0">
                          <a:latin typeface="Cambria Math"/>
                        </a:rPr>
                        <m:t>𝟓</m:t>
                      </m:r>
                      <m:r>
                        <a:rPr lang="cs-CZ" b="1" i="1" smtClean="0">
                          <a:latin typeface="Cambria Math"/>
                        </a:rPr>
                        <m:t>𝒂</m:t>
                      </m:r>
                      <m:r>
                        <a:rPr lang="cs-CZ" b="1" i="1" smtClean="0">
                          <a:latin typeface="Cambria Math"/>
                          <a:ea typeface="Cambria Math"/>
                        </a:rPr>
                        <m:t>+</m:t>
                      </m:r>
                      <m:r>
                        <a:rPr lang="cs-CZ" b="1" i="1" smtClean="0">
                          <a:latin typeface="Cambria Math"/>
                          <a:ea typeface="Cambria Math"/>
                        </a:rPr>
                        <m:t>𝟑</m:t>
                      </m:r>
                      <m:r>
                        <a:rPr lang="cs-CZ" b="1" i="1" smtClean="0">
                          <a:latin typeface="Cambria Math"/>
                          <a:ea typeface="Cambria Math"/>
                        </a:rPr>
                        <m:t>𝒃</m:t>
                      </m:r>
                      <m:r>
                        <a:rPr lang="cs-CZ" b="1" i="1" smtClean="0">
                          <a:latin typeface="Cambria Math"/>
                          <a:ea typeface="Cambria Math"/>
                        </a:rPr>
                        <m:t>−</m:t>
                      </m:r>
                      <m:r>
                        <a:rPr lang="cs-CZ" b="1" i="1" smtClean="0">
                          <a:latin typeface="Cambria Math"/>
                          <a:ea typeface="Cambria Math"/>
                        </a:rPr>
                        <m:t>𝟏𝟓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49" name="TextovéPole 4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0000" y="3780000"/>
                <a:ext cx="2627988" cy="375552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0" name="TextovéPole 49"/>
          <p:cNvSpPr txBox="1"/>
          <p:nvPr/>
        </p:nvSpPr>
        <p:spPr>
          <a:xfrm>
            <a:off x="360000" y="4320000"/>
            <a:ext cx="421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obsah nového obdélníku se změní o</a:t>
            </a:r>
            <a:endParaRPr lang="cs-CZ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Obdélník 10"/>
              <p:cNvSpPr/>
              <p:nvPr/>
            </p:nvSpPr>
            <p:spPr>
              <a:xfrm>
                <a:off x="4421279" y="4320000"/>
                <a:ext cx="1806905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i="1" smtClean="0">
                          <a:latin typeface="Cambria Math"/>
                        </a:rPr>
                        <m:t>−</m:t>
                      </m:r>
                      <m:r>
                        <a:rPr lang="cs-CZ" b="1" i="1" smtClean="0">
                          <a:latin typeface="Cambria Math"/>
                        </a:rPr>
                        <m:t>𝟓</m:t>
                      </m:r>
                      <m:r>
                        <a:rPr lang="cs-CZ" b="1" i="1">
                          <a:latin typeface="Cambria Math"/>
                        </a:rPr>
                        <m:t>𝒂</m:t>
                      </m:r>
                      <m:r>
                        <a:rPr lang="cs-CZ" b="1" i="1">
                          <a:latin typeface="Cambria Math"/>
                          <a:ea typeface="Cambria Math"/>
                        </a:rPr>
                        <m:t>+</m:t>
                      </m:r>
                      <m:r>
                        <a:rPr lang="cs-CZ" b="1" i="1" smtClean="0">
                          <a:latin typeface="Cambria Math"/>
                          <a:ea typeface="Cambria Math"/>
                        </a:rPr>
                        <m:t>𝟑</m:t>
                      </m:r>
                      <m:r>
                        <a:rPr lang="cs-CZ" b="1" i="1">
                          <a:latin typeface="Cambria Math"/>
                          <a:ea typeface="Cambria Math"/>
                        </a:rPr>
                        <m:t>𝒃</m:t>
                      </m:r>
                      <m:r>
                        <a:rPr lang="cs-CZ" b="1" i="1" smtClean="0">
                          <a:latin typeface="Cambria Math"/>
                          <a:ea typeface="Cambria Math"/>
                        </a:rPr>
                        <m:t>−</m:t>
                      </m:r>
                      <m:r>
                        <a:rPr lang="cs-CZ" b="1" i="1" smtClean="0">
                          <a:latin typeface="Cambria Math"/>
                          <a:ea typeface="Cambria Math"/>
                        </a:rPr>
                        <m:t>𝟏𝟓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11" name="Obdélník 1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21279" y="4320000"/>
                <a:ext cx="1806905" cy="369332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Obdélník 2"/>
          <p:cNvSpPr/>
          <p:nvPr/>
        </p:nvSpPr>
        <p:spPr bwMode="auto">
          <a:xfrm>
            <a:off x="5040240" y="2700000"/>
            <a:ext cx="2700000" cy="540000"/>
          </a:xfrm>
          <a:prstGeom prst="rect">
            <a:avLst/>
          </a:prstGeom>
          <a:solidFill>
            <a:srgbClr val="FFFFCC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26" name="Přímá spojnice 25"/>
          <p:cNvCxnSpPr/>
          <p:nvPr/>
        </p:nvCxnSpPr>
        <p:spPr bwMode="auto">
          <a:xfrm>
            <a:off x="7200240" y="2700000"/>
            <a:ext cx="0" cy="5400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3721342417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5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1000"/>
                            </p:stCondLst>
                            <p:childTnLst>
                              <p:par>
                                <p:cTn id="6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4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2000"/>
                            </p:stCondLst>
                            <p:childTnLst>
                              <p:par>
                                <p:cTn id="66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8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3000"/>
                            </p:stCondLst>
                            <p:childTnLst>
                              <p:par>
                                <p:cTn id="7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2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1000"/>
                            </p:stCondLst>
                            <p:childTnLst>
                              <p:par>
                                <p:cTn id="9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5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5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" grpId="0"/>
      <p:bldP spid="2" grpId="0"/>
      <p:bldP spid="9" grpId="0"/>
      <p:bldP spid="44" grpId="0"/>
      <p:bldP spid="45" grpId="0"/>
      <p:bldP spid="46" grpId="0"/>
      <p:bldP spid="10" grpId="0"/>
      <p:bldP spid="47" grpId="0"/>
      <p:bldP spid="48" grpId="0"/>
      <p:bldP spid="49" grpId="0"/>
      <p:bldP spid="50" grpId="0"/>
      <p:bldP spid="11" grpId="0"/>
      <p:bldP spid="3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792001" y="51470"/>
            <a:ext cx="8351999" cy="1096565"/>
          </a:xfrm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sz="3600" dirty="0"/>
              <a:t>Násobení mnohočlenu </a:t>
            </a:r>
            <a:r>
              <a:rPr lang="cs-CZ" sz="3600" dirty="0" smtClean="0"/>
              <a:t>mnohočlenem</a:t>
            </a:r>
            <a:endParaRPr lang="cs-CZ" sz="36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7" name="TextovéPole 76"/>
              <p:cNvSpPr txBox="1"/>
              <p:nvPr/>
            </p:nvSpPr>
            <p:spPr>
              <a:xfrm>
                <a:off x="1062078" y="1532280"/>
                <a:ext cx="8081922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b="1" dirty="0" smtClean="0"/>
                  <a:t>Je dán obdélník s délkami stran </a:t>
                </a:r>
                <a14:m>
                  <m:oMath xmlns:m="http://schemas.openxmlformats.org/officeDocument/2006/math">
                    <m:r>
                      <a:rPr lang="cs-CZ" b="1" i="1" dirty="0" smtClean="0">
                        <a:latin typeface="Cambria Math"/>
                      </a:rPr>
                      <m:t>𝒂</m:t>
                    </m:r>
                    <m:r>
                      <a:rPr lang="cs-CZ" b="1" i="1" dirty="0" smtClean="0">
                        <a:latin typeface="Cambria Math"/>
                      </a:rPr>
                      <m:t> </m:t>
                    </m:r>
                    <m:r>
                      <a:rPr lang="cs-CZ" b="1" i="0" dirty="0" err="1" smtClean="0">
                        <a:latin typeface="Cambria Math"/>
                      </a:rPr>
                      <m:t>𝐚</m:t>
                    </m:r>
                    <m:r>
                      <a:rPr lang="cs-CZ" b="1" i="1" dirty="0" smtClean="0">
                        <a:latin typeface="Cambria Math"/>
                      </a:rPr>
                      <m:t> </m:t>
                    </m:r>
                    <m:r>
                      <a:rPr lang="cs-CZ" b="1" i="1" dirty="0" smtClean="0">
                        <a:latin typeface="Cambria Math"/>
                      </a:rPr>
                      <m:t>𝒃</m:t>
                    </m:r>
                    <m:r>
                      <a:rPr lang="cs-CZ" b="1" i="1" dirty="0" smtClean="0">
                        <a:latin typeface="Cambria Math"/>
                      </a:rPr>
                      <m:t>. </m:t>
                    </m:r>
                  </m:oMath>
                </a14:m>
                <a:r>
                  <a:rPr lang="cs-CZ" b="1" dirty="0" smtClean="0"/>
                  <a:t> Vypočtěte jeho obsah změní-li se délky stran. Určete o kolik je nový obdélník větší (menší):</a:t>
                </a:r>
                <a:endParaRPr lang="cs-CZ" b="1" dirty="0"/>
              </a:p>
            </p:txBody>
          </p:sp>
        </mc:Choice>
        <mc:Fallback xmlns="">
          <p:sp>
            <p:nvSpPr>
              <p:cNvPr id="77" name="TextovéPole 7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62078" y="1532280"/>
                <a:ext cx="8081922" cy="646331"/>
              </a:xfrm>
              <a:prstGeom prst="rect">
                <a:avLst/>
              </a:prstGeom>
              <a:blipFill rotWithShape="1">
                <a:blip r:embed="rId3"/>
                <a:stretch>
                  <a:fillRect l="-603" t="-4717" b="-14151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ovéPole 1"/>
              <p:cNvSpPr txBox="1"/>
              <p:nvPr/>
            </p:nvSpPr>
            <p:spPr>
              <a:xfrm>
                <a:off x="179512" y="2160000"/>
                <a:ext cx="729072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b="1" dirty="0"/>
                  <a:t>d) strana </a:t>
                </a:r>
                <a14:m>
                  <m:oMath xmlns:m="http://schemas.openxmlformats.org/officeDocument/2006/math">
                    <m:r>
                      <a:rPr lang="cs-CZ" b="1" i="1">
                        <a:latin typeface="Cambria Math"/>
                      </a:rPr>
                      <m:t>𝒂</m:t>
                    </m:r>
                  </m:oMath>
                </a14:m>
                <a:r>
                  <a:rPr lang="cs-CZ" b="1" dirty="0"/>
                  <a:t> se zvětší o </a:t>
                </a:r>
                <a14:m>
                  <m:oMath xmlns:m="http://schemas.openxmlformats.org/officeDocument/2006/math">
                    <m:r>
                      <a:rPr lang="cs-CZ" b="1">
                        <a:latin typeface="Cambria Math"/>
                      </a:rPr>
                      <m:t>(</m:t>
                    </m:r>
                    <m:r>
                      <a:rPr lang="cs-CZ" b="1" i="1">
                        <a:latin typeface="Cambria Math"/>
                      </a:rPr>
                      <m:t>𝒙</m:t>
                    </m:r>
                    <m:r>
                      <a:rPr lang="cs-CZ" b="1" i="1">
                        <a:latin typeface="Cambria Math"/>
                      </a:rPr>
                      <m:t>+</m:t>
                    </m:r>
                    <m:r>
                      <a:rPr lang="cs-CZ" b="1" i="1">
                        <a:latin typeface="Cambria Math"/>
                      </a:rPr>
                      <m:t>𝟑</m:t>
                    </m:r>
                    <m:r>
                      <a:rPr lang="cs-CZ" b="1" i="1">
                        <a:latin typeface="Cambria Math"/>
                      </a:rPr>
                      <m:t>)</m:t>
                    </m:r>
                  </m:oMath>
                </a14:m>
                <a:r>
                  <a:rPr lang="cs-CZ" b="1" dirty="0"/>
                  <a:t> cm a strana </a:t>
                </a:r>
                <a14:m>
                  <m:oMath xmlns:m="http://schemas.openxmlformats.org/officeDocument/2006/math">
                    <m:r>
                      <a:rPr lang="cs-CZ" b="1" i="1">
                        <a:latin typeface="Cambria Math"/>
                      </a:rPr>
                      <m:t>𝒃</m:t>
                    </m:r>
                  </m:oMath>
                </a14:m>
                <a:r>
                  <a:rPr lang="cs-CZ" b="1" dirty="0"/>
                  <a:t> se zmenší o </a:t>
                </a:r>
                <a14:m>
                  <m:oMath xmlns:m="http://schemas.openxmlformats.org/officeDocument/2006/math">
                    <m:r>
                      <a:rPr lang="cs-CZ" b="1" i="1" dirty="0">
                        <a:latin typeface="Cambria Math"/>
                      </a:rPr>
                      <m:t>𝒚</m:t>
                    </m:r>
                  </m:oMath>
                </a14:m>
                <a:r>
                  <a:rPr lang="cs-CZ" b="1" dirty="0"/>
                  <a:t> cm</a:t>
                </a:r>
              </a:p>
            </p:txBody>
          </p:sp>
        </mc:Choice>
        <mc:Fallback xmlns="">
          <p:sp>
            <p:nvSpPr>
              <p:cNvPr id="2" name="TextovéPole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9512" y="2160000"/>
                <a:ext cx="7290728" cy="369332"/>
              </a:xfrm>
              <a:prstGeom prst="rect">
                <a:avLst/>
              </a:prstGeom>
              <a:blipFill rotWithShape="1">
                <a:blip r:embed="rId4"/>
                <a:stretch>
                  <a:fillRect l="-669" t="-8197" b="-2459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" name="Přímá spojnice 4"/>
          <p:cNvCxnSpPr/>
          <p:nvPr/>
        </p:nvCxnSpPr>
        <p:spPr bwMode="auto">
          <a:xfrm>
            <a:off x="5040000" y="3960000"/>
            <a:ext cx="216024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" name="Přímá spojnice 6"/>
          <p:cNvCxnSpPr/>
          <p:nvPr/>
        </p:nvCxnSpPr>
        <p:spPr bwMode="auto">
          <a:xfrm>
            <a:off x="5040000" y="2700000"/>
            <a:ext cx="0" cy="12600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7" name="Přímá spojnice 26"/>
          <p:cNvCxnSpPr/>
          <p:nvPr/>
        </p:nvCxnSpPr>
        <p:spPr bwMode="auto">
          <a:xfrm>
            <a:off x="7200240" y="2700000"/>
            <a:ext cx="0" cy="12600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8" name="Přímá spojnice 27"/>
          <p:cNvCxnSpPr/>
          <p:nvPr/>
        </p:nvCxnSpPr>
        <p:spPr bwMode="auto">
          <a:xfrm>
            <a:off x="5040000" y="2700000"/>
            <a:ext cx="216024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9" name="Přímá spojnice 28"/>
          <p:cNvCxnSpPr/>
          <p:nvPr/>
        </p:nvCxnSpPr>
        <p:spPr bwMode="auto">
          <a:xfrm>
            <a:off x="5040000" y="2700000"/>
            <a:ext cx="0" cy="5400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0" name="Přímá spojnice 29"/>
          <p:cNvCxnSpPr/>
          <p:nvPr/>
        </p:nvCxnSpPr>
        <p:spPr bwMode="auto">
          <a:xfrm>
            <a:off x="8640000" y="2700000"/>
            <a:ext cx="0" cy="6840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1" name="Přímá spojnice 30"/>
          <p:cNvCxnSpPr/>
          <p:nvPr/>
        </p:nvCxnSpPr>
        <p:spPr bwMode="auto">
          <a:xfrm>
            <a:off x="5040000" y="3384000"/>
            <a:ext cx="3600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2" name="Přímá spojnice 31"/>
          <p:cNvCxnSpPr/>
          <p:nvPr/>
        </p:nvCxnSpPr>
        <p:spPr bwMode="auto">
          <a:xfrm>
            <a:off x="5040000" y="2700000"/>
            <a:ext cx="3600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9" name="TextovéPole 8"/>
          <p:cNvSpPr txBox="1"/>
          <p:nvPr/>
        </p:nvSpPr>
        <p:spPr>
          <a:xfrm>
            <a:off x="5976208" y="2346434"/>
            <a:ext cx="3239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a</a:t>
            </a:r>
            <a:endParaRPr lang="cs-CZ" b="1" dirty="0"/>
          </a:p>
        </p:txBody>
      </p:sp>
      <p:sp>
        <p:nvSpPr>
          <p:cNvPr id="44" name="TextovéPole 43"/>
          <p:cNvSpPr txBox="1"/>
          <p:nvPr/>
        </p:nvSpPr>
        <p:spPr>
          <a:xfrm>
            <a:off x="4752072" y="3147814"/>
            <a:ext cx="3239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b</a:t>
            </a:r>
            <a:endParaRPr lang="cs-CZ" b="1" dirty="0"/>
          </a:p>
        </p:txBody>
      </p:sp>
      <p:sp>
        <p:nvSpPr>
          <p:cNvPr id="45" name="TextovéPole 44"/>
          <p:cNvSpPr txBox="1"/>
          <p:nvPr/>
        </p:nvSpPr>
        <p:spPr>
          <a:xfrm>
            <a:off x="7578560" y="2346434"/>
            <a:ext cx="6658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i="1" dirty="0"/>
              <a:t>x</a:t>
            </a:r>
            <a:r>
              <a:rPr lang="cs-CZ" b="1" i="1" dirty="0" smtClean="0"/>
              <a:t>+3</a:t>
            </a:r>
            <a:endParaRPr lang="cs-CZ" b="1" i="1" dirty="0"/>
          </a:p>
        </p:txBody>
      </p:sp>
      <p:sp>
        <p:nvSpPr>
          <p:cNvPr id="46" name="TextovéPole 45"/>
          <p:cNvSpPr txBox="1"/>
          <p:nvPr/>
        </p:nvSpPr>
        <p:spPr>
          <a:xfrm>
            <a:off x="7236296" y="3410668"/>
            <a:ext cx="3239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y</a:t>
            </a:r>
            <a:endParaRPr lang="cs-CZ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ovéPole 9"/>
              <p:cNvSpPr txBox="1"/>
              <p:nvPr/>
            </p:nvSpPr>
            <p:spPr>
              <a:xfrm>
                <a:off x="360000" y="2700000"/>
                <a:ext cx="140415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i="1" smtClean="0">
                          <a:latin typeface="Cambria Math"/>
                        </a:rPr>
                        <m:t>𝑺</m:t>
                      </m:r>
                      <m:r>
                        <a:rPr lang="cs-CZ" b="1" i="1" smtClean="0">
                          <a:latin typeface="Cambria Math"/>
                        </a:rPr>
                        <m:t>=</m:t>
                      </m:r>
                      <m:r>
                        <a:rPr lang="cs-CZ" b="1" i="1" smtClean="0">
                          <a:latin typeface="Cambria Math"/>
                        </a:rPr>
                        <m:t>𝒂</m:t>
                      </m:r>
                      <m:r>
                        <a:rPr lang="cs-CZ" b="1" i="1" smtClean="0">
                          <a:latin typeface="Cambria Math"/>
                          <a:ea typeface="Cambria Math"/>
                        </a:rPr>
                        <m:t>∙</m:t>
                      </m:r>
                      <m:r>
                        <a:rPr lang="cs-CZ" b="1" i="1" smtClean="0">
                          <a:latin typeface="Cambria Math"/>
                          <a:ea typeface="Cambria Math"/>
                        </a:rPr>
                        <m:t>𝒃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10" name="TextovéPole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0000" y="2700000"/>
                <a:ext cx="1404156" cy="369332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7" name="TextovéPole 46"/>
          <p:cNvSpPr txBox="1"/>
          <p:nvPr/>
        </p:nvSpPr>
        <p:spPr>
          <a:xfrm>
            <a:off x="1620000" y="2700000"/>
            <a:ext cx="273597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(součin sousedních stran)</a:t>
            </a:r>
            <a:endParaRPr lang="cs-CZ" sz="16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8" name="TextovéPole 47"/>
              <p:cNvSpPr txBox="1"/>
              <p:nvPr/>
            </p:nvSpPr>
            <p:spPr>
              <a:xfrm>
                <a:off x="360000" y="3240000"/>
                <a:ext cx="320388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i="1" smtClean="0">
                          <a:latin typeface="Cambria Math"/>
                        </a:rPr>
                        <m:t>𝑺</m:t>
                      </m:r>
                      <m:r>
                        <a:rPr lang="cs-CZ" b="1" i="1" smtClean="0">
                          <a:latin typeface="Cambria Math"/>
                        </a:rPr>
                        <m:t>=</m:t>
                      </m:r>
                      <m:d>
                        <m:dPr>
                          <m:begChr m:val="["/>
                          <m:endChr m:val="]"/>
                          <m:ctrlPr>
                            <a:rPr lang="cs-CZ" b="1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cs-CZ" b="1" i="1" smtClean="0">
                              <a:latin typeface="Cambria Math"/>
                            </a:rPr>
                            <m:t>𝒂</m:t>
                          </m:r>
                          <m:r>
                            <a:rPr lang="cs-CZ" b="1" i="1" smtClean="0">
                              <a:latin typeface="Cambria Math"/>
                            </a:rPr>
                            <m:t>+</m:t>
                          </m:r>
                          <m:d>
                            <m:dPr>
                              <m:ctrlPr>
                                <a:rPr lang="cs-CZ" b="1" i="1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cs-CZ" b="1" i="1" smtClean="0">
                                  <a:latin typeface="Cambria Math"/>
                                </a:rPr>
                                <m:t>𝒙</m:t>
                              </m:r>
                              <m:r>
                                <a:rPr lang="cs-CZ" b="1" i="1" smtClean="0">
                                  <a:latin typeface="Cambria Math"/>
                                </a:rPr>
                                <m:t>+</m:t>
                              </m:r>
                              <m:r>
                                <a:rPr lang="cs-CZ" b="1" i="1" smtClean="0">
                                  <a:latin typeface="Cambria Math"/>
                                </a:rPr>
                                <m:t>𝟑</m:t>
                              </m:r>
                            </m:e>
                          </m:d>
                        </m:e>
                      </m:d>
                      <m:r>
                        <a:rPr lang="cs-CZ" b="1" i="1" smtClean="0">
                          <a:latin typeface="Cambria Math"/>
                          <a:ea typeface="Cambria Math"/>
                        </a:rPr>
                        <m:t>∙(</m:t>
                      </m:r>
                      <m:r>
                        <a:rPr lang="cs-CZ" b="1" i="1" smtClean="0">
                          <a:latin typeface="Cambria Math"/>
                          <a:ea typeface="Cambria Math"/>
                        </a:rPr>
                        <m:t>𝒃</m:t>
                      </m:r>
                      <m:r>
                        <a:rPr lang="cs-CZ" b="1" i="1" smtClean="0">
                          <a:latin typeface="Cambria Math"/>
                          <a:ea typeface="Cambria Math"/>
                        </a:rPr>
                        <m:t>−</m:t>
                      </m:r>
                      <m:r>
                        <a:rPr lang="cs-CZ" b="1" i="1" smtClean="0">
                          <a:latin typeface="Cambria Math"/>
                          <a:ea typeface="Cambria Math"/>
                        </a:rPr>
                        <m:t>𝒚</m:t>
                      </m:r>
                      <m:r>
                        <a:rPr lang="cs-CZ" b="1" i="1" smtClean="0">
                          <a:latin typeface="Cambria Math"/>
                          <a:ea typeface="Cambria Math"/>
                        </a:rPr>
                        <m:t>)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48" name="TextovéPole 4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0000" y="3240000"/>
                <a:ext cx="3203888" cy="369332"/>
              </a:xfrm>
              <a:prstGeom prst="rect">
                <a:avLst/>
              </a:prstGeom>
              <a:blipFill rotWithShape="1">
                <a:blip r:embed="rId6"/>
                <a:stretch>
                  <a:fillRect b="-13115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9" name="TextovéPole 48"/>
              <p:cNvSpPr txBox="1"/>
              <p:nvPr/>
            </p:nvSpPr>
            <p:spPr>
              <a:xfrm>
                <a:off x="360000" y="3780000"/>
                <a:ext cx="42120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i="1" smtClean="0">
                          <a:latin typeface="Cambria Math"/>
                        </a:rPr>
                        <m:t>𝑺</m:t>
                      </m:r>
                      <m:r>
                        <a:rPr lang="cs-CZ" b="1" i="1" smtClean="0">
                          <a:latin typeface="Cambria Math"/>
                        </a:rPr>
                        <m:t>=</m:t>
                      </m:r>
                      <m:r>
                        <a:rPr lang="cs-CZ" b="1" i="1" smtClean="0">
                          <a:latin typeface="Cambria Math"/>
                        </a:rPr>
                        <m:t>𝒂𝒃</m:t>
                      </m:r>
                      <m:r>
                        <a:rPr lang="cs-CZ" b="1" i="1" smtClean="0">
                          <a:latin typeface="Cambria Math"/>
                        </a:rPr>
                        <m:t>−</m:t>
                      </m:r>
                      <m:r>
                        <a:rPr lang="cs-CZ" b="1" i="1" smtClean="0">
                          <a:latin typeface="Cambria Math"/>
                        </a:rPr>
                        <m:t>𝒂𝒚</m:t>
                      </m:r>
                      <m:r>
                        <a:rPr lang="cs-CZ" b="1" i="1" smtClean="0">
                          <a:latin typeface="Cambria Math"/>
                          <a:ea typeface="Cambria Math"/>
                        </a:rPr>
                        <m:t>+</m:t>
                      </m:r>
                      <m:r>
                        <a:rPr lang="cs-CZ" b="1" i="1" smtClean="0">
                          <a:latin typeface="Cambria Math"/>
                          <a:ea typeface="Cambria Math"/>
                        </a:rPr>
                        <m:t>𝒙𝒃</m:t>
                      </m:r>
                      <m:r>
                        <a:rPr lang="cs-CZ" b="1" i="1" smtClean="0">
                          <a:latin typeface="Cambria Math"/>
                          <a:ea typeface="Cambria Math"/>
                        </a:rPr>
                        <m:t>−</m:t>
                      </m:r>
                      <m:r>
                        <a:rPr lang="cs-CZ" b="1" i="1" smtClean="0">
                          <a:latin typeface="Cambria Math"/>
                          <a:ea typeface="Cambria Math"/>
                        </a:rPr>
                        <m:t>𝒙𝒚</m:t>
                      </m:r>
                      <m:r>
                        <a:rPr lang="cs-CZ" b="1" i="1" smtClean="0">
                          <a:latin typeface="Cambria Math"/>
                          <a:ea typeface="Cambria Math"/>
                        </a:rPr>
                        <m:t>+</m:t>
                      </m:r>
                      <m:r>
                        <a:rPr lang="cs-CZ" b="1" i="1" smtClean="0">
                          <a:latin typeface="Cambria Math"/>
                          <a:ea typeface="Cambria Math"/>
                        </a:rPr>
                        <m:t>𝟑</m:t>
                      </m:r>
                      <m:r>
                        <a:rPr lang="cs-CZ" b="1" i="1" smtClean="0">
                          <a:latin typeface="Cambria Math"/>
                          <a:ea typeface="Cambria Math"/>
                        </a:rPr>
                        <m:t>𝒃</m:t>
                      </m:r>
                      <m:r>
                        <a:rPr lang="cs-CZ" b="1" i="1" smtClean="0">
                          <a:latin typeface="Cambria Math"/>
                          <a:ea typeface="Cambria Math"/>
                        </a:rPr>
                        <m:t>−</m:t>
                      </m:r>
                      <m:r>
                        <a:rPr lang="cs-CZ" b="1" i="1" smtClean="0">
                          <a:latin typeface="Cambria Math"/>
                          <a:ea typeface="Cambria Math"/>
                        </a:rPr>
                        <m:t>𝟑</m:t>
                      </m:r>
                      <m:r>
                        <a:rPr lang="cs-CZ" b="1" i="1" smtClean="0">
                          <a:latin typeface="Cambria Math"/>
                          <a:ea typeface="Cambria Math"/>
                        </a:rPr>
                        <m:t>𝒚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49" name="TextovéPole 4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0000" y="3780000"/>
                <a:ext cx="4212000" cy="369332"/>
              </a:xfrm>
              <a:prstGeom prst="rect">
                <a:avLst/>
              </a:prstGeom>
              <a:blipFill rotWithShape="1">
                <a:blip r:embed="rId7"/>
                <a:stretch>
                  <a:fillRect b="-13115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0" name="TextovéPole 49"/>
          <p:cNvSpPr txBox="1"/>
          <p:nvPr/>
        </p:nvSpPr>
        <p:spPr>
          <a:xfrm>
            <a:off x="360000" y="4320000"/>
            <a:ext cx="421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obsah nového obdélníku se změní o</a:t>
            </a:r>
            <a:endParaRPr lang="cs-CZ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Obdélník 10"/>
              <p:cNvSpPr/>
              <p:nvPr/>
            </p:nvSpPr>
            <p:spPr>
              <a:xfrm>
                <a:off x="4421279" y="4320000"/>
                <a:ext cx="2977009" cy="3693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i="1">
                          <a:latin typeface="Cambria Math"/>
                        </a:rPr>
                        <m:t>−</m:t>
                      </m:r>
                      <m:r>
                        <a:rPr lang="cs-CZ" b="1" i="1">
                          <a:latin typeface="Cambria Math"/>
                        </a:rPr>
                        <m:t>𝒂𝒚</m:t>
                      </m:r>
                      <m:r>
                        <a:rPr lang="cs-CZ" b="1" i="1">
                          <a:latin typeface="Cambria Math"/>
                          <a:ea typeface="Cambria Math"/>
                        </a:rPr>
                        <m:t>+</m:t>
                      </m:r>
                      <m:r>
                        <a:rPr lang="cs-CZ" b="1" i="1">
                          <a:latin typeface="Cambria Math"/>
                          <a:ea typeface="Cambria Math"/>
                        </a:rPr>
                        <m:t>𝒙𝒃</m:t>
                      </m:r>
                      <m:r>
                        <a:rPr lang="cs-CZ" b="1" i="1">
                          <a:latin typeface="Cambria Math"/>
                          <a:ea typeface="Cambria Math"/>
                        </a:rPr>
                        <m:t>−</m:t>
                      </m:r>
                      <m:r>
                        <a:rPr lang="cs-CZ" b="1" i="1">
                          <a:latin typeface="Cambria Math"/>
                          <a:ea typeface="Cambria Math"/>
                        </a:rPr>
                        <m:t>𝒙𝒚</m:t>
                      </m:r>
                      <m:r>
                        <a:rPr lang="cs-CZ" b="1" i="1">
                          <a:latin typeface="Cambria Math"/>
                          <a:ea typeface="Cambria Math"/>
                        </a:rPr>
                        <m:t>+</m:t>
                      </m:r>
                      <m:r>
                        <a:rPr lang="cs-CZ" b="1" i="1">
                          <a:latin typeface="Cambria Math"/>
                          <a:ea typeface="Cambria Math"/>
                        </a:rPr>
                        <m:t>𝟑</m:t>
                      </m:r>
                      <m:r>
                        <a:rPr lang="cs-CZ" b="1" i="1">
                          <a:latin typeface="Cambria Math"/>
                          <a:ea typeface="Cambria Math"/>
                        </a:rPr>
                        <m:t>𝒃</m:t>
                      </m:r>
                      <m:r>
                        <a:rPr lang="cs-CZ" b="1" i="1">
                          <a:latin typeface="Cambria Math"/>
                          <a:ea typeface="Cambria Math"/>
                        </a:rPr>
                        <m:t>−</m:t>
                      </m:r>
                      <m:r>
                        <a:rPr lang="cs-CZ" b="1" i="1">
                          <a:latin typeface="Cambria Math"/>
                          <a:ea typeface="Cambria Math"/>
                        </a:rPr>
                        <m:t>𝟑</m:t>
                      </m:r>
                      <m:r>
                        <a:rPr lang="cs-CZ" b="1" i="1">
                          <a:latin typeface="Cambria Math"/>
                          <a:ea typeface="Cambria Math"/>
                        </a:rPr>
                        <m:t>𝒚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11" name="Obdélník 1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21279" y="4320000"/>
                <a:ext cx="2977009" cy="369332"/>
              </a:xfrm>
              <a:prstGeom prst="rect">
                <a:avLst/>
              </a:prstGeom>
              <a:blipFill rotWithShape="1">
                <a:blip r:embed="rId8"/>
                <a:stretch>
                  <a:fillRect b="-1500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Obdélník 2"/>
          <p:cNvSpPr/>
          <p:nvPr/>
        </p:nvSpPr>
        <p:spPr bwMode="auto">
          <a:xfrm>
            <a:off x="5040000" y="2700000"/>
            <a:ext cx="3600000" cy="684000"/>
          </a:xfrm>
          <a:prstGeom prst="rect">
            <a:avLst/>
          </a:prstGeom>
          <a:solidFill>
            <a:srgbClr val="FFFFCC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26" name="Přímá spojnice 25"/>
          <p:cNvCxnSpPr/>
          <p:nvPr/>
        </p:nvCxnSpPr>
        <p:spPr bwMode="auto">
          <a:xfrm>
            <a:off x="7200240" y="2700000"/>
            <a:ext cx="0" cy="6840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3506199806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5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1000"/>
                            </p:stCondLst>
                            <p:childTnLst>
                              <p:par>
                                <p:cTn id="6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4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2000"/>
                            </p:stCondLst>
                            <p:childTnLst>
                              <p:par>
                                <p:cTn id="66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8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3000"/>
                            </p:stCondLst>
                            <p:childTnLst>
                              <p:par>
                                <p:cTn id="7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2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1000"/>
                            </p:stCondLst>
                            <p:childTnLst>
                              <p:par>
                                <p:cTn id="9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5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5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" grpId="0"/>
      <p:bldP spid="2" grpId="0"/>
      <p:bldP spid="9" grpId="0"/>
      <p:bldP spid="44" grpId="0"/>
      <p:bldP spid="45" grpId="0"/>
      <p:bldP spid="46" grpId="0"/>
      <p:bldP spid="10" grpId="0"/>
      <p:bldP spid="47" grpId="0"/>
      <p:bldP spid="48" grpId="0"/>
      <p:bldP spid="49" grpId="0"/>
      <p:bldP spid="50" grpId="0"/>
      <p:bldP spid="11" grpId="0"/>
      <p:bldP spid="3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792001" y="51470"/>
            <a:ext cx="8351999" cy="1096565"/>
          </a:xfrm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sz="3600" dirty="0"/>
              <a:t>Násobení mnohočlenu </a:t>
            </a:r>
            <a:r>
              <a:rPr lang="cs-CZ" sz="3600" dirty="0" smtClean="0"/>
              <a:t>mnohočlenem</a:t>
            </a:r>
            <a:endParaRPr lang="cs-CZ" sz="3600" dirty="0"/>
          </a:p>
        </p:txBody>
      </p:sp>
      <p:sp>
        <p:nvSpPr>
          <p:cNvPr id="77" name="TextovéPole 76"/>
          <p:cNvSpPr txBox="1"/>
          <p:nvPr/>
        </p:nvSpPr>
        <p:spPr>
          <a:xfrm>
            <a:off x="107504" y="1532280"/>
            <a:ext cx="14397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Vypočtěte:</a:t>
            </a:r>
            <a:endParaRPr lang="cs-CZ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9" name="TextovéPole 38"/>
              <p:cNvSpPr txBox="1"/>
              <p:nvPr/>
            </p:nvSpPr>
            <p:spPr>
              <a:xfrm>
                <a:off x="0" y="3240000"/>
                <a:ext cx="5148064" cy="3755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i="0" smtClean="0">
                          <a:latin typeface="Cambria Math"/>
                        </a:rPr>
                        <m:t>(</m:t>
                      </m:r>
                      <m:r>
                        <a:rPr lang="cs-CZ" b="1" i="0" smtClean="0">
                          <a:latin typeface="Cambria Math"/>
                        </a:rPr>
                        <m:t>𝟓</m:t>
                      </m:r>
                      <m:sSup>
                        <m:sSupPr>
                          <m:ctrlPr>
                            <a:rPr lang="cs-CZ" b="1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1" smtClean="0">
                              <a:latin typeface="Cambria Math"/>
                            </a:rPr>
                            <m:t>𝒃</m:t>
                          </m:r>
                        </m:e>
                        <m:sup>
                          <m:r>
                            <a:rPr lang="cs-CZ" b="1" i="1" smtClean="0"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cs-CZ" b="1" i="1" smtClean="0">
                          <a:latin typeface="Cambria Math"/>
                        </a:rPr>
                        <m:t>−</m:t>
                      </m:r>
                      <m:sSup>
                        <m:sSupPr>
                          <m:ctrlPr>
                            <a:rPr lang="cs-CZ" b="1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1" smtClean="0">
                              <a:latin typeface="Cambria Math"/>
                            </a:rPr>
                            <m:t>𝒂</m:t>
                          </m:r>
                        </m:e>
                        <m:sup>
                          <m:r>
                            <a:rPr lang="cs-CZ" b="1" i="1" smtClean="0"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cs-CZ" b="1" i="1" smtClean="0">
                          <a:latin typeface="Cambria Math"/>
                        </a:rPr>
                        <m:t>)∙</m:t>
                      </m:r>
                      <m:r>
                        <a:rPr lang="cs-CZ" b="1" i="0" smtClean="0">
                          <a:latin typeface="Cambria Math"/>
                        </a:rPr>
                        <m:t>(</m:t>
                      </m:r>
                      <m:r>
                        <a:rPr lang="cs-CZ" b="1" i="0" smtClean="0">
                          <a:latin typeface="Cambria Math"/>
                        </a:rPr>
                        <m:t>𝟑</m:t>
                      </m:r>
                      <m:sSup>
                        <m:sSupPr>
                          <m:ctrlPr>
                            <a:rPr lang="cs-CZ" b="1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1" smtClean="0">
                              <a:latin typeface="Cambria Math"/>
                            </a:rPr>
                            <m:t>𝒂</m:t>
                          </m:r>
                        </m:e>
                        <m:sup>
                          <m:r>
                            <a:rPr lang="cs-CZ" b="1" i="1" smtClean="0"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cs-CZ" b="1" i="1" smtClean="0">
                          <a:latin typeface="Cambria Math"/>
                        </a:rPr>
                        <m:t>−</m:t>
                      </m:r>
                      <m:r>
                        <a:rPr lang="cs-CZ" b="1" i="1">
                          <a:latin typeface="Cambria Math"/>
                        </a:rPr>
                        <m:t>𝒃</m:t>
                      </m:r>
                      <m:r>
                        <a:rPr lang="cs-CZ" b="1" i="1" smtClean="0">
                          <a:latin typeface="Cambria Math"/>
                        </a:rPr>
                        <m:t>)</m:t>
                      </m:r>
                      <m:r>
                        <a:rPr lang="cs-CZ" b="1" i="1">
                          <a:latin typeface="Cambria Math"/>
                        </a:rPr>
                        <m:t>∙</m:t>
                      </m:r>
                      <m:r>
                        <a:rPr lang="cs-CZ" b="1">
                          <a:latin typeface="Cambria Math"/>
                        </a:rPr>
                        <m:t>(</m:t>
                      </m:r>
                      <m:r>
                        <a:rPr lang="cs-CZ" b="1" i="0" smtClean="0">
                          <a:latin typeface="Cambria Math"/>
                        </a:rPr>
                        <m:t>−</m:t>
                      </m:r>
                      <m:r>
                        <a:rPr lang="cs-CZ" b="1" i="1" smtClean="0">
                          <a:latin typeface="Cambria Math"/>
                        </a:rPr>
                        <m:t>𝟐</m:t>
                      </m:r>
                      <m:r>
                        <a:rPr lang="cs-CZ" b="1" i="1" smtClean="0">
                          <a:latin typeface="Cambria Math"/>
                        </a:rPr>
                        <m:t>𝒂</m:t>
                      </m:r>
                      <m:r>
                        <a:rPr lang="cs-CZ" b="1" i="1">
                          <a:latin typeface="Cambria Math"/>
                        </a:rPr>
                        <m:t>−</m:t>
                      </m:r>
                      <m:sSup>
                        <m:sSupPr>
                          <m:ctrlPr>
                            <a:rPr lang="cs-CZ" b="1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1" smtClean="0">
                              <a:latin typeface="Cambria Math"/>
                            </a:rPr>
                            <m:t>𝒃</m:t>
                          </m:r>
                        </m:e>
                        <m:sup>
                          <m:r>
                            <a:rPr lang="cs-CZ" b="1" i="1" smtClean="0"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cs-CZ" b="1" i="1">
                          <a:latin typeface="Cambria Math"/>
                        </a:rPr>
                        <m:t>)=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39" name="TextovéPole 3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3240000"/>
                <a:ext cx="5148064" cy="375552"/>
              </a:xfrm>
              <a:prstGeom prst="rect">
                <a:avLst/>
              </a:prstGeom>
              <a:blipFill rotWithShape="1">
                <a:blip r:embed="rId3"/>
                <a:stretch>
                  <a:fillRect l="-237" b="-14516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0" name="TextovéPole 39"/>
              <p:cNvSpPr txBox="1"/>
              <p:nvPr/>
            </p:nvSpPr>
            <p:spPr>
              <a:xfrm>
                <a:off x="2448000" y="1440000"/>
                <a:ext cx="6840760" cy="37965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𝟔</m:t>
                      </m:r>
                      <m:sSup>
                        <m:sSupPr>
                          <m:ctrlPr>
                            <a:rPr lang="cs-CZ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𝒂</m:t>
                          </m:r>
                        </m:e>
                        <m:sup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𝟓</m:t>
                          </m:r>
                        </m:sup>
                      </m:sSup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+</m:t>
                      </m:r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𝟑</m:t>
                      </m:r>
                      <m:sSup>
                        <m:sSupPr>
                          <m:ctrlPr>
                            <a:rPr lang="cs-CZ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𝒂</m:t>
                          </m:r>
                        </m:e>
                        <m:sup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𝟒</m:t>
                          </m:r>
                        </m:sup>
                      </m:sSup>
                      <m:sSup>
                        <m:sSupPr>
                          <m:ctrlPr>
                            <a:rPr lang="cs-CZ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𝒃</m:t>
                          </m:r>
                        </m:e>
                        <m:sup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−</m:t>
                      </m:r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𝟑𝟎</m:t>
                      </m:r>
                      <m:sSup>
                        <m:sSupPr>
                          <m:ctrlPr>
                            <a:rPr lang="cs-CZ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𝒂</m:t>
                          </m:r>
                        </m:e>
                        <m:sup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𝟑</m:t>
                          </m:r>
                        </m:sup>
                      </m:sSup>
                      <m:sSup>
                        <m:sSupPr>
                          <m:ctrlPr>
                            <a:rPr lang="cs-CZ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𝒃</m:t>
                          </m:r>
                        </m:e>
                        <m:sup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−</m:t>
                      </m:r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𝟐</m:t>
                      </m:r>
                      <m:sSup>
                        <m:sSupPr>
                          <m:ctrlPr>
                            <a:rPr lang="cs-CZ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𝒂</m:t>
                          </m:r>
                        </m:e>
                        <m:sup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𝟑</m:t>
                          </m:r>
                        </m:sup>
                      </m:sSup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𝒃</m:t>
                      </m:r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−</m:t>
                      </m:r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𝟏𝟓</m:t>
                      </m:r>
                      <m:sSup>
                        <m:sSupPr>
                          <m:ctrlPr>
                            <a:rPr lang="cs-CZ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𝒂</m:t>
                          </m:r>
                        </m:e>
                        <m:sup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𝟐</m:t>
                          </m:r>
                        </m:sup>
                      </m:sSup>
                      <m:sSup>
                        <m:sSupPr>
                          <m:ctrlPr>
                            <a:rPr lang="cs-CZ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𝒃</m:t>
                          </m:r>
                        </m:e>
                        <m:sup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𝟒</m:t>
                          </m:r>
                        </m:sup>
                      </m:sSup>
                      <m:r>
                        <a:rPr lang="cs-CZ" b="1" i="1">
                          <a:solidFill>
                            <a:srgbClr val="FF0000"/>
                          </a:solidFill>
                          <a:latin typeface="Cambria Math"/>
                        </a:rPr>
                        <m:t>−</m:t>
                      </m:r>
                      <m:sSup>
                        <m:sSupPr>
                          <m:ctrlPr>
                            <a:rPr lang="cs-CZ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𝒂</m:t>
                          </m:r>
                        </m:e>
                        <m:sup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𝟐</m:t>
                          </m:r>
                        </m:sup>
                      </m:sSup>
                      <m:sSup>
                        <m:sSupPr>
                          <m:ctrlP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𝒃</m:t>
                          </m:r>
                        </m:e>
                        <m:sup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𝟑</m:t>
                          </m:r>
                        </m:sup>
                      </m:sSup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+</m:t>
                      </m:r>
                      <m:r>
                        <a:rPr lang="cs-CZ" b="1" i="1">
                          <a:solidFill>
                            <a:srgbClr val="FF0000"/>
                          </a:solidFill>
                          <a:latin typeface="Cambria Math"/>
                        </a:rPr>
                        <m:t>𝟏</m:t>
                      </m:r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𝟎</m:t>
                      </m:r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𝒂</m:t>
                      </m:r>
                      <m:sSup>
                        <m:sSupPr>
                          <m:ctrlP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𝒃</m:t>
                          </m:r>
                        </m:e>
                        <m:sup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𝟑</m:t>
                          </m:r>
                        </m:sup>
                      </m:sSup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+</m:t>
                      </m:r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𝟓</m:t>
                      </m:r>
                      <m:sSup>
                        <m:sSupPr>
                          <m:ctrlP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𝒃</m:t>
                          </m:r>
                        </m:e>
                        <m:sup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𝟓</m:t>
                          </m:r>
                        </m:sup>
                      </m:sSup>
                    </m:oMath>
                  </m:oMathPara>
                </a14:m>
                <a:endParaRPr lang="cs-CZ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40" name="TextovéPole 3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48000" y="1440000"/>
                <a:ext cx="6840760" cy="379656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ovéPole 25"/>
              <p:cNvSpPr txBox="1"/>
              <p:nvPr/>
            </p:nvSpPr>
            <p:spPr>
              <a:xfrm>
                <a:off x="0" y="1980000"/>
                <a:ext cx="327585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i="0" smtClean="0">
                          <a:latin typeface="Cambria Math"/>
                        </a:rPr>
                        <m:t>(</m:t>
                      </m:r>
                      <m:r>
                        <a:rPr lang="cs-CZ" b="1" i="1" smtClean="0">
                          <a:latin typeface="Cambria Math"/>
                        </a:rPr>
                        <m:t>𝒑</m:t>
                      </m:r>
                      <m:r>
                        <a:rPr lang="cs-CZ" b="1" i="1" smtClean="0">
                          <a:latin typeface="Cambria Math"/>
                          <a:ea typeface="Cambria Math"/>
                        </a:rPr>
                        <m:t>−</m:t>
                      </m:r>
                      <m:r>
                        <a:rPr lang="cs-CZ" b="1" i="0" smtClean="0">
                          <a:latin typeface="Cambria Math"/>
                        </a:rPr>
                        <m:t>𝟏</m:t>
                      </m:r>
                      <m:r>
                        <a:rPr lang="cs-CZ" b="1" i="1" smtClean="0">
                          <a:latin typeface="Cambria Math"/>
                        </a:rPr>
                        <m:t>)∙(</m:t>
                      </m:r>
                      <m:r>
                        <a:rPr lang="cs-CZ" b="1" i="1" smtClean="0">
                          <a:latin typeface="Cambria Math"/>
                        </a:rPr>
                        <m:t>𝒑</m:t>
                      </m:r>
                      <m:r>
                        <a:rPr lang="cs-CZ" b="1" i="1" smtClean="0">
                          <a:latin typeface="Cambria Math"/>
                        </a:rPr>
                        <m:t>+</m:t>
                      </m:r>
                      <m:r>
                        <a:rPr lang="cs-CZ" b="1" i="1" smtClean="0">
                          <a:latin typeface="Cambria Math"/>
                        </a:rPr>
                        <m:t>𝟑</m:t>
                      </m:r>
                      <m:r>
                        <a:rPr lang="cs-CZ" b="1" i="1" smtClean="0">
                          <a:latin typeface="Cambria Math"/>
                        </a:rPr>
                        <m:t>)∙(</m:t>
                      </m:r>
                      <m:r>
                        <a:rPr lang="cs-CZ" b="1" i="1">
                          <a:latin typeface="Cambria Math"/>
                        </a:rPr>
                        <m:t>𝒑</m:t>
                      </m:r>
                      <m:r>
                        <a:rPr lang="cs-CZ" b="1" i="1" smtClean="0">
                          <a:latin typeface="Cambria Math"/>
                        </a:rPr>
                        <m:t>−</m:t>
                      </m:r>
                      <m:r>
                        <a:rPr lang="cs-CZ" b="1" i="1" smtClean="0">
                          <a:latin typeface="Cambria Math"/>
                        </a:rPr>
                        <m:t>𝟓</m:t>
                      </m:r>
                      <m:r>
                        <a:rPr lang="cs-CZ" b="1" i="1">
                          <a:latin typeface="Cambria Math"/>
                        </a:rPr>
                        <m:t>)</m:t>
                      </m:r>
                      <m:r>
                        <a:rPr lang="cs-CZ" b="1" i="0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26" name="TextovéPole 2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1980000"/>
                <a:ext cx="3275856" cy="369332"/>
              </a:xfrm>
              <a:prstGeom prst="rect">
                <a:avLst/>
              </a:prstGeom>
              <a:blipFill rotWithShape="1">
                <a:blip r:embed="rId5"/>
                <a:stretch>
                  <a:fillRect l="-372" b="-1500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7" name="TextovéPole 36"/>
              <p:cNvSpPr txBox="1"/>
              <p:nvPr/>
            </p:nvSpPr>
            <p:spPr>
              <a:xfrm>
                <a:off x="6840000" y="1440000"/>
                <a:ext cx="2340472" cy="3755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𝒑</m:t>
                          </m:r>
                        </m:e>
                        <m:sup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𝟑</m:t>
                          </m:r>
                        </m:sup>
                      </m:sSup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−</m:t>
                      </m:r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𝟑</m:t>
                      </m:r>
                      <m:sSup>
                        <m:sSupPr>
                          <m:ctrlP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𝒑</m:t>
                          </m:r>
                        </m:e>
                        <m:sup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−</m:t>
                      </m:r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𝟏𝟑</m:t>
                      </m:r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𝒑</m:t>
                      </m:r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+</m:t>
                      </m:r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𝟏𝟓</m:t>
                      </m:r>
                    </m:oMath>
                  </m:oMathPara>
                </a14:m>
                <a:endParaRPr lang="cs-CZ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37" name="TextovéPole 3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40000" y="1440000"/>
                <a:ext cx="2340472" cy="375552"/>
              </a:xfrm>
              <a:prstGeom prst="rect">
                <a:avLst/>
              </a:prstGeom>
              <a:blipFill rotWithShape="1">
                <a:blip r:embed="rId6"/>
                <a:stretch>
                  <a:fillRect b="-14516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145396858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" grpId="0"/>
      <p:bldP spid="39" grpId="0"/>
      <p:bldP spid="40" grpId="0"/>
      <p:bldP spid="40" grpId="1"/>
      <p:bldP spid="26" grpId="0"/>
      <p:bldP spid="37" grpId="0"/>
      <p:bldP spid="37" grpId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792001" y="51470"/>
            <a:ext cx="8351999" cy="1096565"/>
          </a:xfrm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Násobení jednočlenů</a:t>
            </a:r>
            <a:endParaRPr lang="cs-CZ" sz="3200" dirty="0"/>
          </a:p>
        </p:txBody>
      </p:sp>
      <p:sp>
        <p:nvSpPr>
          <p:cNvPr id="77" name="TextovéPole 76"/>
          <p:cNvSpPr txBox="1"/>
          <p:nvPr/>
        </p:nvSpPr>
        <p:spPr>
          <a:xfrm>
            <a:off x="3749448" y="1347614"/>
            <a:ext cx="19746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b="1" dirty="0" smtClean="0"/>
              <a:t>Vypočtěte:</a:t>
            </a:r>
            <a:endParaRPr lang="cs-CZ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ovéPole 21"/>
              <p:cNvSpPr txBox="1"/>
              <p:nvPr/>
            </p:nvSpPr>
            <p:spPr>
              <a:xfrm>
                <a:off x="1331640" y="2520000"/>
                <a:ext cx="1331640" cy="3755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b="1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1" smtClean="0">
                              <a:latin typeface="Cambria Math"/>
                            </a:rPr>
                            <m:t>𝒂</m:t>
                          </m:r>
                        </m:e>
                        <m:sup>
                          <m:r>
                            <a:rPr lang="cs-CZ" b="1" i="1" smtClean="0"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cs-CZ" b="1" i="1" smtClean="0">
                          <a:latin typeface="Cambria Math"/>
                          <a:ea typeface="Cambria Math"/>
                        </a:rPr>
                        <m:t>∙</m:t>
                      </m:r>
                      <m:sSup>
                        <m:sSupPr>
                          <m:ctrlPr>
                            <a:rPr lang="cs-CZ" b="1" i="1" smtClean="0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cs-CZ" b="1" i="1" smtClean="0">
                              <a:latin typeface="Cambria Math"/>
                              <a:ea typeface="Cambria Math"/>
                            </a:rPr>
                            <m:t>𝒂</m:t>
                          </m:r>
                        </m:e>
                        <m:sup>
                          <m:r>
                            <a:rPr lang="cs-CZ" b="1" i="1" smtClean="0">
                              <a:latin typeface="Cambria Math"/>
                              <a:ea typeface="Cambria Math"/>
                            </a:rPr>
                            <m:t>𝟑</m:t>
                          </m:r>
                        </m:sup>
                      </m:sSup>
                      <m:r>
                        <a:rPr lang="cs-CZ" b="1" i="0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22" name="TextovéPole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31640" y="2520000"/>
                <a:ext cx="1331640" cy="375552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ovéPole 22"/>
              <p:cNvSpPr txBox="1"/>
              <p:nvPr/>
            </p:nvSpPr>
            <p:spPr>
              <a:xfrm>
                <a:off x="1351567" y="3169340"/>
                <a:ext cx="1547664" cy="37965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i="0" smtClean="0">
                          <a:latin typeface="Cambria Math"/>
                        </a:rPr>
                        <m:t>𝟐</m:t>
                      </m:r>
                      <m:sSup>
                        <m:sSupPr>
                          <m:ctrlPr>
                            <a:rPr lang="cs-CZ" b="1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1" smtClean="0">
                              <a:latin typeface="Cambria Math"/>
                            </a:rPr>
                            <m:t>𝒙</m:t>
                          </m:r>
                        </m:e>
                        <m:sup>
                          <m:r>
                            <a:rPr lang="cs-CZ" b="1" i="1" smtClean="0">
                              <a:latin typeface="Cambria Math"/>
                            </a:rPr>
                            <m:t>𝟒</m:t>
                          </m:r>
                        </m:sup>
                      </m:sSup>
                      <m:r>
                        <a:rPr lang="cs-CZ" b="1" i="1" smtClean="0">
                          <a:latin typeface="Cambria Math"/>
                          <a:ea typeface="Cambria Math"/>
                        </a:rPr>
                        <m:t>∙</m:t>
                      </m:r>
                      <m:r>
                        <a:rPr lang="cs-CZ" b="1" i="0" smtClean="0">
                          <a:latin typeface="Cambria Math"/>
                          <a:ea typeface="Cambria Math"/>
                        </a:rPr>
                        <m:t>𝟓</m:t>
                      </m:r>
                      <m:sSup>
                        <m:sSupPr>
                          <m:ctrlPr>
                            <a:rPr lang="cs-CZ" b="1" i="1" smtClean="0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cs-CZ" b="1" i="1" smtClean="0">
                              <a:latin typeface="Cambria Math"/>
                              <a:ea typeface="Cambria Math"/>
                            </a:rPr>
                            <m:t>𝒙</m:t>
                          </m:r>
                        </m:e>
                        <m:sup>
                          <m:r>
                            <a:rPr lang="cs-CZ" b="1" i="1" smtClean="0">
                              <a:latin typeface="Cambria Math"/>
                              <a:ea typeface="Cambria Math"/>
                            </a:rPr>
                            <m:t>𝟓</m:t>
                          </m:r>
                        </m:sup>
                      </m:sSup>
                      <m:r>
                        <a:rPr lang="cs-CZ" b="1" i="0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23" name="TextovéPole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51567" y="3169340"/>
                <a:ext cx="1547664" cy="379656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4" name="TextovéPole 23"/>
          <p:cNvSpPr txBox="1"/>
          <p:nvPr/>
        </p:nvSpPr>
        <p:spPr>
          <a:xfrm>
            <a:off x="1351567" y="3529340"/>
            <a:ext cx="58681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Násobení je asociativní, tj. činitele lze libovolně zaměnit.</a:t>
            </a:r>
            <a:endParaRPr lang="cs-CZ" sz="16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ovéPole 24"/>
              <p:cNvSpPr txBox="1"/>
              <p:nvPr/>
            </p:nvSpPr>
            <p:spPr>
              <a:xfrm>
                <a:off x="6553611" y="3167731"/>
                <a:ext cx="898709" cy="3755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i="1">
                          <a:latin typeface="Cambria Math"/>
                        </a:rPr>
                        <m:t>𝟏𝟎</m:t>
                      </m:r>
                      <m:sSup>
                        <m:sSupPr>
                          <m:ctrlPr>
                            <a:rPr lang="cs-CZ" b="1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1">
                              <a:latin typeface="Cambria Math"/>
                            </a:rPr>
                            <m:t>𝒙</m:t>
                          </m:r>
                        </m:e>
                        <m:sup>
                          <m:r>
                            <a:rPr lang="cs-CZ" b="1" i="1">
                              <a:latin typeface="Cambria Math"/>
                            </a:rPr>
                            <m:t>𝟗</m:t>
                          </m:r>
                        </m:sup>
                      </m:sSup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25" name="TextovéPole 2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53611" y="3167731"/>
                <a:ext cx="898709" cy="375552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ovéPole 26"/>
              <p:cNvSpPr txBox="1"/>
              <p:nvPr/>
            </p:nvSpPr>
            <p:spPr>
              <a:xfrm>
                <a:off x="2303640" y="2520000"/>
                <a:ext cx="576064" cy="37965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b="1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1" smtClean="0">
                              <a:latin typeface="Cambria Math"/>
                            </a:rPr>
                            <m:t>𝒂</m:t>
                          </m:r>
                        </m:e>
                        <m:sup>
                          <m:r>
                            <a:rPr lang="cs-CZ" b="1" i="1" smtClean="0">
                              <a:latin typeface="Cambria Math"/>
                            </a:rPr>
                            <m:t>𝟓</m:t>
                          </m:r>
                        </m:sup>
                      </m:sSup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27" name="TextovéPole 2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03640" y="2520000"/>
                <a:ext cx="576064" cy="379656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ovéPole 27"/>
              <p:cNvSpPr txBox="1"/>
              <p:nvPr/>
            </p:nvSpPr>
            <p:spPr>
              <a:xfrm>
                <a:off x="3671640" y="1980000"/>
                <a:ext cx="215999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b="1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1" smtClean="0">
                              <a:latin typeface="Cambria Math"/>
                            </a:rPr>
                            <m:t>𝒂</m:t>
                          </m:r>
                        </m:e>
                        <m:sup>
                          <m:r>
                            <a:rPr lang="cs-CZ" b="1" i="1" smtClean="0">
                              <a:latin typeface="Cambria Math"/>
                            </a:rPr>
                            <m:t>𝒎</m:t>
                          </m:r>
                        </m:sup>
                      </m:sSup>
                      <m:r>
                        <a:rPr lang="cs-CZ" b="1" i="1" smtClean="0">
                          <a:latin typeface="Cambria Math"/>
                          <a:ea typeface="Cambria Math"/>
                        </a:rPr>
                        <m:t>∙</m:t>
                      </m:r>
                      <m:sSup>
                        <m:sSupPr>
                          <m:ctrlPr>
                            <a:rPr lang="cs-CZ" b="1" i="1" smtClean="0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cs-CZ" b="1" i="1" smtClean="0">
                              <a:latin typeface="Cambria Math"/>
                              <a:ea typeface="Cambria Math"/>
                            </a:rPr>
                            <m:t>𝒂</m:t>
                          </m:r>
                        </m:e>
                        <m:sup>
                          <m:r>
                            <a:rPr lang="cs-CZ" b="1" i="1" smtClean="0">
                              <a:latin typeface="Cambria Math"/>
                              <a:ea typeface="Cambria Math"/>
                            </a:rPr>
                            <m:t>𝒏</m:t>
                          </m:r>
                        </m:sup>
                      </m:sSup>
                      <m:r>
                        <a:rPr lang="cs-CZ" b="1" i="1" smtClean="0">
                          <a:latin typeface="Cambria Math"/>
                          <a:ea typeface="Cambria Math"/>
                        </a:rPr>
                        <m:t>=</m:t>
                      </m:r>
                      <m:sSup>
                        <m:sSupPr>
                          <m:ctrlPr>
                            <a:rPr lang="cs-CZ" b="1" i="1" smtClean="0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cs-CZ" b="1" i="1" smtClean="0">
                              <a:latin typeface="Cambria Math"/>
                              <a:ea typeface="Cambria Math"/>
                            </a:rPr>
                            <m:t>𝒂</m:t>
                          </m:r>
                        </m:e>
                        <m:sup>
                          <m:r>
                            <a:rPr lang="cs-CZ" b="1" i="1" smtClean="0">
                              <a:latin typeface="Cambria Math"/>
                              <a:ea typeface="Cambria Math"/>
                            </a:rPr>
                            <m:t>𝒎</m:t>
                          </m:r>
                          <m:r>
                            <a:rPr lang="cs-CZ" b="1" i="1" smtClean="0">
                              <a:latin typeface="Cambria Math"/>
                              <a:ea typeface="Cambria Math"/>
                            </a:rPr>
                            <m:t>+</m:t>
                          </m:r>
                          <m:r>
                            <a:rPr lang="cs-CZ" b="1" i="1" smtClean="0">
                              <a:latin typeface="Cambria Math"/>
                              <a:ea typeface="Cambria Math"/>
                            </a:rPr>
                            <m:t>𝒏</m:t>
                          </m:r>
                        </m:sup>
                      </m:sSup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28" name="TextovéPole 2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71640" y="1980000"/>
                <a:ext cx="2159992" cy="369332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ovéPole 28"/>
              <p:cNvSpPr txBox="1"/>
              <p:nvPr/>
            </p:nvSpPr>
            <p:spPr>
              <a:xfrm>
                <a:off x="2611199" y="3169340"/>
                <a:ext cx="1727932" cy="37965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>
                          <a:latin typeface="Cambria Math"/>
                        </a:rPr>
                        <m:t>𝟐</m:t>
                      </m:r>
                      <m:r>
                        <a:rPr lang="cs-CZ" b="1" i="1" smtClean="0">
                          <a:latin typeface="Cambria Math"/>
                          <a:ea typeface="Cambria Math"/>
                        </a:rPr>
                        <m:t>∙</m:t>
                      </m:r>
                      <m:sSup>
                        <m:sSupPr>
                          <m:ctrlPr>
                            <a:rPr lang="cs-CZ" b="1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1">
                              <a:latin typeface="Cambria Math"/>
                            </a:rPr>
                            <m:t>𝒙</m:t>
                          </m:r>
                        </m:e>
                        <m:sup>
                          <m:r>
                            <a:rPr lang="cs-CZ" b="1" i="1">
                              <a:latin typeface="Cambria Math"/>
                            </a:rPr>
                            <m:t>𝟒</m:t>
                          </m:r>
                        </m:sup>
                      </m:sSup>
                      <m:r>
                        <a:rPr lang="cs-CZ" b="1" i="1">
                          <a:latin typeface="Cambria Math"/>
                          <a:ea typeface="Cambria Math"/>
                        </a:rPr>
                        <m:t>∙</m:t>
                      </m:r>
                      <m:r>
                        <a:rPr lang="cs-CZ" b="1">
                          <a:latin typeface="Cambria Math"/>
                          <a:ea typeface="Cambria Math"/>
                        </a:rPr>
                        <m:t>𝟓</m:t>
                      </m:r>
                      <m:sSup>
                        <m:sSupPr>
                          <m:ctrlPr>
                            <a:rPr lang="cs-CZ" b="1" i="1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cs-CZ" b="1" i="1" smtClean="0">
                              <a:latin typeface="Cambria Math"/>
                              <a:ea typeface="Cambria Math"/>
                            </a:rPr>
                            <m:t>∙</m:t>
                          </m:r>
                          <m:r>
                            <a:rPr lang="cs-CZ" b="1" i="1">
                              <a:latin typeface="Cambria Math"/>
                              <a:ea typeface="Cambria Math"/>
                            </a:rPr>
                            <m:t>𝒙</m:t>
                          </m:r>
                        </m:e>
                        <m:sup>
                          <m:r>
                            <a:rPr lang="cs-CZ" b="1" i="1">
                              <a:latin typeface="Cambria Math"/>
                              <a:ea typeface="Cambria Math"/>
                            </a:rPr>
                            <m:t>𝟓</m:t>
                          </m:r>
                        </m:sup>
                      </m:sSup>
                      <m:r>
                        <a:rPr lang="cs-CZ" b="1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29" name="TextovéPole 2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11199" y="3169340"/>
                <a:ext cx="1727932" cy="379656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0" name="TextovéPole 29"/>
              <p:cNvSpPr txBox="1"/>
              <p:nvPr/>
            </p:nvSpPr>
            <p:spPr>
              <a:xfrm>
                <a:off x="4087567" y="3169340"/>
                <a:ext cx="1872592" cy="37965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>
                          <a:latin typeface="Cambria Math"/>
                        </a:rPr>
                        <m:t>𝟐</m:t>
                      </m:r>
                      <m:r>
                        <a:rPr lang="cs-CZ" b="1" i="1">
                          <a:latin typeface="Cambria Math"/>
                          <a:ea typeface="Cambria Math"/>
                        </a:rPr>
                        <m:t>∙</m:t>
                      </m:r>
                      <m:r>
                        <a:rPr lang="cs-CZ" b="1">
                          <a:latin typeface="Cambria Math"/>
                          <a:ea typeface="Cambria Math"/>
                        </a:rPr>
                        <m:t>𝟓</m:t>
                      </m:r>
                      <m:r>
                        <a:rPr lang="cs-CZ" b="1" i="1">
                          <a:latin typeface="Cambria Math"/>
                          <a:ea typeface="Cambria Math"/>
                        </a:rPr>
                        <m:t>∙</m:t>
                      </m:r>
                      <m:sSup>
                        <m:sSupPr>
                          <m:ctrlPr>
                            <a:rPr lang="cs-CZ" b="1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1">
                              <a:latin typeface="Cambria Math"/>
                            </a:rPr>
                            <m:t>𝒙</m:t>
                          </m:r>
                        </m:e>
                        <m:sup>
                          <m:r>
                            <a:rPr lang="cs-CZ" b="1" i="1">
                              <a:latin typeface="Cambria Math"/>
                            </a:rPr>
                            <m:t>𝟒</m:t>
                          </m:r>
                        </m:sup>
                      </m:sSup>
                      <m:sSup>
                        <m:sSupPr>
                          <m:ctrlPr>
                            <a:rPr lang="cs-CZ" b="1" i="1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cs-CZ" b="1" i="1">
                              <a:latin typeface="Cambria Math"/>
                              <a:ea typeface="Cambria Math"/>
                            </a:rPr>
                            <m:t>∙</m:t>
                          </m:r>
                          <m:r>
                            <a:rPr lang="cs-CZ" b="1" i="1">
                              <a:latin typeface="Cambria Math"/>
                              <a:ea typeface="Cambria Math"/>
                            </a:rPr>
                            <m:t>𝒙</m:t>
                          </m:r>
                        </m:e>
                        <m:sup>
                          <m:r>
                            <a:rPr lang="cs-CZ" b="1" i="1">
                              <a:latin typeface="Cambria Math"/>
                              <a:ea typeface="Cambria Math"/>
                            </a:rPr>
                            <m:t>𝟓</m:t>
                          </m:r>
                        </m:sup>
                      </m:sSup>
                      <m:r>
                        <a:rPr lang="cs-CZ" b="1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30" name="TextovéPole 2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87567" y="3169340"/>
                <a:ext cx="1872592" cy="379656"/>
              </a:xfrm>
              <a:prstGeom prst="rect">
                <a:avLst/>
              </a:prstGeom>
              <a:blipFill rotWithShape="1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1" name="TextovéPole 30"/>
              <p:cNvSpPr txBox="1"/>
              <p:nvPr/>
            </p:nvSpPr>
            <p:spPr>
              <a:xfrm>
                <a:off x="5563527" y="3169340"/>
                <a:ext cx="1124550" cy="37965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i="1" smtClean="0">
                          <a:latin typeface="Cambria Math"/>
                        </a:rPr>
                        <m:t>𝟏𝟎</m:t>
                      </m:r>
                      <m:r>
                        <a:rPr lang="cs-CZ" b="1" i="1">
                          <a:latin typeface="Cambria Math"/>
                          <a:ea typeface="Cambria Math"/>
                        </a:rPr>
                        <m:t>∙</m:t>
                      </m:r>
                      <m:sSup>
                        <m:sSupPr>
                          <m:ctrlPr>
                            <a:rPr lang="cs-CZ" b="1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1">
                              <a:latin typeface="Cambria Math"/>
                            </a:rPr>
                            <m:t>𝒙</m:t>
                          </m:r>
                        </m:e>
                        <m:sup>
                          <m:r>
                            <a:rPr lang="cs-CZ" b="1" i="1" smtClean="0">
                              <a:latin typeface="Cambria Math"/>
                            </a:rPr>
                            <m:t>𝟗</m:t>
                          </m:r>
                        </m:sup>
                      </m:sSup>
                      <m:r>
                        <a:rPr lang="cs-CZ" b="1" i="1" smtClean="0">
                          <a:latin typeface="Cambria Math"/>
                          <a:ea typeface="Cambria Math"/>
                        </a:rPr>
                        <m:t>=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31" name="TextovéPole 3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63527" y="3169340"/>
                <a:ext cx="1124550" cy="379656"/>
              </a:xfrm>
              <a:prstGeom prst="rect">
                <a:avLst/>
              </a:prstGeom>
              <a:blipFill rotWithShape="1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2" name="TextovéPole 31"/>
              <p:cNvSpPr txBox="1"/>
              <p:nvPr/>
            </p:nvSpPr>
            <p:spPr>
              <a:xfrm>
                <a:off x="1367136" y="1980000"/>
                <a:ext cx="1152128" cy="37965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b="1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1" smtClean="0">
                              <a:latin typeface="Cambria Math"/>
                            </a:rPr>
                            <m:t>𝟓</m:t>
                          </m:r>
                        </m:e>
                        <m:sup>
                          <m:r>
                            <a:rPr lang="cs-CZ" b="1" i="1" smtClean="0">
                              <a:latin typeface="Cambria Math"/>
                            </a:rPr>
                            <m:t>𝟓</m:t>
                          </m:r>
                        </m:sup>
                      </m:sSup>
                      <m:r>
                        <a:rPr lang="cs-CZ" b="1" i="1" smtClean="0">
                          <a:latin typeface="Cambria Math"/>
                          <a:ea typeface="Cambria Math"/>
                        </a:rPr>
                        <m:t>∙</m:t>
                      </m:r>
                      <m:sSup>
                        <m:sSupPr>
                          <m:ctrlPr>
                            <a:rPr lang="cs-CZ" b="1" i="1" smtClean="0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cs-CZ" b="1" i="1" smtClean="0">
                              <a:latin typeface="Cambria Math"/>
                              <a:ea typeface="Cambria Math"/>
                            </a:rPr>
                            <m:t>𝟓</m:t>
                          </m:r>
                        </m:e>
                        <m:sup>
                          <m:r>
                            <a:rPr lang="cs-CZ" b="1" i="1" smtClean="0">
                              <a:latin typeface="Cambria Math"/>
                              <a:ea typeface="Cambria Math"/>
                            </a:rPr>
                            <m:t>𝟑</m:t>
                          </m:r>
                        </m:sup>
                      </m:sSup>
                      <m:r>
                        <a:rPr lang="cs-CZ" b="1" i="0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32" name="TextovéPole 3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67136" y="1980000"/>
                <a:ext cx="1152128" cy="379656"/>
              </a:xfrm>
              <a:prstGeom prst="rect">
                <a:avLst/>
              </a:prstGeom>
              <a:blipFill rotWithShape="1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8" name="TextovéPole 37"/>
              <p:cNvSpPr txBox="1"/>
              <p:nvPr/>
            </p:nvSpPr>
            <p:spPr>
              <a:xfrm>
                <a:off x="2339136" y="1980000"/>
                <a:ext cx="576064" cy="37965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b="1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1" smtClean="0">
                              <a:latin typeface="Cambria Math"/>
                            </a:rPr>
                            <m:t>𝟓</m:t>
                          </m:r>
                        </m:e>
                        <m:sup>
                          <m:r>
                            <a:rPr lang="cs-CZ" b="1" i="1" smtClean="0">
                              <a:latin typeface="Cambria Math"/>
                            </a:rPr>
                            <m:t>𝟖</m:t>
                          </m:r>
                        </m:sup>
                      </m:sSup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38" name="TextovéPole 3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39136" y="1980000"/>
                <a:ext cx="576064" cy="379656"/>
              </a:xfrm>
              <a:prstGeom prst="rect">
                <a:avLst/>
              </a:prstGeom>
              <a:blipFill rotWithShape="1"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Oblouk 2"/>
          <p:cNvSpPr/>
          <p:nvPr/>
        </p:nvSpPr>
        <p:spPr bwMode="auto">
          <a:xfrm>
            <a:off x="2755215" y="3003798"/>
            <a:ext cx="684000" cy="432048"/>
          </a:xfrm>
          <a:prstGeom prst="arc">
            <a:avLst>
              <a:gd name="adj1" fmla="val 10829045"/>
              <a:gd name="adj2" fmla="val 0"/>
            </a:avLst>
          </a:prstGeom>
          <a:noFill/>
          <a:ln w="15875" cap="flat" cmpd="sng" algn="ctr">
            <a:solidFill>
              <a:srgbClr val="FF0000"/>
            </a:solidFill>
            <a:prstDash val="solid"/>
            <a:round/>
            <a:headEnd type="stealth" w="med" len="med"/>
            <a:tailEnd type="stealth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3" name="Oblouk 42"/>
          <p:cNvSpPr/>
          <p:nvPr/>
        </p:nvSpPr>
        <p:spPr bwMode="auto">
          <a:xfrm>
            <a:off x="3065448" y="3003798"/>
            <a:ext cx="684000" cy="432048"/>
          </a:xfrm>
          <a:prstGeom prst="arc">
            <a:avLst>
              <a:gd name="adj1" fmla="val 10829045"/>
              <a:gd name="adj2" fmla="val 0"/>
            </a:avLst>
          </a:prstGeom>
          <a:noFill/>
          <a:ln w="15875" cap="flat" cmpd="sng" algn="ctr">
            <a:solidFill>
              <a:srgbClr val="00B050"/>
            </a:solidFill>
            <a:prstDash val="solid"/>
            <a:round/>
            <a:headEnd type="stealth" w="med" len="med"/>
            <a:tailEnd type="stealth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4" name="TextovéPole 43"/>
          <p:cNvSpPr txBox="1"/>
          <p:nvPr/>
        </p:nvSpPr>
        <p:spPr>
          <a:xfrm>
            <a:off x="0" y="4155926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000" b="1" dirty="0" smtClean="0">
                <a:solidFill>
                  <a:srgbClr val="FF0000"/>
                </a:solidFill>
              </a:rPr>
              <a:t>Při násobení jednočlenů můžeme koeficienty (čísla) </a:t>
            </a:r>
            <a:br>
              <a:rPr lang="cs-CZ" sz="2000" b="1" dirty="0" smtClean="0">
                <a:solidFill>
                  <a:srgbClr val="FF0000"/>
                </a:solidFill>
              </a:rPr>
            </a:br>
            <a:r>
              <a:rPr lang="cs-CZ" sz="2000" b="1" dirty="0" smtClean="0">
                <a:solidFill>
                  <a:srgbClr val="FF0000"/>
                </a:solidFill>
              </a:rPr>
              <a:t>i proměnné libovolně sdružovat a měnit jejich pořadí.</a:t>
            </a:r>
            <a:endParaRPr lang="cs-CZ" sz="2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6432432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5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2000"/>
                            </p:stCondLst>
                            <p:childTnLst>
                              <p:par>
                                <p:cTn id="54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56" dur="2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" grpId="0"/>
      <p:bldP spid="22" grpId="0"/>
      <p:bldP spid="23" grpId="0"/>
      <p:bldP spid="24" grpId="0"/>
      <p:bldP spid="25" grpId="0"/>
      <p:bldP spid="27" grpId="0"/>
      <p:bldP spid="28" grpId="0"/>
      <p:bldP spid="29" grpId="0"/>
      <p:bldP spid="30" grpId="0"/>
      <p:bldP spid="31" grpId="0"/>
      <p:bldP spid="32" grpId="0"/>
      <p:bldP spid="38" grpId="0"/>
      <p:bldP spid="3" grpId="0" animBg="1"/>
      <p:bldP spid="43" grpId="0" animBg="1"/>
      <p:bldP spid="4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792001" y="51470"/>
            <a:ext cx="8351999" cy="1096565"/>
          </a:xfrm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Násobení jednočlenů</a:t>
            </a:r>
            <a:endParaRPr lang="cs-CZ" sz="3200" dirty="0"/>
          </a:p>
        </p:txBody>
      </p:sp>
      <p:sp>
        <p:nvSpPr>
          <p:cNvPr id="77" name="TextovéPole 76"/>
          <p:cNvSpPr txBox="1"/>
          <p:nvPr/>
        </p:nvSpPr>
        <p:spPr>
          <a:xfrm>
            <a:off x="1260000" y="1532280"/>
            <a:ext cx="14397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Vypočtěte:</a:t>
            </a:r>
            <a:endParaRPr lang="cs-CZ" b="1" dirty="0"/>
          </a:p>
        </p:txBody>
      </p:sp>
      <p:sp>
        <p:nvSpPr>
          <p:cNvPr id="2" name="TextovéPole 1"/>
          <p:cNvSpPr txBox="1"/>
          <p:nvPr/>
        </p:nvSpPr>
        <p:spPr>
          <a:xfrm>
            <a:off x="1" y="468000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b="1" dirty="0" smtClean="0">
                <a:solidFill>
                  <a:srgbClr val="FF0000"/>
                </a:solidFill>
              </a:rPr>
              <a:t>Násobit mezi sebou lze pouze koeficienty (čísla) nebo stejné proměnné !</a:t>
            </a:r>
            <a:endParaRPr lang="cs-CZ" b="1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3" name="TextovéPole 32"/>
              <p:cNvSpPr txBox="1"/>
              <p:nvPr/>
            </p:nvSpPr>
            <p:spPr>
              <a:xfrm>
                <a:off x="0" y="1980000"/>
                <a:ext cx="1403648" cy="3755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i="0" smtClean="0">
                          <a:latin typeface="Cambria Math"/>
                        </a:rPr>
                        <m:t>𝟕</m:t>
                      </m:r>
                      <m:sSup>
                        <m:sSupPr>
                          <m:ctrlPr>
                            <a:rPr lang="cs-CZ" b="1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1" smtClean="0">
                              <a:latin typeface="Cambria Math"/>
                            </a:rPr>
                            <m:t>𝒑</m:t>
                          </m:r>
                        </m:e>
                        <m:sup>
                          <m:r>
                            <a:rPr lang="cs-CZ" b="1" i="1" smtClean="0"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cs-CZ" b="1" i="1" smtClean="0">
                          <a:latin typeface="Cambria Math"/>
                          <a:ea typeface="Cambria Math"/>
                        </a:rPr>
                        <m:t>∙</m:t>
                      </m:r>
                      <m:r>
                        <a:rPr lang="cs-CZ" b="1" i="0" smtClean="0">
                          <a:latin typeface="Cambria Math"/>
                        </a:rPr>
                        <m:t>𝟑</m:t>
                      </m:r>
                      <m:sSup>
                        <m:sSupPr>
                          <m:ctrlPr>
                            <a:rPr lang="cs-CZ" b="1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1" smtClean="0">
                              <a:latin typeface="Cambria Math"/>
                            </a:rPr>
                            <m:t>𝒑</m:t>
                          </m:r>
                        </m:e>
                        <m:sup>
                          <m:r>
                            <a:rPr lang="cs-CZ" b="1" i="1" smtClean="0">
                              <a:latin typeface="Cambria Math"/>
                            </a:rPr>
                            <m:t>𝟔</m:t>
                          </m:r>
                        </m:sup>
                      </m:sSup>
                      <m:r>
                        <a:rPr lang="cs-CZ" b="1" i="0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33" name="TextovéPole 3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1980000"/>
                <a:ext cx="1403648" cy="375552"/>
              </a:xfrm>
              <a:prstGeom prst="rect">
                <a:avLst/>
              </a:prstGeom>
              <a:blipFill rotWithShape="1">
                <a:blip r:embed="rId3"/>
                <a:stretch>
                  <a:fillRect b="-9836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4" name="TextovéPole 33"/>
              <p:cNvSpPr txBox="1"/>
              <p:nvPr/>
            </p:nvSpPr>
            <p:spPr>
              <a:xfrm>
                <a:off x="8388424" y="1980000"/>
                <a:ext cx="792088" cy="3755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𝟐𝟏</m:t>
                      </m:r>
                      <m:sSup>
                        <m:sSupPr>
                          <m:ctrlPr>
                            <a:rPr lang="cs-CZ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𝒑</m:t>
                          </m:r>
                        </m:e>
                        <m:sup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𝟖</m:t>
                          </m:r>
                        </m:sup>
                      </m:sSup>
                    </m:oMath>
                  </m:oMathPara>
                </a14:m>
                <a:endParaRPr lang="cs-CZ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34" name="TextovéPole 3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88424" y="1980000"/>
                <a:ext cx="792088" cy="375552"/>
              </a:xfrm>
              <a:prstGeom prst="rect">
                <a:avLst/>
              </a:prstGeom>
              <a:blipFill rotWithShape="1">
                <a:blip r:embed="rId4"/>
                <a:stretch>
                  <a:fillRect b="-9836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5" name="TextovéPole 34"/>
              <p:cNvSpPr txBox="1"/>
              <p:nvPr/>
            </p:nvSpPr>
            <p:spPr>
              <a:xfrm>
                <a:off x="0" y="2412000"/>
                <a:ext cx="1800200" cy="3755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i="0" smtClean="0">
                          <a:latin typeface="Cambria Math"/>
                        </a:rPr>
                        <m:t>− </m:t>
                      </m:r>
                      <m:r>
                        <a:rPr lang="cs-CZ" b="1" i="0" smtClean="0">
                          <a:latin typeface="Cambria Math"/>
                        </a:rPr>
                        <m:t>𝟕</m:t>
                      </m:r>
                      <m:sSup>
                        <m:sSupPr>
                          <m:ctrlPr>
                            <a:rPr lang="cs-CZ" b="1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0" smtClean="0">
                              <a:latin typeface="Cambria Math"/>
                            </a:rPr>
                            <m:t>𝐚</m:t>
                          </m:r>
                        </m:e>
                        <m:sup>
                          <m:r>
                            <a:rPr lang="cs-CZ" b="1" i="0" smtClean="0"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cs-CZ" b="1" i="1" smtClean="0">
                          <a:latin typeface="Cambria Math"/>
                          <a:ea typeface="Cambria Math"/>
                        </a:rPr>
                        <m:t>∙</m:t>
                      </m:r>
                      <m:r>
                        <a:rPr lang="cs-CZ" b="1" i="0" smtClean="0">
                          <a:latin typeface="Cambria Math"/>
                        </a:rPr>
                        <m:t>𝟑</m:t>
                      </m:r>
                      <m:sSup>
                        <m:sSupPr>
                          <m:ctrlPr>
                            <a:rPr lang="cs-CZ" b="1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0" smtClean="0">
                              <a:latin typeface="Cambria Math"/>
                            </a:rPr>
                            <m:t>𝐛</m:t>
                          </m:r>
                        </m:e>
                        <m:sup>
                          <m:r>
                            <a:rPr lang="cs-CZ" b="1" i="0" smtClean="0"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cs-CZ" b="1" i="0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35" name="TextovéPole 3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2412000"/>
                <a:ext cx="1800200" cy="375552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6" name="TextovéPole 35"/>
              <p:cNvSpPr txBox="1"/>
              <p:nvPr/>
            </p:nvSpPr>
            <p:spPr>
              <a:xfrm>
                <a:off x="7956376" y="2412000"/>
                <a:ext cx="1152128" cy="3755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i="0" smtClean="0">
                          <a:solidFill>
                            <a:srgbClr val="FF0000"/>
                          </a:solidFill>
                          <a:latin typeface="Cambria Math"/>
                        </a:rPr>
                        <m:t>− </m:t>
                      </m:r>
                      <m:r>
                        <a:rPr lang="cs-CZ" b="1" i="0" smtClean="0">
                          <a:solidFill>
                            <a:srgbClr val="FF0000"/>
                          </a:solidFill>
                          <a:latin typeface="Cambria Math"/>
                        </a:rPr>
                        <m:t>𝟐𝟏</m:t>
                      </m:r>
                      <m:sSup>
                        <m:sSupPr>
                          <m:ctrlP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0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𝐚</m:t>
                          </m:r>
                        </m:e>
                        <m:sup>
                          <m:r>
                            <a:rPr lang="cs-CZ" b="1" i="0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𝟐</m:t>
                          </m:r>
                        </m:sup>
                      </m:sSup>
                      <m:sSup>
                        <m:sSupPr>
                          <m:ctrlP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0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𝐛</m:t>
                          </m:r>
                        </m:e>
                        <m:sup>
                          <m:r>
                            <a:rPr lang="cs-CZ" b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𝟐</m:t>
                          </m:r>
                        </m:sup>
                      </m:sSup>
                    </m:oMath>
                  </m:oMathPara>
                </a14:m>
                <a:endParaRPr lang="cs-CZ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36" name="TextovéPole 3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56376" y="2412000"/>
                <a:ext cx="1152128" cy="375552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9" name="TextovéPole 38"/>
              <p:cNvSpPr txBox="1"/>
              <p:nvPr/>
            </p:nvSpPr>
            <p:spPr>
              <a:xfrm>
                <a:off x="0" y="2844000"/>
                <a:ext cx="3276312" cy="37965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i="0" smtClean="0">
                          <a:latin typeface="Cambria Math"/>
                        </a:rPr>
                        <m:t>𝟎</m:t>
                      </m:r>
                      <m:r>
                        <a:rPr lang="cs-CZ" b="1" i="0" smtClean="0">
                          <a:latin typeface="Cambria Math"/>
                        </a:rPr>
                        <m:t>,</m:t>
                      </m:r>
                      <m:r>
                        <a:rPr lang="cs-CZ" b="1" i="0" smtClean="0">
                          <a:latin typeface="Cambria Math"/>
                        </a:rPr>
                        <m:t>𝟐𝐚</m:t>
                      </m:r>
                      <m:sSup>
                        <m:sSupPr>
                          <m:ctrlPr>
                            <a:rPr lang="cs-CZ" b="1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1" smtClean="0">
                              <a:latin typeface="Cambria Math"/>
                            </a:rPr>
                            <m:t>𝒃</m:t>
                          </m:r>
                        </m:e>
                        <m:sup>
                          <m:r>
                            <a:rPr lang="cs-CZ" b="1" i="1" smtClean="0">
                              <a:latin typeface="Cambria Math"/>
                            </a:rPr>
                            <m:t>𝟐</m:t>
                          </m:r>
                        </m:sup>
                      </m:sSup>
                      <m:sSup>
                        <m:sSupPr>
                          <m:ctrlPr>
                            <a:rPr lang="cs-CZ" b="1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1" smtClean="0">
                              <a:latin typeface="Cambria Math"/>
                            </a:rPr>
                            <m:t>𝒄</m:t>
                          </m:r>
                        </m:e>
                        <m:sup>
                          <m:r>
                            <a:rPr lang="cs-CZ" b="1" i="1" smtClean="0">
                              <a:latin typeface="Cambria Math"/>
                            </a:rPr>
                            <m:t>𝟑</m:t>
                          </m:r>
                        </m:sup>
                      </m:sSup>
                      <m:r>
                        <a:rPr lang="cs-CZ" b="1" i="1">
                          <a:latin typeface="Cambria Math"/>
                          <a:ea typeface="Cambria Math"/>
                        </a:rPr>
                        <m:t>∙</m:t>
                      </m:r>
                      <m:r>
                        <a:rPr lang="cs-CZ" b="1" i="0" smtClean="0">
                          <a:latin typeface="Cambria Math"/>
                        </a:rPr>
                        <m:t>𝟑</m:t>
                      </m:r>
                      <m:r>
                        <a:rPr lang="cs-CZ" b="1" i="0" smtClean="0">
                          <a:latin typeface="Cambria Math"/>
                        </a:rPr>
                        <m:t>,</m:t>
                      </m:r>
                      <m:r>
                        <a:rPr lang="cs-CZ" b="1" i="0" smtClean="0">
                          <a:latin typeface="Cambria Math"/>
                        </a:rPr>
                        <m:t>𝟓</m:t>
                      </m:r>
                      <m:sSup>
                        <m:sSupPr>
                          <m:ctrlPr>
                            <a:rPr lang="cs-CZ" b="1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1" smtClean="0">
                              <a:latin typeface="Cambria Math"/>
                            </a:rPr>
                            <m:t>𝒂</m:t>
                          </m:r>
                        </m:e>
                        <m:sup>
                          <m:r>
                            <a:rPr lang="cs-CZ" b="1" i="1" smtClean="0">
                              <a:latin typeface="Cambria Math"/>
                            </a:rPr>
                            <m:t>𝟒</m:t>
                          </m:r>
                        </m:sup>
                      </m:sSup>
                      <m:sSup>
                        <m:sSupPr>
                          <m:ctrlPr>
                            <a:rPr lang="cs-CZ" b="1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1">
                              <a:latin typeface="Cambria Math"/>
                            </a:rPr>
                            <m:t>𝒃</m:t>
                          </m:r>
                        </m:e>
                        <m:sup>
                          <m:r>
                            <a:rPr lang="cs-CZ" b="1" i="1" smtClean="0">
                              <a:latin typeface="Cambria Math"/>
                            </a:rPr>
                            <m:t>𝟑</m:t>
                          </m:r>
                        </m:sup>
                      </m:sSup>
                      <m:sSup>
                        <m:sSupPr>
                          <m:ctrlPr>
                            <a:rPr lang="cs-CZ" b="1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1">
                              <a:latin typeface="Cambria Math"/>
                            </a:rPr>
                            <m:t>𝒄</m:t>
                          </m:r>
                        </m:e>
                        <m:sup>
                          <m:r>
                            <a:rPr lang="cs-CZ" b="1" i="1" smtClean="0">
                              <a:latin typeface="Cambria Math"/>
                            </a:rPr>
                            <m:t>𝟓</m:t>
                          </m:r>
                        </m:sup>
                      </m:sSup>
                      <m:r>
                        <a:rPr lang="cs-CZ" b="1" i="1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39" name="TextovéPole 3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2844000"/>
                <a:ext cx="3276312" cy="379656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0" name="TextovéPole 39"/>
              <p:cNvSpPr txBox="1"/>
              <p:nvPr/>
            </p:nvSpPr>
            <p:spPr>
              <a:xfrm>
                <a:off x="7884051" y="2844000"/>
                <a:ext cx="1296461" cy="37965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i="0" smtClean="0">
                          <a:solidFill>
                            <a:srgbClr val="FF0000"/>
                          </a:solidFill>
                          <a:latin typeface="Cambria Math"/>
                        </a:rPr>
                        <m:t>𝟎</m:t>
                      </m:r>
                      <m:r>
                        <a:rPr lang="cs-CZ" b="1">
                          <a:solidFill>
                            <a:srgbClr val="FF0000"/>
                          </a:solidFill>
                          <a:latin typeface="Cambria Math"/>
                        </a:rPr>
                        <m:t>,</m:t>
                      </m:r>
                      <m:r>
                        <a:rPr lang="cs-CZ" b="1" i="0" smtClean="0">
                          <a:solidFill>
                            <a:srgbClr val="FF0000"/>
                          </a:solidFill>
                          <a:latin typeface="Cambria Math"/>
                        </a:rPr>
                        <m:t>𝟕</m:t>
                      </m:r>
                      <m:sSup>
                        <m:sSupPr>
                          <m:ctrlPr>
                            <a:rPr lang="cs-CZ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𝒂</m:t>
                          </m:r>
                        </m:e>
                        <m:sup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𝟓</m:t>
                          </m:r>
                        </m:sup>
                      </m:sSup>
                      <m:sSup>
                        <m:sSupPr>
                          <m:ctrlPr>
                            <a:rPr lang="cs-CZ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𝒃</m:t>
                          </m:r>
                        </m:e>
                        <m:sup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𝟓</m:t>
                          </m:r>
                        </m:sup>
                      </m:sSup>
                      <m:sSup>
                        <m:sSupPr>
                          <m:ctrlPr>
                            <a:rPr lang="cs-CZ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𝒄</m:t>
                          </m:r>
                        </m:e>
                        <m:sup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𝟖</m:t>
                          </m:r>
                        </m:sup>
                      </m:sSup>
                    </m:oMath>
                  </m:oMathPara>
                </a14:m>
                <a:endParaRPr lang="cs-CZ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40" name="TextovéPole 3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84051" y="2844000"/>
                <a:ext cx="1296461" cy="379656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1" name="TextovéPole 40"/>
              <p:cNvSpPr txBox="1"/>
              <p:nvPr/>
            </p:nvSpPr>
            <p:spPr>
              <a:xfrm>
                <a:off x="0" y="3276000"/>
                <a:ext cx="2376265" cy="3755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i="0" smtClean="0">
                          <a:latin typeface="Cambria Math"/>
                        </a:rPr>
                        <m:t>𝟓</m:t>
                      </m:r>
                      <m:sSup>
                        <m:sSupPr>
                          <m:ctrlPr>
                            <a:rPr lang="cs-CZ" b="1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1" smtClean="0">
                              <a:latin typeface="Cambria Math"/>
                            </a:rPr>
                            <m:t>𝒔</m:t>
                          </m:r>
                        </m:e>
                        <m:sup>
                          <m:r>
                            <a:rPr lang="cs-CZ" b="1" i="1" smtClean="0"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cs-CZ" b="1" i="1" smtClean="0">
                          <a:latin typeface="Cambria Math"/>
                          <a:ea typeface="Cambria Math"/>
                        </a:rPr>
                        <m:t>∙</m:t>
                      </m:r>
                      <m:r>
                        <a:rPr lang="cs-CZ" b="1" i="0" smtClean="0">
                          <a:latin typeface="Cambria Math"/>
                        </a:rPr>
                        <m:t>𝟑</m:t>
                      </m:r>
                      <m:sSup>
                        <m:sSupPr>
                          <m:ctrlPr>
                            <a:rPr lang="cs-CZ" b="1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1" smtClean="0">
                              <a:latin typeface="Cambria Math"/>
                            </a:rPr>
                            <m:t>𝒔</m:t>
                          </m:r>
                        </m:e>
                        <m:sup>
                          <m:r>
                            <a:rPr lang="cs-CZ" b="1" i="1" smtClean="0">
                              <a:latin typeface="Cambria Math"/>
                            </a:rPr>
                            <m:t>𝟑</m:t>
                          </m:r>
                        </m:sup>
                      </m:sSup>
                      <m:r>
                        <a:rPr lang="cs-CZ" b="1" i="1" smtClean="0">
                          <a:latin typeface="Cambria Math"/>
                          <a:ea typeface="Cambria Math"/>
                        </a:rPr>
                        <m:t>∙</m:t>
                      </m:r>
                      <m:r>
                        <a:rPr lang="cs-CZ" b="1" i="1" smtClean="0">
                          <a:latin typeface="Cambria Math"/>
                        </a:rPr>
                        <m:t>𝟏𝟐</m:t>
                      </m:r>
                      <m:sSup>
                        <m:sSupPr>
                          <m:ctrlPr>
                            <a:rPr lang="cs-CZ" b="1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1" smtClean="0">
                              <a:latin typeface="Cambria Math"/>
                            </a:rPr>
                            <m:t>𝒔</m:t>
                          </m:r>
                        </m:e>
                        <m:sup>
                          <m:r>
                            <a:rPr lang="cs-CZ" b="1" i="1" smtClean="0">
                              <a:latin typeface="Cambria Math"/>
                            </a:rPr>
                            <m:t>𝟔</m:t>
                          </m:r>
                        </m:sup>
                      </m:sSup>
                      <m:r>
                        <a:rPr lang="cs-CZ" b="1" i="0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41" name="TextovéPole 4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3276000"/>
                <a:ext cx="2376265" cy="375552"/>
              </a:xfrm>
              <a:prstGeom prst="rect">
                <a:avLst/>
              </a:prstGeom>
              <a:blipFill rotWithShape="1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2" name="TextovéPole 41"/>
              <p:cNvSpPr txBox="1"/>
              <p:nvPr/>
            </p:nvSpPr>
            <p:spPr>
              <a:xfrm>
                <a:off x="8262266" y="3276000"/>
                <a:ext cx="918246" cy="3755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i="0" smtClean="0">
                          <a:solidFill>
                            <a:srgbClr val="FF0000"/>
                          </a:solidFill>
                          <a:latin typeface="Cambria Math"/>
                        </a:rPr>
                        <m:t>𝟏𝟖𝟎</m:t>
                      </m:r>
                      <m:sSup>
                        <m:sSupPr>
                          <m:ctrlP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𝒔</m:t>
                          </m:r>
                        </m:e>
                        <m:sup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𝟏𝟏</m:t>
                          </m:r>
                        </m:sup>
                      </m:sSup>
                    </m:oMath>
                  </m:oMathPara>
                </a14:m>
                <a:endParaRPr lang="cs-CZ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42" name="TextovéPole 4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62266" y="3276000"/>
                <a:ext cx="918246" cy="375552"/>
              </a:xfrm>
              <a:prstGeom prst="rect">
                <a:avLst/>
              </a:prstGeom>
              <a:blipFill rotWithShape="1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ovéPole 25"/>
              <p:cNvSpPr txBox="1"/>
              <p:nvPr/>
            </p:nvSpPr>
            <p:spPr>
              <a:xfrm>
                <a:off x="0" y="3708000"/>
                <a:ext cx="2376265" cy="3817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i="0" smtClean="0">
                          <a:latin typeface="Cambria Math"/>
                        </a:rPr>
                        <m:t>𝟒</m:t>
                      </m:r>
                      <m:sSup>
                        <m:sSupPr>
                          <m:ctrlPr>
                            <a:rPr lang="cs-CZ" b="1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1" smtClean="0">
                              <a:latin typeface="Cambria Math"/>
                            </a:rPr>
                            <m:t>𝒂</m:t>
                          </m:r>
                        </m:e>
                        <m:sup>
                          <m:r>
                            <a:rPr lang="cs-CZ" b="1" i="1" smtClean="0"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cs-CZ" b="1" i="1" smtClean="0">
                          <a:latin typeface="Cambria Math"/>
                          <a:ea typeface="Cambria Math"/>
                        </a:rPr>
                        <m:t>∙</m:t>
                      </m:r>
                      <m:r>
                        <a:rPr lang="cs-CZ" b="1" i="0" smtClean="0">
                          <a:latin typeface="Cambria Math"/>
                        </a:rPr>
                        <m:t>𝟎</m:t>
                      </m:r>
                      <m:r>
                        <a:rPr lang="cs-CZ" b="1" i="0" smtClean="0">
                          <a:latin typeface="Cambria Math"/>
                        </a:rPr>
                        <m:t>,</m:t>
                      </m:r>
                      <m:r>
                        <a:rPr lang="cs-CZ" b="1" i="0" smtClean="0">
                          <a:latin typeface="Cambria Math"/>
                        </a:rPr>
                        <m:t>𝟏</m:t>
                      </m:r>
                      <m:r>
                        <a:rPr lang="cs-CZ" b="1" i="1" smtClean="0">
                          <a:latin typeface="Cambria Math"/>
                        </a:rPr>
                        <m:t>𝒃</m:t>
                      </m:r>
                      <m:r>
                        <a:rPr lang="cs-CZ" b="1" i="1" smtClean="0">
                          <a:latin typeface="Cambria Math"/>
                          <a:ea typeface="Cambria Math"/>
                        </a:rPr>
                        <m:t>∙</m:t>
                      </m:r>
                      <m:r>
                        <a:rPr lang="cs-CZ" b="1" i="1" smtClean="0">
                          <a:latin typeface="Cambria Math"/>
                        </a:rPr>
                        <m:t>𝟏𝟐</m:t>
                      </m:r>
                      <m:sSup>
                        <m:sSupPr>
                          <m:ctrlPr>
                            <a:rPr lang="cs-CZ" b="1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1" smtClean="0">
                              <a:latin typeface="Cambria Math"/>
                            </a:rPr>
                            <m:t>𝒄</m:t>
                          </m:r>
                        </m:e>
                        <m:sup>
                          <m:r>
                            <a:rPr lang="cs-CZ" b="1" i="1" smtClean="0">
                              <a:latin typeface="Cambria Math"/>
                            </a:rPr>
                            <m:t>𝟒</m:t>
                          </m:r>
                        </m:sup>
                      </m:sSup>
                      <m:r>
                        <a:rPr lang="cs-CZ" b="1" i="0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26" name="TextovéPole 2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3708000"/>
                <a:ext cx="2376265" cy="381708"/>
              </a:xfrm>
              <a:prstGeom prst="rect">
                <a:avLst/>
              </a:prstGeom>
              <a:blipFill rotWithShape="1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7" name="TextovéPole 36"/>
              <p:cNvSpPr txBox="1"/>
              <p:nvPr/>
            </p:nvSpPr>
            <p:spPr>
              <a:xfrm>
                <a:off x="8028384" y="3708000"/>
                <a:ext cx="1152128" cy="3755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i="0" smtClean="0">
                          <a:solidFill>
                            <a:srgbClr val="FF0000"/>
                          </a:solidFill>
                          <a:latin typeface="Cambria Math"/>
                        </a:rPr>
                        <m:t>𝟒</m:t>
                      </m:r>
                      <m:r>
                        <a:rPr lang="cs-CZ" b="1" i="0" smtClean="0">
                          <a:solidFill>
                            <a:srgbClr val="FF0000"/>
                          </a:solidFill>
                          <a:latin typeface="Cambria Math"/>
                        </a:rPr>
                        <m:t>,</m:t>
                      </m:r>
                      <m:r>
                        <a:rPr lang="cs-CZ" b="1" i="0" smtClean="0">
                          <a:solidFill>
                            <a:srgbClr val="FF0000"/>
                          </a:solidFill>
                          <a:latin typeface="Cambria Math"/>
                        </a:rPr>
                        <m:t>𝟖</m:t>
                      </m:r>
                      <m:sSup>
                        <m:sSupPr>
                          <m:ctrlP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𝒂</m:t>
                          </m:r>
                        </m:e>
                        <m:sup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𝒃</m:t>
                      </m:r>
                      <m:sSup>
                        <m:sSupPr>
                          <m:ctrlPr>
                            <a:rPr lang="cs-CZ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𝒄</m:t>
                          </m:r>
                        </m:e>
                        <m:sup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𝟒</m:t>
                          </m:r>
                        </m:sup>
                      </m:sSup>
                    </m:oMath>
                  </m:oMathPara>
                </a14:m>
                <a:endParaRPr lang="cs-CZ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37" name="TextovéPole 3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28384" y="3708000"/>
                <a:ext cx="1152128" cy="375552"/>
              </a:xfrm>
              <a:prstGeom prst="rect">
                <a:avLst/>
              </a:prstGeom>
              <a:blipFill rotWithShape="1"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8" name="TextovéPole 37"/>
              <p:cNvSpPr txBox="1"/>
              <p:nvPr/>
            </p:nvSpPr>
            <p:spPr>
              <a:xfrm>
                <a:off x="0" y="4140000"/>
                <a:ext cx="1979896" cy="3755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i="0" smtClean="0">
                          <a:latin typeface="Cambria Math"/>
                        </a:rPr>
                        <m:t>𝟓</m:t>
                      </m:r>
                      <m:sSup>
                        <m:sSupPr>
                          <m:ctrlPr>
                            <a:rPr lang="cs-CZ" b="1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1" smtClean="0">
                              <a:latin typeface="Cambria Math"/>
                            </a:rPr>
                            <m:t>𝒔</m:t>
                          </m:r>
                        </m:e>
                        <m:sup>
                          <m:r>
                            <a:rPr lang="cs-CZ" b="1" i="1" smtClean="0"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cs-CZ" b="1" i="1" smtClean="0">
                          <a:latin typeface="Cambria Math"/>
                        </a:rPr>
                        <m:t>𝒕</m:t>
                      </m:r>
                      <m:r>
                        <a:rPr lang="cs-CZ" b="1" i="1" smtClean="0">
                          <a:latin typeface="Cambria Math"/>
                          <a:ea typeface="Cambria Math"/>
                        </a:rPr>
                        <m:t>∙</m:t>
                      </m:r>
                      <m:r>
                        <a:rPr lang="cs-CZ" b="1" i="0" smtClean="0">
                          <a:latin typeface="Cambria Math"/>
                          <a:ea typeface="Cambria Math"/>
                        </a:rPr>
                        <m:t>(−</m:t>
                      </m:r>
                      <m:r>
                        <a:rPr lang="cs-CZ" b="1" i="0" smtClean="0">
                          <a:latin typeface="Cambria Math"/>
                        </a:rPr>
                        <m:t>𝟑𝐬</m:t>
                      </m:r>
                      <m:sSup>
                        <m:sSupPr>
                          <m:ctrlPr>
                            <a:rPr lang="cs-CZ" b="1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1" smtClean="0">
                              <a:latin typeface="Cambria Math"/>
                            </a:rPr>
                            <m:t>𝒕</m:t>
                          </m:r>
                        </m:e>
                        <m:sup>
                          <m:r>
                            <a:rPr lang="cs-CZ" b="1" i="1" smtClean="0">
                              <a:latin typeface="Cambria Math"/>
                            </a:rPr>
                            <m:t>𝟑</m:t>
                          </m:r>
                        </m:sup>
                      </m:sSup>
                      <m:r>
                        <a:rPr lang="cs-CZ" b="1" i="1" smtClean="0">
                          <a:latin typeface="Cambria Math"/>
                        </a:rPr>
                        <m:t>)</m:t>
                      </m:r>
                      <m:r>
                        <a:rPr lang="cs-CZ" b="1" i="0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38" name="TextovéPole 3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4140000"/>
                <a:ext cx="1979896" cy="375552"/>
              </a:xfrm>
              <a:prstGeom prst="rect">
                <a:avLst/>
              </a:prstGeom>
              <a:blipFill rotWithShape="1">
                <a:blip r:embed="rId13"/>
                <a:stretch>
                  <a:fillRect b="-14516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3" name="TextovéPole 42"/>
              <p:cNvSpPr txBox="1"/>
              <p:nvPr/>
            </p:nvSpPr>
            <p:spPr>
              <a:xfrm>
                <a:off x="8118250" y="4140000"/>
                <a:ext cx="990254" cy="3755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i="0" smtClean="0">
                          <a:solidFill>
                            <a:srgbClr val="FF0000"/>
                          </a:solidFill>
                          <a:latin typeface="Cambria Math"/>
                        </a:rPr>
                        <m:t>−</m:t>
                      </m:r>
                      <m:r>
                        <a:rPr lang="cs-CZ" b="1" i="0" smtClean="0">
                          <a:solidFill>
                            <a:srgbClr val="FF0000"/>
                          </a:solidFill>
                          <a:latin typeface="Cambria Math"/>
                        </a:rPr>
                        <m:t>𝟏𝟓</m:t>
                      </m:r>
                      <m:sSup>
                        <m:sSupPr>
                          <m:ctrlP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𝒔</m:t>
                          </m:r>
                        </m:e>
                        <m:sup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𝟑</m:t>
                          </m:r>
                        </m:sup>
                      </m:sSup>
                      <m:sSup>
                        <m:sSupPr>
                          <m:ctrlPr>
                            <a:rPr lang="cs-CZ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𝒕</m:t>
                          </m:r>
                        </m:e>
                        <m:sup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𝟒</m:t>
                          </m:r>
                        </m:sup>
                      </m:sSup>
                    </m:oMath>
                  </m:oMathPara>
                </a14:m>
                <a:endParaRPr lang="cs-CZ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43" name="TextovéPole 4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18250" y="4140000"/>
                <a:ext cx="990254" cy="375552"/>
              </a:xfrm>
              <a:prstGeom prst="rect">
                <a:avLst/>
              </a:prstGeom>
              <a:blipFill rotWithShape="1">
                <a:blip r:embed="rId14"/>
                <a:stretch>
                  <a:fillRect r="-3704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" name="Přímá spojnice 3"/>
          <p:cNvCxnSpPr/>
          <p:nvPr/>
        </p:nvCxnSpPr>
        <p:spPr bwMode="auto">
          <a:xfrm>
            <a:off x="7884368" y="1901612"/>
            <a:ext cx="0" cy="262800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3110977850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" grpId="0"/>
      <p:bldP spid="2" grpId="0"/>
      <p:bldP spid="33" grpId="0"/>
      <p:bldP spid="34" grpId="0"/>
      <p:bldP spid="35" grpId="0"/>
      <p:bldP spid="36" grpId="0"/>
      <p:bldP spid="39" grpId="0"/>
      <p:bldP spid="40" grpId="0"/>
      <p:bldP spid="41" grpId="0"/>
      <p:bldP spid="42" grpId="0"/>
      <p:bldP spid="26" grpId="0"/>
      <p:bldP spid="37" grpId="0"/>
      <p:bldP spid="38" grpId="0"/>
      <p:bldP spid="4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792001" y="51470"/>
            <a:ext cx="8351999" cy="1096565"/>
          </a:xfrm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sz="3600" dirty="0" smtClean="0"/>
              <a:t>Násobení mnohočlenu jednočlenem</a:t>
            </a:r>
            <a:endParaRPr lang="cs-CZ" sz="3600" dirty="0"/>
          </a:p>
        </p:txBody>
      </p:sp>
      <p:sp>
        <p:nvSpPr>
          <p:cNvPr id="77" name="TextovéPole 76"/>
          <p:cNvSpPr txBox="1"/>
          <p:nvPr/>
        </p:nvSpPr>
        <p:spPr>
          <a:xfrm>
            <a:off x="3749448" y="1347614"/>
            <a:ext cx="19746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b="1" dirty="0" smtClean="0"/>
              <a:t>Vypočtěte:</a:t>
            </a:r>
            <a:endParaRPr lang="cs-CZ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ovéPole 21"/>
              <p:cNvSpPr txBox="1"/>
              <p:nvPr/>
            </p:nvSpPr>
            <p:spPr>
              <a:xfrm>
                <a:off x="1331639" y="2520000"/>
                <a:ext cx="1765575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i="1">
                          <a:latin typeface="Cambria Math"/>
                        </a:rPr>
                        <m:t>𝟓</m:t>
                      </m:r>
                      <m:r>
                        <a:rPr lang="cs-CZ" b="1" i="1">
                          <a:latin typeface="Cambria Math"/>
                          <a:ea typeface="Cambria Math"/>
                        </a:rPr>
                        <m:t>∙(</m:t>
                      </m:r>
                      <m:r>
                        <a:rPr lang="cs-CZ" b="1" i="1">
                          <a:latin typeface="Cambria Math"/>
                          <a:ea typeface="Cambria Math"/>
                        </a:rPr>
                        <m:t>𝟕</m:t>
                      </m:r>
                      <m:r>
                        <a:rPr lang="cs-CZ" b="1" i="1">
                          <a:latin typeface="Cambria Math"/>
                          <a:ea typeface="Cambria Math"/>
                        </a:rPr>
                        <m:t>+</m:t>
                      </m:r>
                      <m:r>
                        <a:rPr lang="cs-CZ" b="1" i="1">
                          <a:latin typeface="Cambria Math"/>
                          <a:ea typeface="Cambria Math"/>
                        </a:rPr>
                        <m:t>𝟗</m:t>
                      </m:r>
                      <m:r>
                        <a:rPr lang="cs-CZ" b="1" i="1">
                          <a:latin typeface="Cambria Math"/>
                          <a:ea typeface="Cambria Math"/>
                        </a:rPr>
                        <m:t>)</m:t>
                      </m:r>
                      <m:r>
                        <a:rPr lang="cs-CZ" b="1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22" name="TextovéPole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31639" y="2520000"/>
                <a:ext cx="1765575" cy="369332"/>
              </a:xfrm>
              <a:prstGeom prst="rect">
                <a:avLst/>
              </a:prstGeom>
              <a:blipFill rotWithShape="1">
                <a:blip r:embed="rId3"/>
                <a:stretch>
                  <a:fillRect b="-13115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ovéPole 22"/>
              <p:cNvSpPr txBox="1"/>
              <p:nvPr/>
            </p:nvSpPr>
            <p:spPr>
              <a:xfrm>
                <a:off x="1296144" y="3169340"/>
                <a:ext cx="2899231" cy="37965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i="0" smtClean="0">
                          <a:latin typeface="Cambria Math"/>
                        </a:rPr>
                        <m:t>𝟐</m:t>
                      </m:r>
                      <m:sSup>
                        <m:sSupPr>
                          <m:ctrlPr>
                            <a:rPr lang="cs-CZ" b="1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1" smtClean="0">
                              <a:latin typeface="Cambria Math"/>
                            </a:rPr>
                            <m:t>𝒙</m:t>
                          </m:r>
                        </m:e>
                        <m:sup>
                          <m:r>
                            <a:rPr lang="cs-CZ" b="1" i="1" smtClean="0">
                              <a:latin typeface="Cambria Math"/>
                            </a:rPr>
                            <m:t>𝟒</m:t>
                          </m:r>
                        </m:sup>
                      </m:sSup>
                      <m:r>
                        <a:rPr lang="cs-CZ" b="1" i="1" smtClean="0">
                          <a:latin typeface="Cambria Math"/>
                          <a:ea typeface="Cambria Math"/>
                        </a:rPr>
                        <m:t>∙</m:t>
                      </m:r>
                      <m:r>
                        <a:rPr lang="cs-CZ" b="1" i="0" smtClean="0">
                          <a:latin typeface="Cambria Math"/>
                          <a:ea typeface="Cambria Math"/>
                        </a:rPr>
                        <m:t>(</m:t>
                      </m:r>
                      <m:r>
                        <a:rPr lang="cs-CZ" b="1" i="0" smtClean="0">
                          <a:latin typeface="Cambria Math"/>
                          <a:ea typeface="Cambria Math"/>
                        </a:rPr>
                        <m:t>𝟓</m:t>
                      </m:r>
                      <m:sSup>
                        <m:sSupPr>
                          <m:ctrlPr>
                            <a:rPr lang="cs-CZ" b="1" i="1" smtClean="0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cs-CZ" b="1" i="1" smtClean="0">
                              <a:latin typeface="Cambria Math"/>
                              <a:ea typeface="Cambria Math"/>
                            </a:rPr>
                            <m:t>𝒙</m:t>
                          </m:r>
                        </m:e>
                        <m:sup>
                          <m:r>
                            <a:rPr lang="cs-CZ" b="1" i="1" smtClean="0">
                              <a:latin typeface="Cambria Math"/>
                              <a:ea typeface="Cambria Math"/>
                            </a:rPr>
                            <m:t>𝟓</m:t>
                          </m:r>
                        </m:sup>
                      </m:sSup>
                      <m:r>
                        <a:rPr lang="cs-CZ" b="1" i="1" smtClean="0">
                          <a:latin typeface="Cambria Math"/>
                          <a:ea typeface="Cambria Math"/>
                        </a:rPr>
                        <m:t>+</m:t>
                      </m:r>
                      <m:r>
                        <a:rPr lang="cs-CZ" b="1" i="0" smtClean="0">
                          <a:latin typeface="Cambria Math"/>
                          <a:ea typeface="Cambria Math"/>
                        </a:rPr>
                        <m:t>𝟐</m:t>
                      </m:r>
                      <m:r>
                        <a:rPr lang="cs-CZ" b="1" i="1" smtClean="0">
                          <a:latin typeface="Cambria Math"/>
                          <a:ea typeface="Cambria Math"/>
                        </a:rPr>
                        <m:t>𝒙</m:t>
                      </m:r>
                      <m:r>
                        <a:rPr lang="cs-CZ" b="1" i="0" smtClean="0">
                          <a:latin typeface="Cambria Math"/>
                          <a:ea typeface="Cambria Math"/>
                        </a:rPr>
                        <m:t>)</m:t>
                      </m:r>
                      <m:r>
                        <a:rPr lang="cs-CZ" b="1" i="0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23" name="TextovéPole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96144" y="3169340"/>
                <a:ext cx="2899231" cy="379656"/>
              </a:xfrm>
              <a:prstGeom prst="rect">
                <a:avLst/>
              </a:prstGeom>
              <a:blipFill rotWithShape="1">
                <a:blip r:embed="rId4"/>
                <a:stretch>
                  <a:fillRect b="-14516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ovéPole 26"/>
              <p:cNvSpPr txBox="1"/>
              <p:nvPr/>
            </p:nvSpPr>
            <p:spPr>
              <a:xfrm>
                <a:off x="2755085" y="2520000"/>
                <a:ext cx="72008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i="1" smtClean="0">
                          <a:latin typeface="Cambria Math"/>
                        </a:rPr>
                        <m:t>𝟓</m:t>
                      </m:r>
                      <m:r>
                        <a:rPr lang="cs-CZ" b="1" i="1" smtClean="0">
                          <a:latin typeface="Cambria Math"/>
                          <a:ea typeface="Cambria Math"/>
                        </a:rPr>
                        <m:t>∙</m:t>
                      </m:r>
                      <m:r>
                        <a:rPr lang="cs-CZ" b="1" i="1" smtClean="0">
                          <a:latin typeface="Cambria Math"/>
                          <a:ea typeface="Cambria Math"/>
                        </a:rPr>
                        <m:t>𝟕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27" name="TextovéPole 2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55085" y="2520000"/>
                <a:ext cx="720080" cy="369332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8" name="TextovéPole 27"/>
          <p:cNvSpPr txBox="1"/>
          <p:nvPr/>
        </p:nvSpPr>
        <p:spPr>
          <a:xfrm>
            <a:off x="6300192" y="2520000"/>
            <a:ext cx="25202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/>
              <a:t>(platí distributivní zákon)</a:t>
            </a:r>
            <a:endParaRPr lang="cs-CZ" sz="14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ovéPole 28"/>
              <p:cNvSpPr txBox="1"/>
              <p:nvPr/>
            </p:nvSpPr>
            <p:spPr>
              <a:xfrm>
                <a:off x="3275856" y="3169340"/>
                <a:ext cx="1152128" cy="37965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smtClean="0">
                          <a:latin typeface="Cambria Math"/>
                        </a:rPr>
                        <m:t>𝟐</m:t>
                      </m:r>
                      <m:sSup>
                        <m:sSupPr>
                          <m:ctrlPr>
                            <a:rPr lang="cs-CZ" b="1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1">
                              <a:latin typeface="Cambria Math"/>
                            </a:rPr>
                            <m:t>𝒙</m:t>
                          </m:r>
                        </m:e>
                        <m:sup>
                          <m:r>
                            <a:rPr lang="cs-CZ" b="1" i="1">
                              <a:latin typeface="Cambria Math"/>
                            </a:rPr>
                            <m:t>𝟒</m:t>
                          </m:r>
                        </m:sup>
                      </m:sSup>
                      <m:r>
                        <a:rPr lang="cs-CZ" b="1" i="1">
                          <a:latin typeface="Cambria Math"/>
                          <a:ea typeface="Cambria Math"/>
                        </a:rPr>
                        <m:t>∙</m:t>
                      </m:r>
                      <m:r>
                        <a:rPr lang="cs-CZ" b="1">
                          <a:latin typeface="Cambria Math"/>
                          <a:ea typeface="Cambria Math"/>
                        </a:rPr>
                        <m:t>𝟓</m:t>
                      </m:r>
                      <m:sSup>
                        <m:sSupPr>
                          <m:ctrlPr>
                            <a:rPr lang="cs-CZ" b="1" i="1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cs-CZ" b="1" i="1">
                              <a:latin typeface="Cambria Math"/>
                              <a:ea typeface="Cambria Math"/>
                            </a:rPr>
                            <m:t>𝒙</m:t>
                          </m:r>
                        </m:e>
                        <m:sup>
                          <m:r>
                            <a:rPr lang="cs-CZ" b="1" i="1">
                              <a:latin typeface="Cambria Math"/>
                              <a:ea typeface="Cambria Math"/>
                            </a:rPr>
                            <m:t>𝟓</m:t>
                          </m:r>
                        </m:sup>
                      </m:sSup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29" name="TextovéPole 2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75856" y="3169340"/>
                <a:ext cx="1152128" cy="379656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0" name="TextovéPole 29"/>
              <p:cNvSpPr txBox="1"/>
              <p:nvPr/>
            </p:nvSpPr>
            <p:spPr>
              <a:xfrm>
                <a:off x="5581783" y="3169340"/>
                <a:ext cx="1438489" cy="37965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i="1" smtClean="0">
                          <a:latin typeface="Cambria Math"/>
                        </a:rPr>
                        <m:t>𝟏𝟎</m:t>
                      </m:r>
                      <m:sSup>
                        <m:sSupPr>
                          <m:ctrlPr>
                            <a:rPr lang="cs-CZ" b="1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1">
                              <a:latin typeface="Cambria Math"/>
                            </a:rPr>
                            <m:t>𝒙</m:t>
                          </m:r>
                        </m:e>
                        <m:sup>
                          <m:r>
                            <a:rPr lang="cs-CZ" b="1" i="1" smtClean="0">
                              <a:latin typeface="Cambria Math"/>
                            </a:rPr>
                            <m:t>𝟗</m:t>
                          </m:r>
                        </m:sup>
                      </m:sSup>
                      <m:r>
                        <a:rPr lang="cs-CZ" b="1" i="1" smtClean="0">
                          <a:latin typeface="Cambria Math"/>
                          <a:ea typeface="Cambria Math"/>
                        </a:rPr>
                        <m:t>+</m:t>
                      </m:r>
                      <m:r>
                        <a:rPr lang="cs-CZ" b="1" i="1" smtClean="0">
                          <a:latin typeface="Cambria Math"/>
                          <a:ea typeface="Cambria Math"/>
                        </a:rPr>
                        <m:t>𝟒</m:t>
                      </m:r>
                      <m:sSup>
                        <m:sSupPr>
                          <m:ctrlPr>
                            <a:rPr lang="cs-CZ" b="1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1">
                              <a:latin typeface="Cambria Math"/>
                            </a:rPr>
                            <m:t>𝒙</m:t>
                          </m:r>
                        </m:e>
                        <m:sup>
                          <m:r>
                            <a:rPr lang="cs-CZ" b="1" i="1" smtClean="0">
                              <a:latin typeface="Cambria Math"/>
                            </a:rPr>
                            <m:t>𝟓</m:t>
                          </m:r>
                        </m:sup>
                      </m:sSup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30" name="TextovéPole 2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81783" y="3169340"/>
                <a:ext cx="1438489" cy="379656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2" name="TextovéPole 31"/>
              <p:cNvSpPr txBox="1"/>
              <p:nvPr/>
            </p:nvSpPr>
            <p:spPr>
              <a:xfrm>
                <a:off x="1367136" y="1980000"/>
                <a:ext cx="153209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i="1" smtClean="0">
                          <a:latin typeface="Cambria Math"/>
                        </a:rPr>
                        <m:t>𝟓</m:t>
                      </m:r>
                      <m:r>
                        <a:rPr lang="cs-CZ" b="1" i="1" smtClean="0">
                          <a:latin typeface="Cambria Math"/>
                          <a:ea typeface="Cambria Math"/>
                        </a:rPr>
                        <m:t>∙(</m:t>
                      </m:r>
                      <m:r>
                        <a:rPr lang="cs-CZ" b="1" i="1" smtClean="0">
                          <a:latin typeface="Cambria Math"/>
                          <a:ea typeface="Cambria Math"/>
                        </a:rPr>
                        <m:t>𝟕</m:t>
                      </m:r>
                      <m:r>
                        <a:rPr lang="cs-CZ" b="1" i="1" smtClean="0">
                          <a:latin typeface="Cambria Math"/>
                          <a:ea typeface="Cambria Math"/>
                        </a:rPr>
                        <m:t>+</m:t>
                      </m:r>
                      <m:r>
                        <a:rPr lang="cs-CZ" b="1" i="1" smtClean="0">
                          <a:latin typeface="Cambria Math"/>
                          <a:ea typeface="Cambria Math"/>
                        </a:rPr>
                        <m:t>𝟗</m:t>
                      </m:r>
                      <m:r>
                        <a:rPr lang="cs-CZ" b="1" i="1" smtClean="0">
                          <a:latin typeface="Cambria Math"/>
                          <a:ea typeface="Cambria Math"/>
                        </a:rPr>
                        <m:t>)</m:t>
                      </m:r>
                      <m:r>
                        <a:rPr lang="cs-CZ" b="1" i="0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32" name="TextovéPole 3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67136" y="1980000"/>
                <a:ext cx="1532096" cy="369332"/>
              </a:xfrm>
              <a:prstGeom prst="rect">
                <a:avLst/>
              </a:prstGeom>
              <a:blipFill rotWithShape="1">
                <a:blip r:embed="rId8"/>
                <a:stretch>
                  <a:fillRect b="-1500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8" name="TextovéPole 37"/>
              <p:cNvSpPr txBox="1"/>
              <p:nvPr/>
            </p:nvSpPr>
            <p:spPr>
              <a:xfrm>
                <a:off x="2755215" y="1996185"/>
                <a:ext cx="1188357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i="1" smtClean="0">
                          <a:latin typeface="Cambria Math"/>
                        </a:rPr>
                        <m:t>𝟓</m:t>
                      </m:r>
                      <m:r>
                        <a:rPr lang="cs-CZ" b="1" i="1" smtClean="0">
                          <a:latin typeface="Cambria Math"/>
                          <a:ea typeface="Cambria Math"/>
                        </a:rPr>
                        <m:t>∙</m:t>
                      </m:r>
                      <m:r>
                        <a:rPr lang="cs-CZ" b="1" i="1" smtClean="0">
                          <a:latin typeface="Cambria Math"/>
                          <a:ea typeface="Cambria Math"/>
                        </a:rPr>
                        <m:t>𝟏𝟔</m:t>
                      </m:r>
                      <m:r>
                        <a:rPr lang="cs-CZ" b="1" i="1" smtClean="0">
                          <a:latin typeface="Cambria Math"/>
                          <a:ea typeface="Cambria Math"/>
                        </a:rPr>
                        <m:t>=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38" name="TextovéPole 3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55215" y="1996185"/>
                <a:ext cx="1188357" cy="369332"/>
              </a:xfrm>
              <a:prstGeom prst="rect">
                <a:avLst/>
              </a:prstGeom>
              <a:blipFill rotWithShape="1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Oblouk 2"/>
          <p:cNvSpPr/>
          <p:nvPr/>
        </p:nvSpPr>
        <p:spPr bwMode="auto">
          <a:xfrm>
            <a:off x="1547664" y="2983841"/>
            <a:ext cx="1188000" cy="432048"/>
          </a:xfrm>
          <a:prstGeom prst="arc">
            <a:avLst>
              <a:gd name="adj1" fmla="val 10829045"/>
              <a:gd name="adj2" fmla="val 0"/>
            </a:avLst>
          </a:prstGeom>
          <a:noFill/>
          <a:ln w="15875" cap="flat" cmpd="sng" algn="ctr">
            <a:solidFill>
              <a:srgbClr val="FF0000"/>
            </a:solidFill>
            <a:prstDash val="solid"/>
            <a:round/>
            <a:headEnd type="stealth" w="med" len="med"/>
            <a:tailEnd type="stealth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3" name="Oblouk 42"/>
          <p:cNvSpPr/>
          <p:nvPr/>
        </p:nvSpPr>
        <p:spPr bwMode="auto">
          <a:xfrm>
            <a:off x="1547664" y="3003798"/>
            <a:ext cx="684000" cy="432048"/>
          </a:xfrm>
          <a:prstGeom prst="arc">
            <a:avLst>
              <a:gd name="adj1" fmla="val 10829045"/>
              <a:gd name="adj2" fmla="val 0"/>
            </a:avLst>
          </a:prstGeom>
          <a:noFill/>
          <a:ln w="15875" cap="flat" cmpd="sng" algn="ctr">
            <a:solidFill>
              <a:srgbClr val="00B050"/>
            </a:solidFill>
            <a:prstDash val="solid"/>
            <a:round/>
            <a:headEnd type="stealth" w="med" len="med"/>
            <a:tailEnd type="stealth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4" name="TextovéPole 43"/>
          <p:cNvSpPr txBox="1"/>
          <p:nvPr/>
        </p:nvSpPr>
        <p:spPr>
          <a:xfrm>
            <a:off x="0" y="4011910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000" b="1" dirty="0" smtClean="0">
                <a:solidFill>
                  <a:srgbClr val="FF0000"/>
                </a:solidFill>
              </a:rPr>
              <a:t>Mnohočlen násobíme jednočlenem tak, že jednočlenem vynásobíme každý člen mnohočlenu a výsledné jednočleny sečteme.</a:t>
            </a:r>
            <a:endParaRPr lang="cs-CZ" sz="2000" b="1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ovéPole 17"/>
              <p:cNvSpPr txBox="1"/>
              <p:nvPr/>
            </p:nvSpPr>
            <p:spPr>
              <a:xfrm>
                <a:off x="3691461" y="1996185"/>
                <a:ext cx="44849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i="1" smtClean="0">
                          <a:latin typeface="Cambria Math"/>
                        </a:rPr>
                        <m:t>𝟖𝟎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18" name="TextovéPole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91461" y="1996185"/>
                <a:ext cx="448492" cy="369332"/>
              </a:xfrm>
              <a:prstGeom prst="rect">
                <a:avLst/>
              </a:prstGeom>
              <a:blipFill rotWithShape="1">
                <a:blip r:embed="rId10"/>
                <a:stretch>
                  <a:fillRect r="-137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9" name="Oblouk 18"/>
          <p:cNvSpPr/>
          <p:nvPr/>
        </p:nvSpPr>
        <p:spPr bwMode="auto">
          <a:xfrm>
            <a:off x="1512332" y="2365517"/>
            <a:ext cx="360000" cy="432048"/>
          </a:xfrm>
          <a:prstGeom prst="arc">
            <a:avLst>
              <a:gd name="adj1" fmla="val 10829045"/>
              <a:gd name="adj2" fmla="val 0"/>
            </a:avLst>
          </a:prstGeom>
          <a:noFill/>
          <a:ln w="15875" cap="flat" cmpd="sng" algn="ctr">
            <a:solidFill>
              <a:srgbClr val="00B050"/>
            </a:solidFill>
            <a:prstDash val="solid"/>
            <a:round/>
            <a:headEnd type="stealth" w="med" len="med"/>
            <a:tailEnd type="stealth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0" name="Oblouk 19"/>
          <p:cNvSpPr/>
          <p:nvPr/>
        </p:nvSpPr>
        <p:spPr bwMode="auto">
          <a:xfrm>
            <a:off x="1530426" y="2365630"/>
            <a:ext cx="756000" cy="432048"/>
          </a:xfrm>
          <a:prstGeom prst="arc">
            <a:avLst>
              <a:gd name="adj1" fmla="val 10829045"/>
              <a:gd name="adj2" fmla="val 0"/>
            </a:avLst>
          </a:prstGeom>
          <a:noFill/>
          <a:ln w="15875" cap="flat" cmpd="sng" algn="ctr">
            <a:solidFill>
              <a:srgbClr val="FF0000"/>
            </a:solidFill>
            <a:prstDash val="solid"/>
            <a:round/>
            <a:headEnd type="stealth" w="med" len="med"/>
            <a:tailEnd type="stealth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ovéPole 20"/>
              <p:cNvSpPr txBox="1"/>
              <p:nvPr/>
            </p:nvSpPr>
            <p:spPr>
              <a:xfrm>
                <a:off x="3203848" y="2520000"/>
                <a:ext cx="95421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i="1" smtClean="0">
                          <a:latin typeface="Cambria Math"/>
                        </a:rPr>
                        <m:t> + </m:t>
                      </m:r>
                      <m:r>
                        <a:rPr lang="cs-CZ" b="1" i="1" smtClean="0">
                          <a:latin typeface="Cambria Math"/>
                        </a:rPr>
                        <m:t>𝟓</m:t>
                      </m:r>
                      <m:r>
                        <a:rPr lang="cs-CZ" b="1" i="1" smtClean="0">
                          <a:latin typeface="Cambria Math"/>
                          <a:ea typeface="Cambria Math"/>
                        </a:rPr>
                        <m:t>∙</m:t>
                      </m:r>
                      <m:r>
                        <a:rPr lang="cs-CZ" b="1" i="1" smtClean="0">
                          <a:latin typeface="Cambria Math"/>
                          <a:ea typeface="Cambria Math"/>
                        </a:rPr>
                        <m:t>𝟗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21" name="TextovéPole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03848" y="2520000"/>
                <a:ext cx="954219" cy="369332"/>
              </a:xfrm>
              <a:prstGeom prst="rect">
                <a:avLst/>
              </a:prstGeom>
              <a:blipFill rotWithShape="1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ovéPole 25"/>
              <p:cNvSpPr txBox="1"/>
              <p:nvPr/>
            </p:nvSpPr>
            <p:spPr>
              <a:xfrm>
                <a:off x="3996000" y="2520000"/>
                <a:ext cx="126919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i="1" smtClean="0">
                          <a:latin typeface="Cambria Math"/>
                        </a:rPr>
                        <m:t>=</m:t>
                      </m:r>
                      <m:r>
                        <a:rPr lang="cs-CZ" b="1" i="1" smtClean="0">
                          <a:latin typeface="Cambria Math"/>
                        </a:rPr>
                        <m:t>𝟑𝟓</m:t>
                      </m:r>
                      <m:r>
                        <a:rPr lang="cs-CZ" b="1" i="1" smtClean="0">
                          <a:latin typeface="Cambria Math"/>
                        </a:rPr>
                        <m:t>+</m:t>
                      </m:r>
                      <m:r>
                        <a:rPr lang="cs-CZ" b="1" i="1" smtClean="0">
                          <a:latin typeface="Cambria Math"/>
                        </a:rPr>
                        <m:t>𝟒𝟓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26" name="TextovéPole 2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96000" y="2520000"/>
                <a:ext cx="1269198" cy="369332"/>
              </a:xfrm>
              <a:prstGeom prst="rect">
                <a:avLst/>
              </a:prstGeom>
              <a:blipFill rotWithShape="1"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3" name="TextovéPole 32"/>
              <p:cNvSpPr txBox="1"/>
              <p:nvPr/>
            </p:nvSpPr>
            <p:spPr>
              <a:xfrm>
                <a:off x="5148000" y="2520000"/>
                <a:ext cx="67574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i="1" smtClean="0">
                          <a:latin typeface="Cambria Math"/>
                        </a:rPr>
                        <m:t>=</m:t>
                      </m:r>
                      <m:r>
                        <a:rPr lang="cs-CZ" b="1" i="1" smtClean="0">
                          <a:latin typeface="Cambria Math"/>
                        </a:rPr>
                        <m:t>𝟖𝟎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33" name="TextovéPole 3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48000" y="2520000"/>
                <a:ext cx="675746" cy="369332"/>
              </a:xfrm>
              <a:prstGeom prst="rect">
                <a:avLst/>
              </a:prstGeom>
              <a:blipFill rotWithShape="1">
                <a:blip r:embed="rId13"/>
                <a:stretch>
                  <a:fillRect r="-1802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" name="Obdélník 1"/>
              <p:cNvSpPr/>
              <p:nvPr/>
            </p:nvSpPr>
            <p:spPr>
              <a:xfrm>
                <a:off x="4212000" y="3168000"/>
                <a:ext cx="1523109" cy="37484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i="1" smtClean="0">
                          <a:latin typeface="Cambria Math"/>
                          <a:ea typeface="Cambria Math"/>
                        </a:rPr>
                        <m:t>+</m:t>
                      </m:r>
                      <m:r>
                        <a:rPr lang="cs-CZ" b="1" i="0" smtClean="0">
                          <a:latin typeface="Cambria Math"/>
                          <a:ea typeface="Cambria Math"/>
                        </a:rPr>
                        <m:t> </m:t>
                      </m:r>
                      <m:r>
                        <a:rPr lang="cs-CZ" b="1">
                          <a:latin typeface="Cambria Math"/>
                        </a:rPr>
                        <m:t>𝟐</m:t>
                      </m:r>
                      <m:sSup>
                        <m:sSupPr>
                          <m:ctrlPr>
                            <a:rPr lang="cs-CZ" b="1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1">
                              <a:latin typeface="Cambria Math"/>
                            </a:rPr>
                            <m:t>𝒙</m:t>
                          </m:r>
                        </m:e>
                        <m:sup>
                          <m:r>
                            <a:rPr lang="cs-CZ" b="1" i="1">
                              <a:latin typeface="Cambria Math"/>
                            </a:rPr>
                            <m:t>𝟒</m:t>
                          </m:r>
                        </m:sup>
                      </m:sSup>
                      <m:r>
                        <a:rPr lang="cs-CZ" b="1" i="1">
                          <a:latin typeface="Cambria Math"/>
                          <a:ea typeface="Cambria Math"/>
                        </a:rPr>
                        <m:t>∙</m:t>
                      </m:r>
                      <m:r>
                        <a:rPr lang="cs-CZ" b="1" i="1">
                          <a:latin typeface="Cambria Math"/>
                          <a:ea typeface="Cambria Math"/>
                        </a:rPr>
                        <m:t>𝟐</m:t>
                      </m:r>
                      <m:r>
                        <a:rPr lang="cs-CZ" b="1" i="1">
                          <a:latin typeface="Cambria Math"/>
                          <a:ea typeface="Cambria Math"/>
                        </a:rPr>
                        <m:t>𝒙</m:t>
                      </m:r>
                      <m:r>
                        <a:rPr lang="cs-CZ" b="1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2" name="Obdélník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12000" y="3168000"/>
                <a:ext cx="1523109" cy="374846"/>
              </a:xfrm>
              <a:prstGeom prst="rect">
                <a:avLst/>
              </a:prstGeom>
              <a:blipFill rotWithShape="1"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762341181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2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42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2" dur="2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8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2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7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" grpId="0"/>
      <p:bldP spid="22" grpId="0"/>
      <p:bldP spid="23" grpId="0"/>
      <p:bldP spid="27" grpId="0"/>
      <p:bldP spid="28" grpId="0"/>
      <p:bldP spid="29" grpId="0"/>
      <p:bldP spid="30" grpId="0"/>
      <p:bldP spid="32" grpId="0"/>
      <p:bldP spid="38" grpId="0"/>
      <p:bldP spid="3" grpId="0" animBg="1"/>
      <p:bldP spid="43" grpId="0" animBg="1"/>
      <p:bldP spid="44" grpId="0"/>
      <p:bldP spid="18" grpId="0"/>
      <p:bldP spid="19" grpId="0" animBg="1"/>
      <p:bldP spid="20" grpId="0" animBg="1"/>
      <p:bldP spid="21" grpId="0"/>
      <p:bldP spid="26" grpId="0"/>
      <p:bldP spid="33" grpId="0"/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792001" y="51470"/>
            <a:ext cx="8351999" cy="1096565"/>
          </a:xfrm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sz="3600" dirty="0"/>
              <a:t>Násobení mnohočlenu jednočlenem</a:t>
            </a:r>
          </a:p>
        </p:txBody>
      </p:sp>
      <p:sp>
        <p:nvSpPr>
          <p:cNvPr id="77" name="TextovéPole 76"/>
          <p:cNvSpPr txBox="1"/>
          <p:nvPr/>
        </p:nvSpPr>
        <p:spPr>
          <a:xfrm>
            <a:off x="1260000" y="1532280"/>
            <a:ext cx="14397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Vypočtěte:</a:t>
            </a:r>
            <a:endParaRPr lang="cs-CZ" b="1" dirty="0"/>
          </a:p>
        </p:txBody>
      </p:sp>
      <p:sp>
        <p:nvSpPr>
          <p:cNvPr id="2" name="TextovéPole 1"/>
          <p:cNvSpPr txBox="1"/>
          <p:nvPr/>
        </p:nvSpPr>
        <p:spPr>
          <a:xfrm>
            <a:off x="1" y="468000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b="1" dirty="0" smtClean="0">
                <a:solidFill>
                  <a:srgbClr val="FF0000"/>
                </a:solidFill>
              </a:rPr>
              <a:t>Násobit mezi sebou lze pouze koeficienty (čísla) nebo stejné proměnné !</a:t>
            </a:r>
            <a:endParaRPr lang="cs-CZ" b="1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3" name="TextovéPole 32"/>
              <p:cNvSpPr txBox="1"/>
              <p:nvPr/>
            </p:nvSpPr>
            <p:spPr>
              <a:xfrm>
                <a:off x="0" y="1980000"/>
                <a:ext cx="18002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i="0" smtClean="0">
                          <a:latin typeface="Cambria Math"/>
                        </a:rPr>
                        <m:t>𝟑</m:t>
                      </m:r>
                      <m:r>
                        <a:rPr lang="cs-CZ" b="1" i="1" smtClean="0">
                          <a:latin typeface="Cambria Math"/>
                          <a:ea typeface="Cambria Math"/>
                        </a:rPr>
                        <m:t>∙(</m:t>
                      </m:r>
                      <m:r>
                        <a:rPr lang="cs-CZ" b="1" i="0" smtClean="0">
                          <a:latin typeface="Cambria Math"/>
                        </a:rPr>
                        <m:t>𝟑</m:t>
                      </m:r>
                      <m:r>
                        <a:rPr lang="cs-CZ" b="1" i="1" smtClean="0">
                          <a:latin typeface="Cambria Math"/>
                        </a:rPr>
                        <m:t>𝒑</m:t>
                      </m:r>
                      <m:r>
                        <a:rPr lang="cs-CZ" b="1" i="1" smtClean="0">
                          <a:latin typeface="Cambria Math"/>
                        </a:rPr>
                        <m:t>−</m:t>
                      </m:r>
                      <m:r>
                        <a:rPr lang="cs-CZ" b="1" i="1" smtClean="0">
                          <a:latin typeface="Cambria Math"/>
                        </a:rPr>
                        <m:t>𝟒</m:t>
                      </m:r>
                      <m:r>
                        <a:rPr lang="cs-CZ" b="1" i="1" smtClean="0">
                          <a:latin typeface="Cambria Math"/>
                        </a:rPr>
                        <m:t>)</m:t>
                      </m:r>
                      <m:r>
                        <a:rPr lang="cs-CZ" b="1" i="0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33" name="TextovéPole 3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1980000"/>
                <a:ext cx="1800200" cy="369332"/>
              </a:xfrm>
              <a:prstGeom prst="rect">
                <a:avLst/>
              </a:prstGeom>
              <a:blipFill rotWithShape="1">
                <a:blip r:embed="rId3"/>
                <a:stretch>
                  <a:fillRect b="-1500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4" name="TextovéPole 33"/>
              <p:cNvSpPr txBox="1"/>
              <p:nvPr/>
            </p:nvSpPr>
            <p:spPr>
              <a:xfrm>
                <a:off x="8100075" y="1980000"/>
                <a:ext cx="1008429" cy="3755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𝟗</m:t>
                      </m:r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𝒑</m:t>
                      </m:r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−</m:t>
                      </m:r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𝟏𝟐</m:t>
                      </m:r>
                    </m:oMath>
                  </m:oMathPara>
                </a14:m>
                <a:endParaRPr lang="cs-CZ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34" name="TextovéPole 3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00075" y="1980000"/>
                <a:ext cx="1008429" cy="375552"/>
              </a:xfrm>
              <a:prstGeom prst="rect">
                <a:avLst/>
              </a:prstGeom>
              <a:blipFill rotWithShape="1">
                <a:blip r:embed="rId4"/>
                <a:stretch>
                  <a:fillRect l="-1818" b="-13115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5" name="TextovéPole 34"/>
              <p:cNvSpPr txBox="1"/>
              <p:nvPr/>
            </p:nvSpPr>
            <p:spPr>
              <a:xfrm>
                <a:off x="0" y="2412000"/>
                <a:ext cx="2123728" cy="3755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b="1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0" smtClean="0">
                              <a:latin typeface="Cambria Math"/>
                            </a:rPr>
                            <m:t>𝐚</m:t>
                          </m:r>
                        </m:e>
                        <m:sup>
                          <m:r>
                            <a:rPr lang="cs-CZ" b="1" i="0" smtClean="0"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cs-CZ" b="1" i="1" smtClean="0">
                          <a:latin typeface="Cambria Math"/>
                          <a:ea typeface="Cambria Math"/>
                        </a:rPr>
                        <m:t>∙</m:t>
                      </m:r>
                      <m:r>
                        <a:rPr lang="cs-CZ" b="1" i="0" smtClean="0">
                          <a:latin typeface="Cambria Math"/>
                          <a:ea typeface="Cambria Math"/>
                        </a:rPr>
                        <m:t>(</m:t>
                      </m:r>
                      <m:r>
                        <a:rPr lang="cs-CZ" b="1" i="0" smtClean="0">
                          <a:latin typeface="Cambria Math"/>
                        </a:rPr>
                        <m:t>𝟑</m:t>
                      </m:r>
                      <m:sSup>
                        <m:sSupPr>
                          <m:ctrlPr>
                            <a:rPr lang="cs-CZ" b="1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0" smtClean="0">
                              <a:latin typeface="Cambria Math"/>
                            </a:rPr>
                            <m:t>𝐚</m:t>
                          </m:r>
                        </m:e>
                        <m:sup>
                          <m:r>
                            <a:rPr lang="cs-CZ" b="1" i="0" smtClean="0"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cs-CZ" b="1" i="1" smtClean="0">
                          <a:latin typeface="Cambria Math"/>
                        </a:rPr>
                        <m:t>+</m:t>
                      </m:r>
                      <m:r>
                        <a:rPr lang="cs-CZ" b="1" i="1" smtClean="0">
                          <a:latin typeface="Cambria Math"/>
                        </a:rPr>
                        <m:t>𝟒</m:t>
                      </m:r>
                      <m:r>
                        <a:rPr lang="cs-CZ" b="1" i="1" smtClean="0">
                          <a:latin typeface="Cambria Math"/>
                        </a:rPr>
                        <m:t>𝒂</m:t>
                      </m:r>
                      <m:r>
                        <a:rPr lang="cs-CZ" b="1" i="1" smtClean="0">
                          <a:latin typeface="Cambria Math"/>
                        </a:rPr>
                        <m:t>)</m:t>
                      </m:r>
                      <m:r>
                        <a:rPr lang="cs-CZ" b="1" i="0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35" name="TextovéPole 3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2412000"/>
                <a:ext cx="2123728" cy="375552"/>
              </a:xfrm>
              <a:prstGeom prst="rect">
                <a:avLst/>
              </a:prstGeom>
              <a:blipFill rotWithShape="1">
                <a:blip r:embed="rId5"/>
                <a:stretch>
                  <a:fillRect b="-16393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6" name="TextovéPole 35"/>
              <p:cNvSpPr txBox="1"/>
              <p:nvPr/>
            </p:nvSpPr>
            <p:spPr>
              <a:xfrm>
                <a:off x="7947447" y="2412000"/>
                <a:ext cx="1233065" cy="3755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i="0" smtClean="0">
                          <a:solidFill>
                            <a:srgbClr val="FF0000"/>
                          </a:solidFill>
                          <a:latin typeface="Cambria Math"/>
                        </a:rPr>
                        <m:t>𝟑</m:t>
                      </m:r>
                      <m:sSup>
                        <m:sSupPr>
                          <m:ctrlP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0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𝐚</m:t>
                          </m:r>
                        </m:e>
                        <m:sup>
                          <m:r>
                            <a:rPr lang="cs-CZ" b="1" i="0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𝟒</m:t>
                          </m:r>
                        </m:sup>
                      </m:sSup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+</m:t>
                      </m:r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𝟒</m:t>
                      </m:r>
                      <m:sSup>
                        <m:sSupPr>
                          <m:ctrlP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0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𝐚</m:t>
                          </m:r>
                        </m:e>
                        <m:sup>
                          <m:r>
                            <a:rPr lang="cs-CZ" b="1" i="0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𝟑</m:t>
                          </m:r>
                        </m:sup>
                      </m:sSup>
                    </m:oMath>
                  </m:oMathPara>
                </a14:m>
                <a:endParaRPr lang="cs-CZ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36" name="TextovéPole 3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47447" y="2412000"/>
                <a:ext cx="1233065" cy="375552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9" name="TextovéPole 38"/>
              <p:cNvSpPr txBox="1"/>
              <p:nvPr/>
            </p:nvSpPr>
            <p:spPr>
              <a:xfrm>
                <a:off x="0" y="2844000"/>
                <a:ext cx="3491880" cy="3755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i="0" smtClean="0">
                          <a:latin typeface="Cambria Math"/>
                        </a:rPr>
                        <m:t>(</m:t>
                      </m:r>
                      <m:r>
                        <a:rPr lang="cs-CZ" b="1" i="0" smtClean="0">
                          <a:latin typeface="Cambria Math"/>
                        </a:rPr>
                        <m:t>𝟎</m:t>
                      </m:r>
                      <m:r>
                        <a:rPr lang="cs-CZ" b="1" i="0" smtClean="0">
                          <a:latin typeface="Cambria Math"/>
                        </a:rPr>
                        <m:t>,</m:t>
                      </m:r>
                      <m:r>
                        <a:rPr lang="cs-CZ" b="1" i="0" smtClean="0">
                          <a:latin typeface="Cambria Math"/>
                        </a:rPr>
                        <m:t>𝟓𝐚</m:t>
                      </m:r>
                      <m:sSup>
                        <m:sSupPr>
                          <m:ctrlPr>
                            <a:rPr lang="cs-CZ" b="1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1" smtClean="0">
                              <a:latin typeface="Cambria Math"/>
                            </a:rPr>
                            <m:t>𝒃</m:t>
                          </m:r>
                        </m:e>
                        <m:sup>
                          <m:r>
                            <a:rPr lang="cs-CZ" b="1" i="1" smtClean="0"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cs-CZ" b="1" i="1" smtClean="0">
                          <a:latin typeface="Cambria Math"/>
                        </a:rPr>
                        <m:t>+</m:t>
                      </m:r>
                      <m:r>
                        <a:rPr lang="cs-CZ" b="1" i="1" smtClean="0">
                          <a:latin typeface="Cambria Math"/>
                        </a:rPr>
                        <m:t>𝟏</m:t>
                      </m:r>
                      <m:r>
                        <a:rPr lang="cs-CZ" b="1" i="1" smtClean="0">
                          <a:latin typeface="Cambria Math"/>
                        </a:rPr>
                        <m:t>,</m:t>
                      </m:r>
                      <m:r>
                        <a:rPr lang="cs-CZ" b="1" i="1" smtClean="0">
                          <a:latin typeface="Cambria Math"/>
                        </a:rPr>
                        <m:t>𝟓</m:t>
                      </m:r>
                      <m:sSup>
                        <m:sSupPr>
                          <m:ctrlPr>
                            <a:rPr lang="cs-CZ" b="1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1" smtClean="0">
                              <a:latin typeface="Cambria Math"/>
                            </a:rPr>
                            <m:t>𝒂</m:t>
                          </m:r>
                        </m:e>
                        <m:sup>
                          <m:r>
                            <a:rPr lang="cs-CZ" b="1" i="1" smtClean="0"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cs-CZ" b="1" i="1" smtClean="0">
                          <a:latin typeface="Cambria Math"/>
                        </a:rPr>
                        <m:t>𝒃</m:t>
                      </m:r>
                      <m:r>
                        <a:rPr lang="cs-CZ" b="1" i="1" smtClean="0">
                          <a:latin typeface="Cambria Math"/>
                        </a:rPr>
                        <m:t>)∙</m:t>
                      </m:r>
                      <m:r>
                        <a:rPr lang="cs-CZ" b="1" i="0" smtClean="0">
                          <a:latin typeface="Cambria Math"/>
                        </a:rPr>
                        <m:t>𝟑</m:t>
                      </m:r>
                      <m:sSup>
                        <m:sSupPr>
                          <m:ctrlPr>
                            <a:rPr lang="cs-CZ" b="1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1" smtClean="0">
                              <a:latin typeface="Cambria Math"/>
                            </a:rPr>
                            <m:t>𝒂</m:t>
                          </m:r>
                        </m:e>
                        <m:sup>
                          <m:r>
                            <a:rPr lang="cs-CZ" b="1" i="1" smtClean="0">
                              <a:latin typeface="Cambria Math"/>
                            </a:rPr>
                            <m:t>𝟒</m:t>
                          </m:r>
                        </m:sup>
                      </m:sSup>
                      <m:sSup>
                        <m:sSupPr>
                          <m:ctrlPr>
                            <a:rPr lang="cs-CZ" b="1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1">
                              <a:latin typeface="Cambria Math"/>
                            </a:rPr>
                            <m:t>𝒃</m:t>
                          </m:r>
                        </m:e>
                        <m:sup>
                          <m:r>
                            <a:rPr lang="cs-CZ" b="1" i="1" smtClean="0">
                              <a:latin typeface="Cambria Math"/>
                            </a:rPr>
                            <m:t>𝟑</m:t>
                          </m:r>
                        </m:sup>
                      </m:sSup>
                      <m:r>
                        <a:rPr lang="cs-CZ" b="1" i="1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39" name="TextovéPole 3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2844000"/>
                <a:ext cx="3491880" cy="375552"/>
              </a:xfrm>
              <a:prstGeom prst="rect">
                <a:avLst/>
              </a:prstGeom>
              <a:blipFill rotWithShape="1">
                <a:blip r:embed="rId7"/>
                <a:stretch>
                  <a:fillRect l="-349" b="-16393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0" name="TextovéPole 39"/>
              <p:cNvSpPr txBox="1"/>
              <p:nvPr/>
            </p:nvSpPr>
            <p:spPr>
              <a:xfrm>
                <a:off x="6948264" y="2844000"/>
                <a:ext cx="2232247" cy="37965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𝟏</m:t>
                      </m:r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,</m:t>
                      </m:r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𝟓</m:t>
                      </m:r>
                      <m:sSup>
                        <m:sSupPr>
                          <m:ctrlPr>
                            <a:rPr lang="cs-CZ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𝒂</m:t>
                          </m:r>
                        </m:e>
                        <m:sup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𝟓</m:t>
                          </m:r>
                        </m:sup>
                      </m:sSup>
                      <m:sSup>
                        <m:sSupPr>
                          <m:ctrlPr>
                            <a:rPr lang="cs-CZ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𝒃</m:t>
                          </m:r>
                        </m:e>
                        <m:sup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𝟓</m:t>
                          </m:r>
                        </m:sup>
                      </m:sSup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+</m:t>
                      </m:r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𝟒</m:t>
                      </m:r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,</m:t>
                      </m:r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𝟓</m:t>
                      </m:r>
                      <m:sSup>
                        <m:sSupPr>
                          <m:ctrlPr>
                            <a:rPr lang="cs-CZ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𝒂</m:t>
                          </m:r>
                        </m:e>
                        <m:sup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𝟔</m:t>
                          </m:r>
                        </m:sup>
                      </m:sSup>
                      <m:sSup>
                        <m:sSupPr>
                          <m:ctrlPr>
                            <a:rPr lang="cs-CZ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𝒃</m:t>
                          </m:r>
                        </m:e>
                        <m:sup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𝟒</m:t>
                          </m:r>
                        </m:sup>
                      </m:sSup>
                    </m:oMath>
                  </m:oMathPara>
                </a14:m>
                <a:endParaRPr lang="cs-CZ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40" name="TextovéPole 3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48264" y="2844000"/>
                <a:ext cx="2232247" cy="379656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1" name="TextovéPole 40"/>
              <p:cNvSpPr txBox="1"/>
              <p:nvPr/>
            </p:nvSpPr>
            <p:spPr>
              <a:xfrm>
                <a:off x="0" y="3276000"/>
                <a:ext cx="2376265" cy="3755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i="0" smtClean="0">
                          <a:latin typeface="Cambria Math"/>
                        </a:rPr>
                        <m:t>𝟓</m:t>
                      </m:r>
                      <m:sSup>
                        <m:sSupPr>
                          <m:ctrlPr>
                            <a:rPr lang="cs-CZ" b="1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1" smtClean="0">
                              <a:latin typeface="Cambria Math"/>
                            </a:rPr>
                            <m:t>𝒔</m:t>
                          </m:r>
                        </m:e>
                        <m:sup>
                          <m:r>
                            <a:rPr lang="cs-CZ" b="1" i="1" smtClean="0"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cs-CZ" b="1" i="1" smtClean="0">
                          <a:latin typeface="Cambria Math"/>
                          <a:ea typeface="Cambria Math"/>
                        </a:rPr>
                        <m:t>∙</m:t>
                      </m:r>
                      <m:r>
                        <a:rPr lang="cs-CZ" b="1" i="0" smtClean="0">
                          <a:latin typeface="Cambria Math"/>
                          <a:ea typeface="Cambria Math"/>
                        </a:rPr>
                        <m:t>(−</m:t>
                      </m:r>
                      <m:r>
                        <a:rPr lang="cs-CZ" b="1" i="0" smtClean="0">
                          <a:latin typeface="Cambria Math"/>
                        </a:rPr>
                        <m:t>𝟑</m:t>
                      </m:r>
                      <m:sSup>
                        <m:sSupPr>
                          <m:ctrlPr>
                            <a:rPr lang="cs-CZ" b="1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1" smtClean="0">
                              <a:latin typeface="Cambria Math"/>
                            </a:rPr>
                            <m:t>𝒔</m:t>
                          </m:r>
                        </m:e>
                        <m:sup>
                          <m:r>
                            <a:rPr lang="cs-CZ" b="1" i="1" smtClean="0">
                              <a:latin typeface="Cambria Math"/>
                            </a:rPr>
                            <m:t>𝟑</m:t>
                          </m:r>
                        </m:sup>
                      </m:sSup>
                      <m:r>
                        <a:rPr lang="cs-CZ" b="1" i="1" smtClean="0">
                          <a:latin typeface="Cambria Math"/>
                          <a:ea typeface="Cambria Math"/>
                        </a:rPr>
                        <m:t>+</m:t>
                      </m:r>
                      <m:r>
                        <a:rPr lang="cs-CZ" b="1" i="1" smtClean="0">
                          <a:latin typeface="Cambria Math"/>
                        </a:rPr>
                        <m:t>𝟐</m:t>
                      </m:r>
                      <m:sSup>
                        <m:sSupPr>
                          <m:ctrlPr>
                            <a:rPr lang="cs-CZ" b="1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1" smtClean="0">
                              <a:latin typeface="Cambria Math"/>
                            </a:rPr>
                            <m:t>𝒔</m:t>
                          </m:r>
                        </m:e>
                        <m:sup>
                          <m:r>
                            <a:rPr lang="cs-CZ" b="1" i="1" smtClean="0">
                              <a:latin typeface="Cambria Math"/>
                            </a:rPr>
                            <m:t>𝟔</m:t>
                          </m:r>
                        </m:sup>
                      </m:sSup>
                      <m:r>
                        <a:rPr lang="cs-CZ" b="1" i="1" smtClean="0">
                          <a:latin typeface="Cambria Math"/>
                        </a:rPr>
                        <m:t>)</m:t>
                      </m:r>
                      <m:r>
                        <a:rPr lang="cs-CZ" b="1" i="0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41" name="TextovéPole 4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3276000"/>
                <a:ext cx="2376265" cy="375552"/>
              </a:xfrm>
              <a:prstGeom prst="rect">
                <a:avLst/>
              </a:prstGeom>
              <a:blipFill rotWithShape="1">
                <a:blip r:embed="rId9"/>
                <a:stretch>
                  <a:fillRect b="-14516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2" name="TextovéPole 41"/>
              <p:cNvSpPr txBox="1"/>
              <p:nvPr/>
            </p:nvSpPr>
            <p:spPr>
              <a:xfrm>
                <a:off x="7515399" y="3276000"/>
                <a:ext cx="1665113" cy="37965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i="0" smtClean="0">
                          <a:solidFill>
                            <a:srgbClr val="FF0000"/>
                          </a:solidFill>
                          <a:latin typeface="Cambria Math"/>
                        </a:rPr>
                        <m:t>−</m:t>
                      </m:r>
                      <m:r>
                        <a:rPr lang="cs-CZ" b="1" i="0" smtClean="0">
                          <a:solidFill>
                            <a:srgbClr val="FF0000"/>
                          </a:solidFill>
                          <a:latin typeface="Cambria Math"/>
                        </a:rPr>
                        <m:t>𝟏𝟓</m:t>
                      </m:r>
                      <m:sSup>
                        <m:sSupPr>
                          <m:ctrlP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𝒔</m:t>
                          </m:r>
                        </m:e>
                        <m:sup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𝟓</m:t>
                          </m:r>
                        </m:sup>
                      </m:sSup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+</m:t>
                      </m:r>
                      <m:r>
                        <a:rPr lang="cs-CZ" b="1">
                          <a:solidFill>
                            <a:srgbClr val="FF0000"/>
                          </a:solidFill>
                          <a:latin typeface="Cambria Math"/>
                        </a:rPr>
                        <m:t>𝟏𝟓</m:t>
                      </m:r>
                      <m:sSup>
                        <m:sSupPr>
                          <m:ctrlP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𝒔</m:t>
                          </m:r>
                        </m:e>
                        <m:sup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𝟖</m:t>
                          </m:r>
                        </m:sup>
                      </m:sSup>
                    </m:oMath>
                  </m:oMathPara>
                </a14:m>
                <a:endParaRPr lang="cs-CZ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42" name="TextovéPole 4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15399" y="3276000"/>
                <a:ext cx="1665113" cy="379656"/>
              </a:xfrm>
              <a:prstGeom prst="rect">
                <a:avLst/>
              </a:prstGeom>
              <a:blipFill rotWithShape="1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ovéPole 25"/>
              <p:cNvSpPr txBox="1"/>
              <p:nvPr/>
            </p:nvSpPr>
            <p:spPr>
              <a:xfrm>
                <a:off x="0" y="3708000"/>
                <a:ext cx="2699792" cy="3755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i="0" smtClean="0">
                          <a:latin typeface="Cambria Math"/>
                        </a:rPr>
                        <m:t>(</m:t>
                      </m:r>
                      <m:r>
                        <a:rPr lang="cs-CZ" b="1" i="0" smtClean="0">
                          <a:latin typeface="Cambria Math"/>
                        </a:rPr>
                        <m:t>𝟑</m:t>
                      </m:r>
                      <m:sSup>
                        <m:sSupPr>
                          <m:ctrlPr>
                            <a:rPr lang="cs-CZ" b="1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1" smtClean="0">
                              <a:latin typeface="Cambria Math"/>
                            </a:rPr>
                            <m:t>𝒂</m:t>
                          </m:r>
                        </m:e>
                        <m:sup>
                          <m:r>
                            <a:rPr lang="cs-CZ" b="1" i="1" smtClean="0"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cs-CZ" b="1" i="1" smtClean="0">
                          <a:latin typeface="Cambria Math"/>
                          <a:ea typeface="Cambria Math"/>
                        </a:rPr>
                        <m:t>−</m:t>
                      </m:r>
                      <m:r>
                        <a:rPr lang="cs-CZ" b="1" i="0" smtClean="0">
                          <a:latin typeface="Cambria Math"/>
                        </a:rPr>
                        <m:t>𝟎</m:t>
                      </m:r>
                      <m:r>
                        <a:rPr lang="cs-CZ" b="1" i="0" smtClean="0">
                          <a:latin typeface="Cambria Math"/>
                        </a:rPr>
                        <m:t>,</m:t>
                      </m:r>
                      <m:r>
                        <a:rPr lang="cs-CZ" b="1" i="0" smtClean="0">
                          <a:latin typeface="Cambria Math"/>
                        </a:rPr>
                        <m:t>𝟏</m:t>
                      </m:r>
                      <m:r>
                        <a:rPr lang="cs-CZ" b="1" i="1" smtClean="0">
                          <a:latin typeface="Cambria Math"/>
                        </a:rPr>
                        <m:t>𝒃</m:t>
                      </m:r>
                      <m:r>
                        <a:rPr lang="cs-CZ" b="1" i="1" smtClean="0">
                          <a:latin typeface="Cambria Math"/>
                        </a:rPr>
                        <m:t>)∙(−</m:t>
                      </m:r>
                      <m:r>
                        <a:rPr lang="cs-CZ" b="1" i="1" smtClean="0">
                          <a:latin typeface="Cambria Math"/>
                          <a:ea typeface="Cambria Math"/>
                        </a:rPr>
                        <m:t>𝟔</m:t>
                      </m:r>
                      <m:sSup>
                        <m:sSupPr>
                          <m:ctrlPr>
                            <a:rPr lang="cs-CZ" b="1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1" smtClean="0">
                              <a:latin typeface="Cambria Math"/>
                            </a:rPr>
                            <m:t>𝒄</m:t>
                          </m:r>
                        </m:e>
                        <m:sup>
                          <m:r>
                            <a:rPr lang="cs-CZ" b="1" i="1" smtClean="0">
                              <a:latin typeface="Cambria Math"/>
                            </a:rPr>
                            <m:t>𝟒</m:t>
                          </m:r>
                        </m:sup>
                      </m:sSup>
                      <m:r>
                        <a:rPr lang="cs-CZ" b="1" i="1" smtClean="0">
                          <a:latin typeface="Cambria Math"/>
                        </a:rPr>
                        <m:t>)</m:t>
                      </m:r>
                      <m:r>
                        <a:rPr lang="cs-CZ" b="1" i="0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26" name="TextovéPole 2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3708000"/>
                <a:ext cx="2699792" cy="375552"/>
              </a:xfrm>
              <a:prstGeom prst="rect">
                <a:avLst/>
              </a:prstGeom>
              <a:blipFill rotWithShape="1">
                <a:blip r:embed="rId11"/>
                <a:stretch>
                  <a:fillRect l="-451" b="-14516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7" name="TextovéPole 36"/>
              <p:cNvSpPr txBox="1"/>
              <p:nvPr/>
            </p:nvSpPr>
            <p:spPr>
              <a:xfrm>
                <a:off x="7020272" y="3708000"/>
                <a:ext cx="2160240" cy="3755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i="0" smtClean="0">
                          <a:solidFill>
                            <a:srgbClr val="FF0000"/>
                          </a:solidFill>
                          <a:latin typeface="Cambria Math"/>
                        </a:rPr>
                        <m:t>−</m:t>
                      </m:r>
                      <m:r>
                        <a:rPr lang="cs-CZ" b="1" i="0" smtClean="0">
                          <a:solidFill>
                            <a:srgbClr val="FF0000"/>
                          </a:solidFill>
                          <a:latin typeface="Cambria Math"/>
                        </a:rPr>
                        <m:t>𝟏𝟖</m:t>
                      </m:r>
                      <m:sSup>
                        <m:sSupPr>
                          <m:ctrlP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𝒂</m:t>
                          </m:r>
                        </m:e>
                        <m:sup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𝟐</m:t>
                          </m:r>
                        </m:sup>
                      </m:sSup>
                      <m:sSup>
                        <m:sSupPr>
                          <m:ctrlPr>
                            <a:rPr lang="cs-CZ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𝒄</m:t>
                          </m:r>
                        </m:e>
                        <m:sup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𝟒</m:t>
                          </m:r>
                        </m:sup>
                      </m:sSup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+</m:t>
                      </m:r>
                      <m:r>
                        <a:rPr lang="cs-CZ" b="1" i="0" smtClean="0">
                          <a:solidFill>
                            <a:srgbClr val="FF0000"/>
                          </a:solidFill>
                          <a:latin typeface="Cambria Math"/>
                        </a:rPr>
                        <m:t>𝟎</m:t>
                      </m:r>
                      <m:r>
                        <a:rPr lang="cs-CZ" b="1" i="0" smtClean="0">
                          <a:solidFill>
                            <a:srgbClr val="FF0000"/>
                          </a:solidFill>
                          <a:latin typeface="Cambria Math"/>
                        </a:rPr>
                        <m:t>,</m:t>
                      </m:r>
                      <m:r>
                        <a:rPr lang="cs-CZ" b="1" i="0" smtClean="0">
                          <a:solidFill>
                            <a:srgbClr val="FF0000"/>
                          </a:solidFill>
                          <a:latin typeface="Cambria Math"/>
                        </a:rPr>
                        <m:t>𝟔</m:t>
                      </m:r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𝒃</m:t>
                      </m:r>
                      <m:sSup>
                        <m:sSupPr>
                          <m:ctrlPr>
                            <a:rPr lang="cs-CZ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𝒄</m:t>
                          </m:r>
                        </m:e>
                        <m:sup>
                          <m:r>
                            <a:rPr lang="cs-CZ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𝟒</m:t>
                          </m:r>
                        </m:sup>
                      </m:sSup>
                    </m:oMath>
                  </m:oMathPara>
                </a14:m>
                <a:endParaRPr lang="cs-CZ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37" name="TextovéPole 3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20272" y="3708000"/>
                <a:ext cx="2160240" cy="375552"/>
              </a:xfrm>
              <a:prstGeom prst="rect">
                <a:avLst/>
              </a:prstGeom>
              <a:blipFill rotWithShape="1"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8" name="TextovéPole 37"/>
              <p:cNvSpPr txBox="1"/>
              <p:nvPr/>
            </p:nvSpPr>
            <p:spPr>
              <a:xfrm>
                <a:off x="0" y="4140000"/>
                <a:ext cx="3275856" cy="3755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i="0" smtClean="0">
                          <a:latin typeface="Cambria Math"/>
                        </a:rPr>
                        <m:t>𝟓</m:t>
                      </m:r>
                      <m:sSup>
                        <m:sSupPr>
                          <m:ctrlPr>
                            <a:rPr lang="cs-CZ" b="1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1" smtClean="0">
                              <a:latin typeface="Cambria Math"/>
                            </a:rPr>
                            <m:t>𝒕</m:t>
                          </m:r>
                        </m:e>
                        <m:sup>
                          <m:r>
                            <a:rPr lang="cs-CZ" b="1" i="1" smtClean="0"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cs-CZ" b="1" i="1" smtClean="0">
                          <a:latin typeface="Cambria Math"/>
                          <a:ea typeface="Cambria Math"/>
                        </a:rPr>
                        <m:t>∙</m:t>
                      </m:r>
                      <m:r>
                        <a:rPr lang="cs-CZ" b="1" i="0" smtClean="0">
                          <a:latin typeface="Cambria Math"/>
                          <a:ea typeface="Cambria Math"/>
                        </a:rPr>
                        <m:t>(−</m:t>
                      </m:r>
                      <m:r>
                        <a:rPr lang="cs-CZ" b="1" i="0" smtClean="0">
                          <a:latin typeface="Cambria Math"/>
                        </a:rPr>
                        <m:t>𝟒</m:t>
                      </m:r>
                      <m:sSup>
                        <m:sSupPr>
                          <m:ctrlPr>
                            <a:rPr lang="cs-CZ" b="1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1" smtClean="0">
                              <a:latin typeface="Cambria Math"/>
                            </a:rPr>
                            <m:t>𝒕</m:t>
                          </m:r>
                        </m:e>
                        <m:sup>
                          <m:r>
                            <a:rPr lang="cs-CZ" b="1" i="1" smtClean="0">
                              <a:latin typeface="Cambria Math"/>
                            </a:rPr>
                            <m:t>𝟑</m:t>
                          </m:r>
                        </m:sup>
                      </m:sSup>
                      <m:r>
                        <a:rPr lang="cs-CZ" b="1" i="1" smtClean="0">
                          <a:latin typeface="Cambria Math"/>
                        </a:rPr>
                        <m:t>+</m:t>
                      </m:r>
                      <m:r>
                        <a:rPr lang="cs-CZ" b="1">
                          <a:latin typeface="Cambria Math"/>
                        </a:rPr>
                        <m:t>𝟑</m:t>
                      </m:r>
                      <m:sSup>
                        <m:sSupPr>
                          <m:ctrlPr>
                            <a:rPr lang="cs-CZ" b="1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1">
                              <a:latin typeface="Cambria Math"/>
                            </a:rPr>
                            <m:t>𝒕</m:t>
                          </m:r>
                        </m:e>
                        <m:sup>
                          <m:r>
                            <a:rPr lang="cs-CZ" b="1" i="1" smtClean="0"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cs-CZ" b="1" i="1" smtClean="0">
                          <a:latin typeface="Cambria Math"/>
                        </a:rPr>
                        <m:t>−</m:t>
                      </m:r>
                      <m:r>
                        <a:rPr lang="cs-CZ" b="1" i="1" smtClean="0">
                          <a:latin typeface="Cambria Math"/>
                        </a:rPr>
                        <m:t>𝟐</m:t>
                      </m:r>
                      <m:r>
                        <a:rPr lang="cs-CZ" b="1" i="1" smtClean="0">
                          <a:latin typeface="Cambria Math"/>
                        </a:rPr>
                        <m:t>𝒕</m:t>
                      </m:r>
                      <m:r>
                        <a:rPr lang="cs-CZ" b="1" i="1" smtClean="0">
                          <a:latin typeface="Cambria Math"/>
                        </a:rPr>
                        <m:t>+</m:t>
                      </m:r>
                      <m:r>
                        <a:rPr lang="cs-CZ" b="1" i="1" smtClean="0">
                          <a:latin typeface="Cambria Math"/>
                        </a:rPr>
                        <m:t>𝟏</m:t>
                      </m:r>
                      <m:r>
                        <a:rPr lang="cs-CZ" b="1" i="1" smtClean="0">
                          <a:latin typeface="Cambria Math"/>
                        </a:rPr>
                        <m:t>)</m:t>
                      </m:r>
                      <m:r>
                        <a:rPr lang="cs-CZ" b="1" i="0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38" name="TextovéPole 3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4140000"/>
                <a:ext cx="3275856" cy="375552"/>
              </a:xfrm>
              <a:prstGeom prst="rect">
                <a:avLst/>
              </a:prstGeom>
              <a:blipFill rotWithShape="1">
                <a:blip r:embed="rId13"/>
                <a:stretch>
                  <a:fillRect b="-14516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3" name="TextovéPole 42"/>
              <p:cNvSpPr txBox="1"/>
              <p:nvPr/>
            </p:nvSpPr>
            <p:spPr>
              <a:xfrm>
                <a:off x="6156176" y="4140000"/>
                <a:ext cx="3168352" cy="37965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i="0" smtClean="0">
                          <a:solidFill>
                            <a:srgbClr val="FF0000"/>
                          </a:solidFill>
                          <a:latin typeface="Cambria Math"/>
                        </a:rPr>
                        <m:t>−</m:t>
                      </m:r>
                      <m:r>
                        <a:rPr lang="cs-CZ" b="1" i="0" smtClean="0">
                          <a:solidFill>
                            <a:srgbClr val="FF0000"/>
                          </a:solidFill>
                          <a:latin typeface="Cambria Math"/>
                        </a:rPr>
                        <m:t>𝟐𝟎</m:t>
                      </m:r>
                      <m:sSup>
                        <m:sSupPr>
                          <m:ctrlPr>
                            <a:rPr lang="cs-CZ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𝒕</m:t>
                          </m:r>
                        </m:e>
                        <m:sup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𝟓</m:t>
                          </m:r>
                        </m:sup>
                      </m:sSup>
                      <m:r>
                        <a:rPr lang="cs-CZ" b="1" i="0" smtClean="0">
                          <a:solidFill>
                            <a:srgbClr val="FF0000"/>
                          </a:solidFill>
                          <a:latin typeface="Cambria Math"/>
                        </a:rPr>
                        <m:t>+</m:t>
                      </m:r>
                      <m:r>
                        <a:rPr lang="cs-CZ" b="1" i="0" smtClean="0">
                          <a:solidFill>
                            <a:srgbClr val="FF0000"/>
                          </a:solidFill>
                          <a:latin typeface="Cambria Math"/>
                        </a:rPr>
                        <m:t>𝟏𝟓</m:t>
                      </m:r>
                      <m:sSup>
                        <m:sSupPr>
                          <m:ctrlPr>
                            <a:rPr lang="cs-CZ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𝒕</m:t>
                          </m:r>
                        </m:e>
                        <m:sup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𝟒</m:t>
                          </m:r>
                        </m:sup>
                      </m:sSup>
                      <m:r>
                        <a:rPr lang="cs-CZ" b="1">
                          <a:solidFill>
                            <a:srgbClr val="FF0000"/>
                          </a:solidFill>
                          <a:latin typeface="Cambria Math"/>
                        </a:rPr>
                        <m:t>−</m:t>
                      </m:r>
                      <m:r>
                        <a:rPr lang="cs-CZ" b="1" i="0" smtClean="0">
                          <a:solidFill>
                            <a:srgbClr val="FF0000"/>
                          </a:solidFill>
                          <a:latin typeface="Cambria Math"/>
                        </a:rPr>
                        <m:t>𝟏</m:t>
                      </m:r>
                      <m:r>
                        <a:rPr lang="cs-CZ" b="1">
                          <a:solidFill>
                            <a:srgbClr val="FF0000"/>
                          </a:solidFill>
                          <a:latin typeface="Cambria Math"/>
                        </a:rPr>
                        <m:t>𝟎</m:t>
                      </m:r>
                      <m:sSup>
                        <m:sSupPr>
                          <m:ctrlPr>
                            <a:rPr lang="cs-CZ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𝒕</m:t>
                          </m:r>
                        </m:e>
                        <m:sup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𝟑</m:t>
                          </m:r>
                        </m:sup>
                      </m:sSup>
                      <m:r>
                        <a:rPr lang="cs-CZ" b="1" i="0" smtClean="0">
                          <a:solidFill>
                            <a:srgbClr val="FF0000"/>
                          </a:solidFill>
                          <a:latin typeface="Cambria Math"/>
                        </a:rPr>
                        <m:t>+</m:t>
                      </m:r>
                      <m:r>
                        <a:rPr lang="cs-CZ" b="1" i="0" smtClean="0">
                          <a:solidFill>
                            <a:srgbClr val="FF0000"/>
                          </a:solidFill>
                          <a:latin typeface="Cambria Math"/>
                        </a:rPr>
                        <m:t>𝟓</m:t>
                      </m:r>
                      <m:sSup>
                        <m:sSupPr>
                          <m:ctrlPr>
                            <a:rPr lang="cs-CZ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𝒕</m:t>
                          </m:r>
                        </m:e>
                        <m:sup>
                          <m:r>
                            <a:rPr lang="cs-CZ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𝟓</m:t>
                          </m:r>
                        </m:sup>
                      </m:sSup>
                    </m:oMath>
                  </m:oMathPara>
                </a14:m>
                <a:endParaRPr lang="cs-CZ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43" name="TextovéPole 4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56176" y="4140000"/>
                <a:ext cx="3168352" cy="379656"/>
              </a:xfrm>
              <a:prstGeom prst="rect">
                <a:avLst/>
              </a:prstGeom>
              <a:blipFill rotWithShape="1"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" name="Přímá spojnice 3"/>
          <p:cNvCxnSpPr/>
          <p:nvPr/>
        </p:nvCxnSpPr>
        <p:spPr bwMode="auto">
          <a:xfrm>
            <a:off x="6228184" y="1901612"/>
            <a:ext cx="0" cy="262800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2426192786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" grpId="0"/>
      <p:bldP spid="2" grpId="0"/>
      <p:bldP spid="33" grpId="0"/>
      <p:bldP spid="34" grpId="0"/>
      <p:bldP spid="35" grpId="0"/>
      <p:bldP spid="36" grpId="0"/>
      <p:bldP spid="39" grpId="0"/>
      <p:bldP spid="40" grpId="0"/>
      <p:bldP spid="41" grpId="0"/>
      <p:bldP spid="42" grpId="0"/>
      <p:bldP spid="26" grpId="0"/>
      <p:bldP spid="37" grpId="0"/>
      <p:bldP spid="38" grpId="0"/>
      <p:bldP spid="4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792001" y="51470"/>
            <a:ext cx="8351999" cy="1096565"/>
          </a:xfrm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sz="3600" dirty="0"/>
              <a:t>Násobení mnohočlenu jednočlenem</a:t>
            </a:r>
          </a:p>
        </p:txBody>
      </p:sp>
      <p:sp>
        <p:nvSpPr>
          <p:cNvPr id="77" name="TextovéPole 76"/>
          <p:cNvSpPr txBox="1"/>
          <p:nvPr/>
        </p:nvSpPr>
        <p:spPr>
          <a:xfrm>
            <a:off x="1260000" y="1532280"/>
            <a:ext cx="14397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Vypočtěte:</a:t>
            </a:r>
            <a:endParaRPr lang="cs-CZ" b="1" dirty="0"/>
          </a:p>
        </p:txBody>
      </p:sp>
      <p:sp>
        <p:nvSpPr>
          <p:cNvPr id="2" name="TextovéPole 1"/>
          <p:cNvSpPr txBox="1"/>
          <p:nvPr/>
        </p:nvSpPr>
        <p:spPr>
          <a:xfrm>
            <a:off x="1" y="468000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b="1" dirty="0" smtClean="0">
                <a:solidFill>
                  <a:srgbClr val="FF0000"/>
                </a:solidFill>
              </a:rPr>
              <a:t>Násobit mezi sebou lze pouze koeficienty (čísla) nebo stejné proměnné !</a:t>
            </a:r>
            <a:endParaRPr lang="cs-CZ" b="1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3" name="TextovéPole 32"/>
              <p:cNvSpPr txBox="1"/>
              <p:nvPr/>
            </p:nvSpPr>
            <p:spPr>
              <a:xfrm>
                <a:off x="0" y="1980000"/>
                <a:ext cx="313184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i="0" smtClean="0">
                          <a:latin typeface="Cambria Math"/>
                        </a:rPr>
                        <m:t>𝟔</m:t>
                      </m:r>
                      <m:r>
                        <a:rPr lang="cs-CZ" b="1" i="1" smtClean="0">
                          <a:latin typeface="Cambria Math"/>
                          <a:ea typeface="Cambria Math"/>
                        </a:rPr>
                        <m:t>∙</m:t>
                      </m:r>
                      <m:d>
                        <m:dPr>
                          <m:ctrlPr>
                            <a:rPr lang="cs-CZ" b="1" i="1" smtClean="0">
                              <a:latin typeface="Cambria Math"/>
                              <a:ea typeface="Cambria Math"/>
                            </a:rPr>
                          </m:ctrlPr>
                        </m:dPr>
                        <m:e>
                          <m:r>
                            <a:rPr lang="cs-CZ" b="1" i="0" smtClean="0">
                              <a:latin typeface="Cambria Math"/>
                            </a:rPr>
                            <m:t>𝟑</m:t>
                          </m:r>
                          <m:r>
                            <a:rPr lang="cs-CZ" b="1" i="1" smtClean="0">
                              <a:latin typeface="Cambria Math"/>
                            </a:rPr>
                            <m:t>𝒂</m:t>
                          </m:r>
                          <m:r>
                            <a:rPr lang="cs-CZ" b="1" i="1" smtClean="0">
                              <a:latin typeface="Cambria Math"/>
                            </a:rPr>
                            <m:t>−</m:t>
                          </m:r>
                          <m:r>
                            <a:rPr lang="cs-CZ" b="1" i="1" smtClean="0">
                              <a:latin typeface="Cambria Math"/>
                            </a:rPr>
                            <m:t>𝟒</m:t>
                          </m:r>
                        </m:e>
                      </m:d>
                      <m:r>
                        <a:rPr lang="cs-CZ" b="1" i="1" smtClean="0">
                          <a:latin typeface="Cambria Math"/>
                        </a:rPr>
                        <m:t>−</m:t>
                      </m:r>
                      <m:r>
                        <a:rPr lang="cs-CZ" b="1" i="1" smtClean="0">
                          <a:latin typeface="Cambria Math"/>
                        </a:rPr>
                        <m:t>𝟐</m:t>
                      </m:r>
                      <m:r>
                        <a:rPr lang="cs-CZ" b="1" i="1" smtClean="0">
                          <a:latin typeface="Cambria Math"/>
                        </a:rPr>
                        <m:t>𝒂</m:t>
                      </m:r>
                      <m:r>
                        <a:rPr lang="cs-CZ" b="1" i="1" smtClean="0">
                          <a:latin typeface="Cambria Math"/>
                          <a:ea typeface="Cambria Math"/>
                        </a:rPr>
                        <m:t>∙</m:t>
                      </m:r>
                      <m:r>
                        <a:rPr lang="cs-CZ" b="1" i="1" smtClean="0">
                          <a:latin typeface="Cambria Math"/>
                        </a:rPr>
                        <m:t>(</m:t>
                      </m:r>
                      <m:r>
                        <a:rPr lang="cs-CZ" b="1" i="1" smtClean="0">
                          <a:latin typeface="Cambria Math"/>
                        </a:rPr>
                        <m:t>𝟐</m:t>
                      </m:r>
                      <m:r>
                        <a:rPr lang="cs-CZ" b="1" i="1" smtClean="0">
                          <a:latin typeface="Cambria Math"/>
                        </a:rPr>
                        <m:t>−</m:t>
                      </m:r>
                      <m:r>
                        <a:rPr lang="cs-CZ" b="1" i="1" smtClean="0">
                          <a:latin typeface="Cambria Math"/>
                        </a:rPr>
                        <m:t>𝒂</m:t>
                      </m:r>
                      <m:r>
                        <a:rPr lang="cs-CZ" b="1" i="1" smtClean="0">
                          <a:latin typeface="Cambria Math"/>
                        </a:rPr>
                        <m:t>)</m:t>
                      </m:r>
                      <m:r>
                        <a:rPr lang="cs-CZ" b="1" i="0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33" name="TextovéPole 3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1980000"/>
                <a:ext cx="3131840" cy="369332"/>
              </a:xfrm>
              <a:prstGeom prst="rect">
                <a:avLst/>
              </a:prstGeom>
              <a:blipFill rotWithShape="1">
                <a:blip r:embed="rId3"/>
                <a:stretch>
                  <a:fillRect b="-1500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4" name="TextovéPole 33"/>
              <p:cNvSpPr txBox="1"/>
              <p:nvPr/>
            </p:nvSpPr>
            <p:spPr>
              <a:xfrm>
                <a:off x="5184000" y="1980000"/>
                <a:ext cx="1944217" cy="3755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i="1" smtClean="0">
                          <a:solidFill>
                            <a:schemeClr val="tx1"/>
                          </a:solidFill>
                          <a:latin typeface="Cambria Math"/>
                        </a:rPr>
                        <m:t>𝟐</m:t>
                      </m:r>
                      <m:sSup>
                        <m:sSupPr>
                          <m:ctrlPr>
                            <a:rPr lang="cs-CZ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𝒂</m:t>
                          </m:r>
                        </m:e>
                        <m:sup>
                          <m:r>
                            <a:rPr lang="cs-CZ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cs-CZ" b="1" i="1" smtClean="0">
                          <a:solidFill>
                            <a:schemeClr val="tx1"/>
                          </a:solidFill>
                          <a:latin typeface="Cambria Math"/>
                        </a:rPr>
                        <m:t>+</m:t>
                      </m:r>
                      <m:r>
                        <a:rPr lang="cs-CZ" b="1" i="1" smtClean="0">
                          <a:solidFill>
                            <a:schemeClr val="tx1"/>
                          </a:solidFill>
                          <a:latin typeface="Cambria Math"/>
                        </a:rPr>
                        <m:t>𝟏𝟒</m:t>
                      </m:r>
                      <m:r>
                        <a:rPr lang="cs-CZ" b="1" i="1" smtClean="0">
                          <a:solidFill>
                            <a:schemeClr val="tx1"/>
                          </a:solidFill>
                          <a:latin typeface="Cambria Math"/>
                        </a:rPr>
                        <m:t>𝒂</m:t>
                      </m:r>
                      <m:r>
                        <a:rPr lang="cs-CZ" b="1" i="1" smtClean="0">
                          <a:solidFill>
                            <a:schemeClr val="tx1"/>
                          </a:solidFill>
                          <a:latin typeface="Cambria Math"/>
                        </a:rPr>
                        <m:t>−</m:t>
                      </m:r>
                      <m:r>
                        <a:rPr lang="cs-CZ" b="1" i="1" smtClean="0">
                          <a:solidFill>
                            <a:schemeClr val="tx1"/>
                          </a:solidFill>
                          <a:latin typeface="Cambria Math"/>
                        </a:rPr>
                        <m:t>𝟐𝟒</m:t>
                      </m:r>
                    </m:oMath>
                  </m:oMathPara>
                </a14:m>
                <a:endParaRPr lang="cs-CZ" b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34" name="TextovéPole 3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84000" y="1980000"/>
                <a:ext cx="1944217" cy="375552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5" name="TextovéPole 34"/>
              <p:cNvSpPr txBox="1"/>
              <p:nvPr/>
            </p:nvSpPr>
            <p:spPr>
              <a:xfrm>
                <a:off x="0" y="2448000"/>
                <a:ext cx="4139952" cy="40498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b="1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0" smtClean="0">
                              <a:latin typeface="Cambria Math"/>
                            </a:rPr>
                            <m:t>𝟐</m:t>
                          </m:r>
                          <m:r>
                            <a:rPr lang="cs-CZ" b="1" i="1" smtClean="0">
                              <a:latin typeface="Cambria Math"/>
                            </a:rPr>
                            <m:t>𝒙</m:t>
                          </m:r>
                        </m:e>
                        <m:sup>
                          <m:r>
                            <a:rPr lang="cs-CZ" b="1" i="0" smtClean="0"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cs-CZ" b="1" i="1" smtClean="0">
                          <a:latin typeface="Cambria Math"/>
                          <a:ea typeface="Cambria Math"/>
                        </a:rPr>
                        <m:t>∙</m:t>
                      </m:r>
                      <m:d>
                        <m:dPr>
                          <m:ctrlPr>
                            <a:rPr lang="cs-CZ" b="1" i="1" smtClean="0">
                              <a:latin typeface="Cambria Math"/>
                              <a:ea typeface="Cambria Math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cs-CZ" b="1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cs-CZ" b="1" i="1" smtClean="0">
                                  <a:latin typeface="Cambria Math"/>
                                </a:rPr>
                                <m:t>𝒙</m:t>
                              </m:r>
                            </m:e>
                            <m:sup>
                              <m:r>
                                <a:rPr lang="cs-CZ" b="1" i="0" smtClean="0">
                                  <a:latin typeface="Cambria Math"/>
                                </a:rPr>
                                <m:t>𝟐</m:t>
                              </m:r>
                            </m:sup>
                          </m:sSup>
                          <m:r>
                            <a:rPr lang="cs-CZ" b="1" i="1" smtClean="0">
                              <a:latin typeface="Cambria Math"/>
                            </a:rPr>
                            <m:t>+</m:t>
                          </m:r>
                          <m:r>
                            <a:rPr lang="cs-CZ" b="1" i="1" smtClean="0">
                              <a:latin typeface="Cambria Math"/>
                            </a:rPr>
                            <m:t>𝟒</m:t>
                          </m:r>
                          <m:r>
                            <a:rPr lang="cs-CZ" b="1" i="1" smtClean="0">
                              <a:latin typeface="Cambria Math"/>
                            </a:rPr>
                            <m:t>𝒙</m:t>
                          </m:r>
                        </m:e>
                      </m:d>
                      <m:r>
                        <a:rPr lang="cs-CZ" b="1" i="1" smtClean="0">
                          <a:latin typeface="Cambria Math"/>
                        </a:rPr>
                        <m:t>+(−</m:t>
                      </m:r>
                      <m:sSup>
                        <m:sSupPr>
                          <m:ctrlPr>
                            <a:rPr lang="cs-CZ" b="1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1" smtClean="0">
                              <a:latin typeface="Cambria Math"/>
                            </a:rPr>
                            <m:t>𝟑</m:t>
                          </m:r>
                          <m:r>
                            <a:rPr lang="cs-CZ" b="1" i="1" smtClean="0">
                              <a:latin typeface="Cambria Math"/>
                            </a:rPr>
                            <m:t>𝒙</m:t>
                          </m:r>
                        </m:e>
                        <m:sup>
                          <m:r>
                            <a:rPr lang="cs-CZ" b="1" i="1" smtClean="0">
                              <a:latin typeface="Cambria Math"/>
                            </a:rPr>
                            <m:t>𝟑</m:t>
                          </m:r>
                        </m:sup>
                      </m:sSup>
                      <m:r>
                        <a:rPr lang="cs-CZ" b="1" i="1" smtClean="0">
                          <a:latin typeface="Cambria Math"/>
                        </a:rPr>
                        <m:t>+</m:t>
                      </m:r>
                      <m:r>
                        <a:rPr lang="cs-CZ" b="1" i="1" smtClean="0">
                          <a:latin typeface="Cambria Math"/>
                        </a:rPr>
                        <m:t>𝟐</m:t>
                      </m:r>
                      <m:sSup>
                        <m:sSupPr>
                          <m:ctrlPr>
                            <a:rPr lang="cs-CZ" b="1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1" smtClean="0">
                              <a:latin typeface="Cambria Math"/>
                            </a:rPr>
                            <m:t>𝒙</m:t>
                          </m:r>
                        </m:e>
                        <m:sup>
                          <m:r>
                            <a:rPr lang="cs-CZ" b="1" i="1" smtClean="0"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cs-CZ" b="1" i="1" smtClean="0">
                          <a:latin typeface="Cambria Math"/>
                        </a:rPr>
                        <m:t>)</m:t>
                      </m:r>
                      <m:r>
                        <a:rPr lang="cs-CZ" b="1" i="1" smtClean="0">
                          <a:latin typeface="Cambria Math"/>
                          <a:ea typeface="Cambria Math"/>
                        </a:rPr>
                        <m:t>∙</m:t>
                      </m:r>
                      <m:r>
                        <a:rPr lang="cs-CZ" b="1" i="1" smtClean="0">
                          <a:latin typeface="Cambria Math"/>
                          <a:ea typeface="Cambria Math"/>
                        </a:rPr>
                        <m:t>𝒙</m:t>
                      </m:r>
                      <m:r>
                        <a:rPr lang="cs-CZ" b="1" i="0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35" name="TextovéPole 3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2448000"/>
                <a:ext cx="4139952" cy="404983"/>
              </a:xfrm>
              <a:prstGeom prst="rect">
                <a:avLst/>
              </a:prstGeom>
              <a:blipFill rotWithShape="1">
                <a:blip r:embed="rId5"/>
                <a:stretch>
                  <a:fillRect b="-9091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0" name="TextovéPole 39"/>
              <p:cNvSpPr txBox="1"/>
              <p:nvPr/>
            </p:nvSpPr>
            <p:spPr>
              <a:xfrm>
                <a:off x="7740000" y="1440000"/>
                <a:ext cx="1466426" cy="37965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−</m:t>
                      </m:r>
                      <m:sSup>
                        <m:sSupPr>
                          <m:ctrlPr>
                            <a:rPr lang="cs-CZ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𝒙</m:t>
                          </m:r>
                        </m:e>
                        <m:sup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𝟒</m:t>
                          </m:r>
                        </m:sup>
                      </m:sSup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+</m:t>
                      </m:r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𝟏𝟎</m:t>
                      </m:r>
                      <m:sSup>
                        <m:sSupPr>
                          <m:ctrlPr>
                            <a:rPr lang="cs-CZ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𝒙</m:t>
                          </m:r>
                        </m:e>
                        <m:sup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𝟑</m:t>
                          </m:r>
                        </m:sup>
                      </m:sSup>
                    </m:oMath>
                  </m:oMathPara>
                </a14:m>
                <a:endParaRPr lang="cs-CZ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40" name="TextovéPole 3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40000" y="1440000"/>
                <a:ext cx="1466426" cy="379656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1" name="TextovéPole 40"/>
              <p:cNvSpPr txBox="1"/>
              <p:nvPr/>
            </p:nvSpPr>
            <p:spPr>
              <a:xfrm>
                <a:off x="0" y="3384000"/>
                <a:ext cx="4572001" cy="40498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d>
                        <m:dPr>
                          <m:ctrlPr>
                            <a:rPr lang="cs-CZ" b="1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cs-CZ" b="1" i="0" smtClean="0">
                              <a:latin typeface="Cambria Math"/>
                            </a:rPr>
                            <m:t>−</m:t>
                          </m:r>
                          <m:r>
                            <a:rPr lang="cs-CZ" b="1" i="0" smtClean="0">
                              <a:latin typeface="Cambria Math"/>
                            </a:rPr>
                            <m:t>𝟐</m:t>
                          </m:r>
                          <m:sSup>
                            <m:sSupPr>
                              <m:ctrlPr>
                                <a:rPr lang="cs-CZ" b="1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cs-CZ" b="1" i="1" smtClean="0">
                                  <a:latin typeface="Cambria Math"/>
                                </a:rPr>
                                <m:t>𝒔</m:t>
                              </m:r>
                            </m:e>
                            <m:sup>
                              <m:r>
                                <a:rPr lang="cs-CZ" b="1" i="1" smtClean="0">
                                  <a:latin typeface="Cambria Math"/>
                                </a:rPr>
                                <m:t>𝟐</m:t>
                              </m:r>
                            </m:sup>
                          </m:sSup>
                          <m:r>
                            <a:rPr lang="cs-CZ" b="1" i="1" smtClean="0">
                              <a:latin typeface="Cambria Math"/>
                            </a:rPr>
                            <m:t>𝒕</m:t>
                          </m:r>
                          <m:r>
                            <a:rPr lang="cs-CZ" b="1" i="1" smtClean="0">
                              <a:latin typeface="Cambria Math"/>
                            </a:rPr>
                            <m:t>+</m:t>
                          </m:r>
                          <m:r>
                            <a:rPr lang="cs-CZ" b="1" i="1" smtClean="0">
                              <a:latin typeface="Cambria Math"/>
                            </a:rPr>
                            <m:t>𝟑</m:t>
                          </m:r>
                          <m:sSup>
                            <m:sSupPr>
                              <m:ctrlPr>
                                <a:rPr lang="cs-CZ" b="1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cs-CZ" b="1" i="1" smtClean="0">
                                  <a:latin typeface="Cambria Math"/>
                                </a:rPr>
                                <m:t>𝒕</m:t>
                              </m:r>
                            </m:e>
                            <m:sup>
                              <m:r>
                                <a:rPr lang="cs-CZ" b="1" i="1" smtClean="0">
                                  <a:latin typeface="Cambria Math"/>
                                </a:rPr>
                                <m:t>𝟑</m:t>
                              </m:r>
                            </m:sup>
                          </m:sSup>
                        </m:e>
                      </m:d>
                      <m:r>
                        <a:rPr lang="cs-CZ" b="1" i="1" smtClean="0">
                          <a:latin typeface="Cambria Math"/>
                          <a:ea typeface="Cambria Math"/>
                        </a:rPr>
                        <m:t>∙</m:t>
                      </m:r>
                      <m:r>
                        <a:rPr lang="cs-CZ" b="1" i="1" smtClean="0">
                          <a:latin typeface="Cambria Math"/>
                          <a:ea typeface="Cambria Math"/>
                        </a:rPr>
                        <m:t>𝟐</m:t>
                      </m:r>
                      <m:r>
                        <a:rPr lang="cs-CZ" b="1" i="1" smtClean="0">
                          <a:latin typeface="Cambria Math"/>
                          <a:ea typeface="Cambria Math"/>
                        </a:rPr>
                        <m:t>𝒔𝒕</m:t>
                      </m:r>
                      <m:r>
                        <a:rPr lang="cs-CZ" b="1" i="0" smtClean="0">
                          <a:latin typeface="Cambria Math"/>
                          <a:ea typeface="Cambria Math"/>
                        </a:rPr>
                        <m:t>−</m:t>
                      </m:r>
                      <m:r>
                        <a:rPr lang="cs-CZ" b="1" i="0" smtClean="0">
                          <a:latin typeface="Cambria Math"/>
                          <a:ea typeface="Cambria Math"/>
                        </a:rPr>
                        <m:t>𝟑</m:t>
                      </m:r>
                      <m:sSup>
                        <m:sSupPr>
                          <m:ctrlPr>
                            <a:rPr lang="cs-CZ" b="1" i="1" smtClean="0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cs-CZ" b="1" i="1" smtClean="0">
                              <a:latin typeface="Cambria Math"/>
                              <a:ea typeface="Cambria Math"/>
                            </a:rPr>
                            <m:t>𝒕</m:t>
                          </m:r>
                        </m:e>
                        <m:sup>
                          <m:r>
                            <a:rPr lang="cs-CZ" b="1" i="1" smtClean="0">
                              <a:latin typeface="Cambria Math"/>
                              <a:ea typeface="Cambria Math"/>
                            </a:rPr>
                            <m:t>𝟐</m:t>
                          </m:r>
                        </m:sup>
                      </m:sSup>
                      <m:r>
                        <a:rPr lang="cs-CZ" b="1" i="0" smtClean="0">
                          <a:latin typeface="Cambria Math"/>
                          <a:ea typeface="Cambria Math"/>
                        </a:rPr>
                        <m:t>(−</m:t>
                      </m:r>
                      <m:r>
                        <a:rPr lang="cs-CZ" b="1" i="0" smtClean="0">
                          <a:latin typeface="Cambria Math"/>
                        </a:rPr>
                        <m:t>𝟑</m:t>
                      </m:r>
                      <m:sSup>
                        <m:sSupPr>
                          <m:ctrlPr>
                            <a:rPr lang="cs-CZ" b="1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1" smtClean="0">
                              <a:latin typeface="Cambria Math"/>
                            </a:rPr>
                            <m:t>𝒔</m:t>
                          </m:r>
                        </m:e>
                        <m:sup>
                          <m:r>
                            <a:rPr lang="cs-CZ" b="1" i="1" smtClean="0">
                              <a:latin typeface="Cambria Math"/>
                            </a:rPr>
                            <m:t>𝟑</m:t>
                          </m:r>
                        </m:sup>
                      </m:sSup>
                      <m:r>
                        <a:rPr lang="cs-CZ" b="1" i="1" smtClean="0">
                          <a:latin typeface="Cambria Math"/>
                          <a:ea typeface="Cambria Math"/>
                        </a:rPr>
                        <m:t>+</m:t>
                      </m:r>
                      <m:r>
                        <a:rPr lang="cs-CZ" b="1" i="1" smtClean="0">
                          <a:latin typeface="Cambria Math"/>
                        </a:rPr>
                        <m:t>𝟐</m:t>
                      </m:r>
                      <m:r>
                        <a:rPr lang="cs-CZ" b="1" i="1" smtClean="0">
                          <a:latin typeface="Cambria Math"/>
                        </a:rPr>
                        <m:t>𝒔</m:t>
                      </m:r>
                      <m:sSup>
                        <m:sSupPr>
                          <m:ctrlPr>
                            <a:rPr lang="cs-CZ" b="1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1" smtClean="0">
                              <a:latin typeface="Cambria Math"/>
                            </a:rPr>
                            <m:t>𝒕</m:t>
                          </m:r>
                        </m:e>
                        <m:sup>
                          <m:r>
                            <a:rPr lang="cs-CZ" b="1" i="1" smtClean="0"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cs-CZ" b="1" i="1" smtClean="0">
                          <a:latin typeface="Cambria Math"/>
                        </a:rPr>
                        <m:t>)</m:t>
                      </m:r>
                      <m:r>
                        <a:rPr lang="cs-CZ" b="1" i="0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41" name="TextovéPole 4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3384000"/>
                <a:ext cx="4572001" cy="404983"/>
              </a:xfrm>
              <a:prstGeom prst="rect">
                <a:avLst/>
              </a:prstGeom>
              <a:blipFill rotWithShape="1">
                <a:blip r:embed="rId7"/>
                <a:stretch>
                  <a:fillRect b="-7463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7" name="TextovéPole 36"/>
              <p:cNvSpPr txBox="1"/>
              <p:nvPr/>
            </p:nvSpPr>
            <p:spPr>
              <a:xfrm>
                <a:off x="7740000" y="1440000"/>
                <a:ext cx="936104" cy="3817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i="0" smtClean="0">
                          <a:solidFill>
                            <a:srgbClr val="FF0000"/>
                          </a:solidFill>
                          <a:latin typeface="Cambria Math"/>
                        </a:rPr>
                        <m:t>𝟓</m:t>
                      </m:r>
                      <m:sSup>
                        <m:sSupPr>
                          <m:ctrlP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𝒔</m:t>
                          </m:r>
                        </m:e>
                        <m:sup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𝟑</m:t>
                          </m:r>
                        </m:sup>
                      </m:sSup>
                      <m:sSup>
                        <m:sSupPr>
                          <m:ctrlPr>
                            <a:rPr lang="cs-CZ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𝒕</m:t>
                          </m:r>
                        </m:e>
                        <m:sup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𝟐</m:t>
                          </m:r>
                        </m:sup>
                      </m:sSup>
                    </m:oMath>
                  </m:oMathPara>
                </a14:m>
                <a:endParaRPr lang="cs-CZ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37" name="TextovéPole 3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40000" y="1440000"/>
                <a:ext cx="936104" cy="381708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ovéPole 17"/>
              <p:cNvSpPr txBox="1"/>
              <p:nvPr/>
            </p:nvSpPr>
            <p:spPr>
              <a:xfrm>
                <a:off x="2915816" y="1980000"/>
                <a:ext cx="576064" cy="3755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i="1" smtClean="0">
                          <a:latin typeface="Cambria Math"/>
                        </a:rPr>
                        <m:t>𝟏𝟖</m:t>
                      </m:r>
                      <m:r>
                        <a:rPr lang="cs-CZ" b="1" i="1" smtClean="0">
                          <a:latin typeface="Cambria Math"/>
                        </a:rPr>
                        <m:t>𝒂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18" name="TextovéPole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15816" y="1980000"/>
                <a:ext cx="576064" cy="375552"/>
              </a:xfrm>
              <a:prstGeom prst="rect">
                <a:avLst/>
              </a:prstGeom>
              <a:blipFill rotWithShape="1">
                <a:blip r:embed="rId9"/>
                <a:stretch>
                  <a:fillRect r="-3158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Obdélník 2"/>
              <p:cNvSpPr/>
              <p:nvPr/>
            </p:nvSpPr>
            <p:spPr>
              <a:xfrm>
                <a:off x="3352248" y="1980000"/>
                <a:ext cx="697627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i="1">
                          <a:latin typeface="Cambria Math"/>
                        </a:rPr>
                        <m:t>−</m:t>
                      </m:r>
                      <m:r>
                        <a:rPr lang="cs-CZ" b="1" i="1">
                          <a:latin typeface="Cambria Math"/>
                        </a:rPr>
                        <m:t>𝟐𝟒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3" name="Obdélník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52248" y="1980000"/>
                <a:ext cx="697627" cy="369332"/>
              </a:xfrm>
              <a:prstGeom prst="rect">
                <a:avLst/>
              </a:prstGeom>
              <a:blipFill rotWithShape="1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Obdélník 4"/>
              <p:cNvSpPr/>
              <p:nvPr/>
            </p:nvSpPr>
            <p:spPr>
              <a:xfrm>
                <a:off x="3852000" y="1980000"/>
                <a:ext cx="702436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i="1" smtClean="0">
                          <a:latin typeface="Cambria Math"/>
                        </a:rPr>
                        <m:t>−</m:t>
                      </m:r>
                      <m:r>
                        <a:rPr lang="cs-CZ" b="1" i="1" smtClean="0">
                          <a:latin typeface="Cambria Math"/>
                        </a:rPr>
                        <m:t>𝟒</m:t>
                      </m:r>
                      <m:r>
                        <a:rPr lang="cs-CZ" b="1" i="1" smtClean="0">
                          <a:latin typeface="Cambria Math"/>
                        </a:rPr>
                        <m:t>𝒂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5" name="Obdélník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52000" y="1980000"/>
                <a:ext cx="702436" cy="369332"/>
              </a:xfrm>
              <a:prstGeom prst="rect">
                <a:avLst/>
              </a:prstGeom>
              <a:blipFill rotWithShape="1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Obdélník 5"/>
              <p:cNvSpPr/>
              <p:nvPr/>
            </p:nvSpPr>
            <p:spPr>
              <a:xfrm>
                <a:off x="4356000" y="1980000"/>
                <a:ext cx="1050224" cy="37555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i="1">
                          <a:latin typeface="Cambria Math"/>
                        </a:rPr>
                        <m:t>+</m:t>
                      </m:r>
                      <m:r>
                        <a:rPr lang="cs-CZ" b="1" i="1">
                          <a:latin typeface="Cambria Math"/>
                        </a:rPr>
                        <m:t>𝟐</m:t>
                      </m:r>
                      <m:sSup>
                        <m:sSupPr>
                          <m:ctrlPr>
                            <a:rPr lang="cs-CZ" b="1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1">
                              <a:latin typeface="Cambria Math"/>
                            </a:rPr>
                            <m:t>𝒂</m:t>
                          </m:r>
                        </m:e>
                        <m:sup>
                          <m:r>
                            <a:rPr lang="cs-CZ" b="1" i="1"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cs-CZ" b="1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6" name="Obdélník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56000" y="1980000"/>
                <a:ext cx="1050224" cy="375552"/>
              </a:xfrm>
              <a:prstGeom prst="rect">
                <a:avLst/>
              </a:prstGeom>
              <a:blipFill rotWithShape="1"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239700818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2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1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42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8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" grpId="0"/>
      <p:bldP spid="2" grpId="0"/>
      <p:bldP spid="33" grpId="0"/>
      <p:bldP spid="34" grpId="0"/>
      <p:bldP spid="35" grpId="0"/>
      <p:bldP spid="40" grpId="0"/>
      <p:bldP spid="40" grpId="1"/>
      <p:bldP spid="41" grpId="0"/>
      <p:bldP spid="37" grpId="0"/>
      <p:bldP spid="37" grpId="1"/>
      <p:bldP spid="18" grpId="0"/>
      <p:bldP spid="3" grpId="0"/>
      <p:bldP spid="5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792001" y="51470"/>
            <a:ext cx="8351999" cy="1096565"/>
          </a:xfrm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sz="3600" dirty="0" smtClean="0"/>
              <a:t>Násobení mnohočlenu mnohočlenem</a:t>
            </a:r>
            <a:endParaRPr lang="cs-CZ" sz="3600" dirty="0"/>
          </a:p>
        </p:txBody>
      </p:sp>
      <p:sp>
        <p:nvSpPr>
          <p:cNvPr id="77" name="TextovéPole 76"/>
          <p:cNvSpPr txBox="1"/>
          <p:nvPr/>
        </p:nvSpPr>
        <p:spPr>
          <a:xfrm>
            <a:off x="1295720" y="1325908"/>
            <a:ext cx="19746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b="1" dirty="0" smtClean="0"/>
              <a:t>Vypočtěte:</a:t>
            </a:r>
            <a:endParaRPr lang="cs-CZ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ovéPole 21"/>
              <p:cNvSpPr txBox="1"/>
              <p:nvPr/>
            </p:nvSpPr>
            <p:spPr>
              <a:xfrm>
                <a:off x="611561" y="2222177"/>
                <a:ext cx="248565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i="1" smtClean="0">
                          <a:latin typeface="Cambria Math"/>
                        </a:rPr>
                        <m:t>(</m:t>
                      </m:r>
                      <m:r>
                        <a:rPr lang="cs-CZ" b="1" i="1" smtClean="0">
                          <a:latin typeface="Cambria Math"/>
                        </a:rPr>
                        <m:t>𝟑</m:t>
                      </m:r>
                      <m:r>
                        <a:rPr lang="cs-CZ" b="1" i="1" smtClean="0">
                          <a:latin typeface="Cambria Math"/>
                        </a:rPr>
                        <m:t>+</m:t>
                      </m:r>
                      <m:r>
                        <a:rPr lang="cs-CZ" b="1" i="1" smtClean="0">
                          <a:latin typeface="Cambria Math"/>
                        </a:rPr>
                        <m:t>𝟖</m:t>
                      </m:r>
                      <m:r>
                        <a:rPr lang="cs-CZ" b="1" i="1" smtClean="0">
                          <a:latin typeface="Cambria Math"/>
                        </a:rPr>
                        <m:t>)∙(</m:t>
                      </m:r>
                      <m:r>
                        <a:rPr lang="cs-CZ" b="1" i="1">
                          <a:latin typeface="Cambria Math"/>
                          <a:ea typeface="Cambria Math"/>
                        </a:rPr>
                        <m:t>𝟕</m:t>
                      </m:r>
                      <m:r>
                        <a:rPr lang="cs-CZ" b="1" i="1" smtClean="0">
                          <a:latin typeface="Cambria Math"/>
                          <a:ea typeface="Cambria Math"/>
                        </a:rPr>
                        <m:t>−</m:t>
                      </m:r>
                      <m:r>
                        <a:rPr lang="cs-CZ" b="1" i="1">
                          <a:latin typeface="Cambria Math"/>
                          <a:ea typeface="Cambria Math"/>
                        </a:rPr>
                        <m:t>𝟗</m:t>
                      </m:r>
                      <m:r>
                        <a:rPr lang="cs-CZ" b="1" i="1">
                          <a:latin typeface="Cambria Math"/>
                          <a:ea typeface="Cambria Math"/>
                        </a:rPr>
                        <m:t>)</m:t>
                      </m:r>
                      <m:r>
                        <a:rPr lang="cs-CZ" b="1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22" name="TextovéPole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1561" y="2222177"/>
                <a:ext cx="2485654" cy="369332"/>
              </a:xfrm>
              <a:prstGeom prst="rect">
                <a:avLst/>
              </a:prstGeom>
              <a:blipFill rotWithShape="1">
                <a:blip r:embed="rId3"/>
                <a:stretch>
                  <a:fillRect l="-490" b="-1500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ovéPole 22"/>
              <p:cNvSpPr txBox="1"/>
              <p:nvPr/>
            </p:nvSpPr>
            <p:spPr>
              <a:xfrm>
                <a:off x="1" y="3600000"/>
                <a:ext cx="3097214" cy="3755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i="0" smtClean="0">
                          <a:latin typeface="Cambria Math"/>
                        </a:rPr>
                        <m:t>(</m:t>
                      </m:r>
                      <m:r>
                        <a:rPr lang="cs-CZ" b="1" i="0" smtClean="0">
                          <a:latin typeface="Cambria Math"/>
                        </a:rPr>
                        <m:t>𝟐</m:t>
                      </m:r>
                      <m:sSup>
                        <m:sSupPr>
                          <m:ctrlPr>
                            <a:rPr lang="cs-CZ" b="1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1" smtClean="0">
                              <a:latin typeface="Cambria Math"/>
                            </a:rPr>
                            <m:t>𝒙</m:t>
                          </m:r>
                        </m:e>
                        <m:sup>
                          <m:r>
                            <a:rPr lang="cs-CZ" b="1" i="1" smtClean="0">
                              <a:latin typeface="Cambria Math"/>
                            </a:rPr>
                            <m:t>𝟒</m:t>
                          </m:r>
                        </m:sup>
                      </m:sSup>
                      <m:r>
                        <a:rPr lang="cs-CZ" b="1" i="1" smtClean="0">
                          <a:latin typeface="Cambria Math"/>
                        </a:rPr>
                        <m:t>−</m:t>
                      </m:r>
                      <m:r>
                        <a:rPr lang="cs-CZ" b="1" i="1" smtClean="0">
                          <a:latin typeface="Cambria Math"/>
                        </a:rPr>
                        <m:t>𝟑</m:t>
                      </m:r>
                      <m:sSup>
                        <m:sSupPr>
                          <m:ctrlPr>
                            <a:rPr lang="cs-CZ" b="1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1" smtClean="0">
                              <a:latin typeface="Cambria Math"/>
                            </a:rPr>
                            <m:t>𝒙</m:t>
                          </m:r>
                        </m:e>
                        <m:sup>
                          <m:r>
                            <a:rPr lang="cs-CZ" b="1" i="1" smtClean="0"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cs-CZ" b="1" i="1" smtClean="0">
                          <a:latin typeface="Cambria Math"/>
                        </a:rPr>
                        <m:t>)</m:t>
                      </m:r>
                      <m:r>
                        <a:rPr lang="cs-CZ" b="1" i="1" smtClean="0">
                          <a:latin typeface="Cambria Math"/>
                          <a:ea typeface="Cambria Math"/>
                        </a:rPr>
                        <m:t>∙</m:t>
                      </m:r>
                      <m:r>
                        <a:rPr lang="cs-CZ" b="1" i="0" smtClean="0">
                          <a:latin typeface="Cambria Math"/>
                          <a:ea typeface="Cambria Math"/>
                        </a:rPr>
                        <m:t>(</m:t>
                      </m:r>
                      <m:r>
                        <a:rPr lang="cs-CZ" b="1" i="0" smtClean="0">
                          <a:latin typeface="Cambria Math"/>
                          <a:ea typeface="Cambria Math"/>
                        </a:rPr>
                        <m:t>𝟓</m:t>
                      </m:r>
                      <m:sSup>
                        <m:sSupPr>
                          <m:ctrlPr>
                            <a:rPr lang="cs-CZ" b="1" i="1" smtClean="0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cs-CZ" b="1" i="1" smtClean="0">
                              <a:latin typeface="Cambria Math"/>
                              <a:ea typeface="Cambria Math"/>
                            </a:rPr>
                            <m:t>𝒙</m:t>
                          </m:r>
                        </m:e>
                        <m:sup>
                          <m:r>
                            <a:rPr lang="cs-CZ" b="1" i="1" smtClean="0">
                              <a:latin typeface="Cambria Math"/>
                              <a:ea typeface="Cambria Math"/>
                            </a:rPr>
                            <m:t>𝟑</m:t>
                          </m:r>
                        </m:sup>
                      </m:sSup>
                      <m:r>
                        <a:rPr lang="cs-CZ" b="1" i="1" smtClean="0">
                          <a:latin typeface="Cambria Math"/>
                          <a:ea typeface="Cambria Math"/>
                        </a:rPr>
                        <m:t>+</m:t>
                      </m:r>
                      <m:r>
                        <a:rPr lang="cs-CZ" b="1" i="0" smtClean="0">
                          <a:latin typeface="Cambria Math"/>
                          <a:ea typeface="Cambria Math"/>
                        </a:rPr>
                        <m:t>𝟐</m:t>
                      </m:r>
                      <m:r>
                        <a:rPr lang="cs-CZ" b="1" i="1" smtClean="0">
                          <a:latin typeface="Cambria Math"/>
                          <a:ea typeface="Cambria Math"/>
                        </a:rPr>
                        <m:t>𝒙</m:t>
                      </m:r>
                      <m:r>
                        <a:rPr lang="cs-CZ" b="1" i="0" smtClean="0">
                          <a:latin typeface="Cambria Math"/>
                          <a:ea typeface="Cambria Math"/>
                        </a:rPr>
                        <m:t>)</m:t>
                      </m:r>
                      <m:r>
                        <a:rPr lang="cs-CZ" b="1" i="0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23" name="TextovéPole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" y="3600000"/>
                <a:ext cx="3097214" cy="375552"/>
              </a:xfrm>
              <a:prstGeom prst="rect">
                <a:avLst/>
              </a:prstGeom>
              <a:blipFill rotWithShape="1">
                <a:blip r:embed="rId4"/>
                <a:stretch>
                  <a:fillRect l="-394" b="-16393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ovéPole 26"/>
              <p:cNvSpPr txBox="1"/>
              <p:nvPr/>
            </p:nvSpPr>
            <p:spPr>
              <a:xfrm>
                <a:off x="2520000" y="2222177"/>
                <a:ext cx="72008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i="1" smtClean="0">
                          <a:latin typeface="Cambria Math"/>
                        </a:rPr>
                        <m:t>𝟑</m:t>
                      </m:r>
                      <m:r>
                        <a:rPr lang="cs-CZ" b="1" i="1" smtClean="0">
                          <a:latin typeface="Cambria Math"/>
                          <a:ea typeface="Cambria Math"/>
                        </a:rPr>
                        <m:t>∙</m:t>
                      </m:r>
                      <m:r>
                        <a:rPr lang="cs-CZ" b="1" i="1" smtClean="0">
                          <a:latin typeface="Cambria Math"/>
                          <a:ea typeface="Cambria Math"/>
                        </a:rPr>
                        <m:t>𝟕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27" name="TextovéPole 2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20000" y="2222177"/>
                <a:ext cx="720080" cy="369332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ovéPole 28"/>
              <p:cNvSpPr txBox="1"/>
              <p:nvPr/>
            </p:nvSpPr>
            <p:spPr>
              <a:xfrm>
                <a:off x="2772000" y="3600000"/>
                <a:ext cx="1152128" cy="37965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smtClean="0">
                          <a:latin typeface="Cambria Math"/>
                        </a:rPr>
                        <m:t>𝟐</m:t>
                      </m:r>
                      <m:sSup>
                        <m:sSupPr>
                          <m:ctrlPr>
                            <a:rPr lang="cs-CZ" b="1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1">
                              <a:latin typeface="Cambria Math"/>
                            </a:rPr>
                            <m:t>𝒙</m:t>
                          </m:r>
                        </m:e>
                        <m:sup>
                          <m:r>
                            <a:rPr lang="cs-CZ" b="1" i="1">
                              <a:latin typeface="Cambria Math"/>
                            </a:rPr>
                            <m:t>𝟒</m:t>
                          </m:r>
                        </m:sup>
                      </m:sSup>
                      <m:r>
                        <a:rPr lang="cs-CZ" b="1" i="1">
                          <a:latin typeface="Cambria Math"/>
                          <a:ea typeface="Cambria Math"/>
                        </a:rPr>
                        <m:t>∙</m:t>
                      </m:r>
                      <m:r>
                        <a:rPr lang="cs-CZ" b="1">
                          <a:latin typeface="Cambria Math"/>
                          <a:ea typeface="Cambria Math"/>
                        </a:rPr>
                        <m:t>𝟓</m:t>
                      </m:r>
                      <m:sSup>
                        <m:sSupPr>
                          <m:ctrlPr>
                            <a:rPr lang="cs-CZ" b="1" i="1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cs-CZ" b="1" i="1">
                              <a:latin typeface="Cambria Math"/>
                              <a:ea typeface="Cambria Math"/>
                            </a:rPr>
                            <m:t>𝒙</m:t>
                          </m:r>
                        </m:e>
                        <m:sup>
                          <m:r>
                            <a:rPr lang="cs-CZ" b="1" i="1" smtClean="0">
                              <a:latin typeface="Cambria Math"/>
                              <a:ea typeface="Cambria Math"/>
                            </a:rPr>
                            <m:t>𝟑</m:t>
                          </m:r>
                        </m:sup>
                      </m:sSup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29" name="TextovéPole 2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72000" y="3600000"/>
                <a:ext cx="1152128" cy="379656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0" name="TextovéPole 29"/>
              <p:cNvSpPr txBox="1"/>
              <p:nvPr/>
            </p:nvSpPr>
            <p:spPr>
              <a:xfrm>
                <a:off x="5652120" y="3960000"/>
                <a:ext cx="2479357" cy="37965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i="1" u="dbl" smtClean="0">
                          <a:latin typeface="Cambria Math"/>
                        </a:rPr>
                        <m:t>𝟏𝟎</m:t>
                      </m:r>
                      <m:sSup>
                        <m:sSupPr>
                          <m:ctrlPr>
                            <a:rPr lang="cs-CZ" b="1" i="1" u="dbl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1" u="dbl">
                              <a:latin typeface="Cambria Math"/>
                            </a:rPr>
                            <m:t>𝒙</m:t>
                          </m:r>
                        </m:e>
                        <m:sup>
                          <m:r>
                            <a:rPr lang="cs-CZ" b="1" i="1" u="dbl" smtClean="0">
                              <a:latin typeface="Cambria Math"/>
                            </a:rPr>
                            <m:t>𝟕</m:t>
                          </m:r>
                        </m:sup>
                      </m:sSup>
                      <m:r>
                        <a:rPr lang="cs-CZ" b="1" i="1" u="dbl" smtClean="0">
                          <a:latin typeface="Cambria Math"/>
                        </a:rPr>
                        <m:t>−</m:t>
                      </m:r>
                      <m:r>
                        <a:rPr lang="cs-CZ" b="1" i="1" u="dbl" smtClean="0">
                          <a:latin typeface="Cambria Math"/>
                        </a:rPr>
                        <m:t>𝟏𝟏</m:t>
                      </m:r>
                      <m:sSup>
                        <m:sSupPr>
                          <m:ctrlPr>
                            <a:rPr lang="cs-CZ" b="1" i="1" u="dbl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1" u="dbl">
                              <a:latin typeface="Cambria Math"/>
                            </a:rPr>
                            <m:t>𝒙</m:t>
                          </m:r>
                        </m:e>
                        <m:sup>
                          <m:r>
                            <a:rPr lang="cs-CZ" b="1" i="1" u="dbl">
                              <a:latin typeface="Cambria Math"/>
                            </a:rPr>
                            <m:t>𝟓</m:t>
                          </m:r>
                        </m:sup>
                      </m:sSup>
                      <m:r>
                        <a:rPr lang="cs-CZ" b="1" i="1" u="dbl" smtClean="0">
                          <a:latin typeface="Cambria Math"/>
                          <a:ea typeface="Cambria Math"/>
                        </a:rPr>
                        <m:t>− </m:t>
                      </m:r>
                      <m:r>
                        <a:rPr lang="cs-CZ" b="1" i="1" u="dbl" smtClean="0">
                          <a:latin typeface="Cambria Math"/>
                          <a:ea typeface="Cambria Math"/>
                        </a:rPr>
                        <m:t>𝟔</m:t>
                      </m:r>
                      <m:sSup>
                        <m:sSupPr>
                          <m:ctrlPr>
                            <a:rPr lang="cs-CZ" b="1" i="1" u="dbl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1" u="dbl">
                              <a:latin typeface="Cambria Math"/>
                            </a:rPr>
                            <m:t>𝒙</m:t>
                          </m:r>
                        </m:e>
                        <m:sup>
                          <m:r>
                            <a:rPr lang="cs-CZ" b="1" i="1" u="dbl" smtClean="0">
                              <a:latin typeface="Cambria Math"/>
                            </a:rPr>
                            <m:t>𝟑</m:t>
                          </m:r>
                        </m:sup>
                      </m:sSup>
                    </m:oMath>
                  </m:oMathPara>
                </a14:m>
                <a:endParaRPr lang="cs-CZ" b="1" u="dbl" dirty="0"/>
              </a:p>
            </p:txBody>
          </p:sp>
        </mc:Choice>
        <mc:Fallback xmlns="">
          <p:sp>
            <p:nvSpPr>
              <p:cNvPr id="30" name="TextovéPole 2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52120" y="3960000"/>
                <a:ext cx="2479357" cy="379656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2" name="TextovéPole 31"/>
              <p:cNvSpPr txBox="1"/>
              <p:nvPr/>
            </p:nvSpPr>
            <p:spPr>
              <a:xfrm>
                <a:off x="611560" y="1656000"/>
                <a:ext cx="228767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i="1" smtClean="0">
                          <a:latin typeface="Cambria Math"/>
                        </a:rPr>
                        <m:t>(</m:t>
                      </m:r>
                      <m:r>
                        <a:rPr lang="cs-CZ" b="1" i="1" smtClean="0">
                          <a:latin typeface="Cambria Math"/>
                        </a:rPr>
                        <m:t>𝟑</m:t>
                      </m:r>
                      <m:r>
                        <a:rPr lang="cs-CZ" b="1" i="1" smtClean="0">
                          <a:latin typeface="Cambria Math"/>
                        </a:rPr>
                        <m:t>+</m:t>
                      </m:r>
                      <m:r>
                        <a:rPr lang="cs-CZ" b="1" i="1" smtClean="0">
                          <a:latin typeface="Cambria Math"/>
                        </a:rPr>
                        <m:t>𝟖</m:t>
                      </m:r>
                      <m:r>
                        <a:rPr lang="cs-CZ" b="1" i="1" smtClean="0">
                          <a:latin typeface="Cambria Math"/>
                        </a:rPr>
                        <m:t>)∙(</m:t>
                      </m:r>
                      <m:r>
                        <a:rPr lang="cs-CZ" b="1" i="1" smtClean="0">
                          <a:latin typeface="Cambria Math"/>
                          <a:ea typeface="Cambria Math"/>
                        </a:rPr>
                        <m:t>𝟕</m:t>
                      </m:r>
                      <m:r>
                        <a:rPr lang="cs-CZ" b="1" i="1" smtClean="0">
                          <a:latin typeface="Cambria Math"/>
                          <a:ea typeface="Cambria Math"/>
                        </a:rPr>
                        <m:t>−</m:t>
                      </m:r>
                      <m:r>
                        <a:rPr lang="cs-CZ" b="1" i="1" smtClean="0">
                          <a:latin typeface="Cambria Math"/>
                          <a:ea typeface="Cambria Math"/>
                        </a:rPr>
                        <m:t>𝟗</m:t>
                      </m:r>
                      <m:r>
                        <a:rPr lang="cs-CZ" b="1" i="1" smtClean="0">
                          <a:latin typeface="Cambria Math"/>
                          <a:ea typeface="Cambria Math"/>
                        </a:rPr>
                        <m:t>)</m:t>
                      </m:r>
                      <m:r>
                        <a:rPr lang="cs-CZ" b="1" i="0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32" name="TextovéPole 3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1560" y="1656000"/>
                <a:ext cx="2287672" cy="369332"/>
              </a:xfrm>
              <a:prstGeom prst="rect">
                <a:avLst/>
              </a:prstGeom>
              <a:blipFill rotWithShape="1">
                <a:blip r:embed="rId8"/>
                <a:stretch>
                  <a:fillRect l="-532" b="-1500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8" name="TextovéPole 37"/>
              <p:cNvSpPr txBox="1"/>
              <p:nvPr/>
            </p:nvSpPr>
            <p:spPr>
              <a:xfrm>
                <a:off x="2592000" y="1656000"/>
                <a:ext cx="148491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i="1" smtClean="0">
                          <a:latin typeface="Cambria Math"/>
                        </a:rPr>
                        <m:t>𝟏𝟏</m:t>
                      </m:r>
                      <m:r>
                        <a:rPr lang="cs-CZ" b="1" i="1" smtClean="0">
                          <a:latin typeface="Cambria Math"/>
                          <a:ea typeface="Cambria Math"/>
                        </a:rPr>
                        <m:t>∙(−</m:t>
                      </m:r>
                      <m:r>
                        <a:rPr lang="cs-CZ" b="1" i="1" smtClean="0">
                          <a:latin typeface="Cambria Math"/>
                          <a:ea typeface="Cambria Math"/>
                        </a:rPr>
                        <m:t>𝟐</m:t>
                      </m:r>
                      <m:r>
                        <a:rPr lang="cs-CZ" b="1" i="1" smtClean="0">
                          <a:latin typeface="Cambria Math"/>
                          <a:ea typeface="Cambria Math"/>
                        </a:rPr>
                        <m:t>)=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38" name="TextovéPole 3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92000" y="1656000"/>
                <a:ext cx="1484912" cy="369332"/>
              </a:xfrm>
              <a:prstGeom prst="rect">
                <a:avLst/>
              </a:prstGeom>
              <a:blipFill rotWithShape="1">
                <a:blip r:embed="rId9"/>
                <a:stretch>
                  <a:fillRect b="-1500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Oblouk 2"/>
          <p:cNvSpPr/>
          <p:nvPr/>
        </p:nvSpPr>
        <p:spPr bwMode="auto">
          <a:xfrm>
            <a:off x="360000" y="3420000"/>
            <a:ext cx="1980000" cy="432048"/>
          </a:xfrm>
          <a:prstGeom prst="arc">
            <a:avLst>
              <a:gd name="adj1" fmla="val 10829045"/>
              <a:gd name="adj2" fmla="val 0"/>
            </a:avLst>
          </a:prstGeom>
          <a:noFill/>
          <a:ln w="15875" cap="flat" cmpd="sng" algn="ctr">
            <a:solidFill>
              <a:srgbClr val="FF0000"/>
            </a:solidFill>
            <a:prstDash val="solid"/>
            <a:round/>
            <a:headEnd type="stealth" w="med" len="med"/>
            <a:tailEnd type="stealth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3" name="Oblouk 42"/>
          <p:cNvSpPr/>
          <p:nvPr/>
        </p:nvSpPr>
        <p:spPr bwMode="auto">
          <a:xfrm>
            <a:off x="349497" y="3420000"/>
            <a:ext cx="1387898" cy="432048"/>
          </a:xfrm>
          <a:prstGeom prst="arc">
            <a:avLst>
              <a:gd name="adj1" fmla="val 10829045"/>
              <a:gd name="adj2" fmla="val 0"/>
            </a:avLst>
          </a:prstGeom>
          <a:noFill/>
          <a:ln w="15875" cap="flat" cmpd="sng" algn="ctr">
            <a:solidFill>
              <a:srgbClr val="00B050"/>
            </a:solidFill>
            <a:prstDash val="solid"/>
            <a:round/>
            <a:headEnd type="stealth" w="med" len="med"/>
            <a:tailEnd type="stealth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4" name="TextovéPole 43"/>
          <p:cNvSpPr txBox="1"/>
          <p:nvPr/>
        </p:nvSpPr>
        <p:spPr>
          <a:xfrm>
            <a:off x="0" y="4320000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b="1" dirty="0" smtClean="0">
                <a:solidFill>
                  <a:srgbClr val="FF0000"/>
                </a:solidFill>
              </a:rPr>
              <a:t>Mnohočlen násobíme mnohočlenem tak, že každý člen jednoho mnohočlenu násobíme každým členem druhého mnohočlenu a vzniklé jednočleny sečteme.</a:t>
            </a:r>
            <a:endParaRPr lang="cs-CZ" b="1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ovéPole 17"/>
              <p:cNvSpPr txBox="1"/>
              <p:nvPr/>
            </p:nvSpPr>
            <p:spPr>
              <a:xfrm>
                <a:off x="3835476" y="1656000"/>
                <a:ext cx="66451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i="1" u="dbl" smtClean="0">
                          <a:latin typeface="Cambria Math"/>
                        </a:rPr>
                        <m:t>− </m:t>
                      </m:r>
                      <m:r>
                        <a:rPr lang="cs-CZ" b="1" i="1" u="dbl" smtClean="0">
                          <a:latin typeface="Cambria Math"/>
                        </a:rPr>
                        <m:t>𝟐𝟐</m:t>
                      </m:r>
                    </m:oMath>
                  </m:oMathPara>
                </a14:m>
                <a:endParaRPr lang="cs-CZ" b="1" u="dbl" dirty="0"/>
              </a:p>
            </p:txBody>
          </p:sp>
        </mc:Choice>
        <mc:Fallback xmlns="">
          <p:sp>
            <p:nvSpPr>
              <p:cNvPr id="18" name="TextovéPole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35476" y="1656000"/>
                <a:ext cx="664516" cy="369332"/>
              </a:xfrm>
              <a:prstGeom prst="rect">
                <a:avLst/>
              </a:prstGeom>
              <a:blipFill rotWithShape="1">
                <a:blip r:embed="rId10"/>
                <a:stretch>
                  <a:fillRect r="-1835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9" name="Oblouk 18"/>
          <p:cNvSpPr/>
          <p:nvPr/>
        </p:nvSpPr>
        <p:spPr bwMode="auto">
          <a:xfrm>
            <a:off x="899592" y="2067694"/>
            <a:ext cx="864000" cy="432048"/>
          </a:xfrm>
          <a:prstGeom prst="arc">
            <a:avLst>
              <a:gd name="adj1" fmla="val 10905755"/>
              <a:gd name="adj2" fmla="val 0"/>
            </a:avLst>
          </a:prstGeom>
          <a:noFill/>
          <a:ln w="15875" cap="flat" cmpd="sng" algn="ctr">
            <a:solidFill>
              <a:srgbClr val="00B050"/>
            </a:solidFill>
            <a:prstDash val="solid"/>
            <a:round/>
            <a:headEnd type="stealth" w="med" len="med"/>
            <a:tailEnd type="stealth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0" name="Oblouk 19"/>
          <p:cNvSpPr/>
          <p:nvPr/>
        </p:nvSpPr>
        <p:spPr bwMode="auto">
          <a:xfrm>
            <a:off x="1295720" y="2067807"/>
            <a:ext cx="468000" cy="432048"/>
          </a:xfrm>
          <a:prstGeom prst="arc">
            <a:avLst>
              <a:gd name="adj1" fmla="val 10829045"/>
              <a:gd name="adj2" fmla="val 0"/>
            </a:avLst>
          </a:prstGeom>
          <a:noFill/>
          <a:ln w="15875" cap="flat" cmpd="sng" algn="ctr">
            <a:solidFill>
              <a:srgbClr val="FF0000"/>
            </a:solidFill>
            <a:prstDash val="solid"/>
            <a:round/>
            <a:headEnd type="stealth" w="med" len="med"/>
            <a:tailEnd type="stealth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ovéPole 20"/>
              <p:cNvSpPr txBox="1"/>
              <p:nvPr/>
            </p:nvSpPr>
            <p:spPr>
              <a:xfrm>
                <a:off x="2916000" y="2222177"/>
                <a:ext cx="95421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i="1" smtClean="0">
                          <a:latin typeface="Cambria Math"/>
                        </a:rPr>
                        <m:t> + </m:t>
                      </m:r>
                      <m:r>
                        <a:rPr lang="cs-CZ" b="1" i="1" smtClean="0">
                          <a:latin typeface="Cambria Math"/>
                        </a:rPr>
                        <m:t>𝟖</m:t>
                      </m:r>
                      <m:r>
                        <a:rPr lang="cs-CZ" b="1" i="1" smtClean="0">
                          <a:latin typeface="Cambria Math"/>
                          <a:ea typeface="Cambria Math"/>
                        </a:rPr>
                        <m:t>∙</m:t>
                      </m:r>
                      <m:r>
                        <a:rPr lang="cs-CZ" b="1" i="1" smtClean="0">
                          <a:latin typeface="Cambria Math"/>
                          <a:ea typeface="Cambria Math"/>
                        </a:rPr>
                        <m:t>𝟕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21" name="TextovéPole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16000" y="2222177"/>
                <a:ext cx="954219" cy="369332"/>
              </a:xfrm>
              <a:prstGeom prst="rect">
                <a:avLst/>
              </a:prstGeom>
              <a:blipFill rotWithShape="1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ovéPole 25"/>
              <p:cNvSpPr txBox="1"/>
              <p:nvPr/>
            </p:nvSpPr>
            <p:spPr>
              <a:xfrm>
                <a:off x="5075999" y="2221200"/>
                <a:ext cx="2839357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i="1" smtClean="0">
                          <a:latin typeface="Cambria Math"/>
                        </a:rPr>
                        <m:t>=</m:t>
                      </m:r>
                      <m:r>
                        <a:rPr lang="cs-CZ" b="1" i="1" smtClean="0">
                          <a:latin typeface="Cambria Math"/>
                        </a:rPr>
                        <m:t>𝟐𝟏</m:t>
                      </m:r>
                      <m:r>
                        <a:rPr lang="cs-CZ" b="1" i="1" smtClean="0">
                          <a:latin typeface="Cambria Math"/>
                        </a:rPr>
                        <m:t>+</m:t>
                      </m:r>
                      <m:r>
                        <a:rPr lang="cs-CZ" b="1" i="1" smtClean="0">
                          <a:latin typeface="Cambria Math"/>
                        </a:rPr>
                        <m:t>𝟓𝟔</m:t>
                      </m:r>
                      <m:r>
                        <a:rPr lang="cs-CZ" b="1" i="1" smtClean="0">
                          <a:latin typeface="Cambria Math"/>
                        </a:rPr>
                        <m:t>−</m:t>
                      </m:r>
                      <m:r>
                        <a:rPr lang="cs-CZ" b="1" i="1" smtClean="0">
                          <a:latin typeface="Cambria Math"/>
                        </a:rPr>
                        <m:t>𝟐𝟕</m:t>
                      </m:r>
                      <m:r>
                        <a:rPr lang="cs-CZ" b="1" i="1" smtClean="0">
                          <a:latin typeface="Cambria Math"/>
                        </a:rPr>
                        <m:t> −</m:t>
                      </m:r>
                      <m:r>
                        <a:rPr lang="cs-CZ" b="1" i="1" smtClean="0">
                          <a:latin typeface="Cambria Math"/>
                        </a:rPr>
                        <m:t>𝟕𝟐</m:t>
                      </m:r>
                      <m:r>
                        <a:rPr lang="cs-CZ" b="1" i="1" smtClean="0">
                          <a:latin typeface="Cambria Math"/>
                        </a:rPr>
                        <m:t>= 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26" name="TextovéPole 2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75999" y="2221200"/>
                <a:ext cx="2839357" cy="369332"/>
              </a:xfrm>
              <a:prstGeom prst="rect">
                <a:avLst/>
              </a:prstGeom>
              <a:blipFill rotWithShape="1"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3" name="TextovéPole 32"/>
              <p:cNvSpPr txBox="1"/>
              <p:nvPr/>
            </p:nvSpPr>
            <p:spPr>
              <a:xfrm>
                <a:off x="7596032" y="2222691"/>
                <a:ext cx="8644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i="1" u="dbl" smtClean="0">
                          <a:latin typeface="Cambria Math"/>
                        </a:rPr>
                        <m:t>−</m:t>
                      </m:r>
                      <m:r>
                        <a:rPr lang="cs-CZ" b="1" i="1" u="dbl" smtClean="0">
                          <a:latin typeface="Cambria Math"/>
                        </a:rPr>
                        <m:t>𝟐𝟐</m:t>
                      </m:r>
                    </m:oMath>
                  </m:oMathPara>
                </a14:m>
                <a:endParaRPr lang="cs-CZ" b="1" u="dbl" dirty="0"/>
              </a:p>
            </p:txBody>
          </p:sp>
        </mc:Choice>
        <mc:Fallback xmlns="">
          <p:sp>
            <p:nvSpPr>
              <p:cNvPr id="33" name="TextovéPole 3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96032" y="2222691"/>
                <a:ext cx="864400" cy="369332"/>
              </a:xfrm>
              <a:prstGeom prst="rect">
                <a:avLst/>
              </a:prstGeom>
              <a:blipFill rotWithShape="1"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" name="Obdélník 1"/>
              <p:cNvSpPr/>
              <p:nvPr/>
            </p:nvSpPr>
            <p:spPr>
              <a:xfrm>
                <a:off x="3708000" y="3600000"/>
                <a:ext cx="1285865" cy="37484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i="1" smtClean="0">
                          <a:latin typeface="Cambria Math"/>
                          <a:ea typeface="Cambria Math"/>
                        </a:rPr>
                        <m:t>+</m:t>
                      </m:r>
                      <m:r>
                        <a:rPr lang="cs-CZ" b="1" i="0" smtClean="0">
                          <a:latin typeface="Cambria Math"/>
                          <a:ea typeface="Cambria Math"/>
                        </a:rPr>
                        <m:t> </m:t>
                      </m:r>
                      <m:r>
                        <a:rPr lang="cs-CZ" b="1">
                          <a:latin typeface="Cambria Math"/>
                        </a:rPr>
                        <m:t>𝟐</m:t>
                      </m:r>
                      <m:sSup>
                        <m:sSupPr>
                          <m:ctrlPr>
                            <a:rPr lang="cs-CZ" b="1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1">
                              <a:latin typeface="Cambria Math"/>
                            </a:rPr>
                            <m:t>𝒙</m:t>
                          </m:r>
                        </m:e>
                        <m:sup>
                          <m:r>
                            <a:rPr lang="cs-CZ" b="1" i="1">
                              <a:latin typeface="Cambria Math"/>
                            </a:rPr>
                            <m:t>𝟒</m:t>
                          </m:r>
                        </m:sup>
                      </m:sSup>
                      <m:r>
                        <a:rPr lang="cs-CZ" b="1" i="1">
                          <a:latin typeface="Cambria Math"/>
                          <a:ea typeface="Cambria Math"/>
                        </a:rPr>
                        <m:t>∙</m:t>
                      </m:r>
                      <m:r>
                        <a:rPr lang="cs-CZ" b="1" i="1">
                          <a:latin typeface="Cambria Math"/>
                          <a:ea typeface="Cambria Math"/>
                        </a:rPr>
                        <m:t>𝟐</m:t>
                      </m:r>
                      <m:r>
                        <a:rPr lang="cs-CZ" b="1" i="1">
                          <a:latin typeface="Cambria Math"/>
                          <a:ea typeface="Cambria Math"/>
                        </a:rPr>
                        <m:t>𝒙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2" name="Obdélník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08000" y="3600000"/>
                <a:ext cx="1285865" cy="374846"/>
              </a:xfrm>
              <a:prstGeom prst="rect">
                <a:avLst/>
              </a:prstGeom>
              <a:blipFill rotWithShape="1"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4" name="Oblouk 23"/>
          <p:cNvSpPr/>
          <p:nvPr/>
        </p:nvSpPr>
        <p:spPr bwMode="auto">
          <a:xfrm rot="10800000">
            <a:off x="1287396" y="2288366"/>
            <a:ext cx="900000" cy="432048"/>
          </a:xfrm>
          <a:prstGeom prst="arc">
            <a:avLst>
              <a:gd name="adj1" fmla="val 10829045"/>
              <a:gd name="adj2" fmla="val 0"/>
            </a:avLst>
          </a:prstGeom>
          <a:noFill/>
          <a:ln w="15875" cap="flat" cmpd="sng" algn="ctr">
            <a:solidFill>
              <a:srgbClr val="FFC000"/>
            </a:solidFill>
            <a:prstDash val="solid"/>
            <a:round/>
            <a:headEnd type="stealth" w="med" len="med"/>
            <a:tailEnd type="stealth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5" name="Oblouk 24"/>
          <p:cNvSpPr/>
          <p:nvPr/>
        </p:nvSpPr>
        <p:spPr bwMode="auto">
          <a:xfrm rot="10800000">
            <a:off x="855396" y="2307619"/>
            <a:ext cx="1332000" cy="432048"/>
          </a:xfrm>
          <a:prstGeom prst="arc">
            <a:avLst>
              <a:gd name="adj1" fmla="val 10829045"/>
              <a:gd name="adj2" fmla="val 0"/>
            </a:avLst>
          </a:prstGeom>
          <a:noFill/>
          <a:ln w="15875" cap="flat" cmpd="sng" algn="ctr">
            <a:solidFill>
              <a:srgbClr val="00B0F0"/>
            </a:solidFill>
            <a:prstDash val="solid"/>
            <a:round/>
            <a:headEnd type="stealth" w="med" len="med"/>
            <a:tailEnd type="stealth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1" name="TextovéPole 30"/>
              <p:cNvSpPr txBox="1"/>
              <p:nvPr/>
            </p:nvSpPr>
            <p:spPr>
              <a:xfrm>
                <a:off x="3600000" y="2222177"/>
                <a:ext cx="95421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i="1" smtClean="0">
                          <a:latin typeface="Cambria Math"/>
                        </a:rPr>
                        <m:t> − </m:t>
                      </m:r>
                      <m:r>
                        <a:rPr lang="cs-CZ" b="1" i="1" smtClean="0">
                          <a:latin typeface="Cambria Math"/>
                        </a:rPr>
                        <m:t>𝟑</m:t>
                      </m:r>
                      <m:r>
                        <a:rPr lang="cs-CZ" b="1" i="1" smtClean="0">
                          <a:latin typeface="Cambria Math"/>
                          <a:ea typeface="Cambria Math"/>
                        </a:rPr>
                        <m:t>∙</m:t>
                      </m:r>
                      <m:r>
                        <a:rPr lang="cs-CZ" b="1" i="1" smtClean="0">
                          <a:latin typeface="Cambria Math"/>
                          <a:ea typeface="Cambria Math"/>
                        </a:rPr>
                        <m:t>𝟗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31" name="TextovéPole 3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00000" y="2222177"/>
                <a:ext cx="954219" cy="369332"/>
              </a:xfrm>
              <a:prstGeom prst="rect">
                <a:avLst/>
              </a:prstGeom>
              <a:blipFill rotWithShape="1"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4" name="TextovéPole 33"/>
              <p:cNvSpPr txBox="1"/>
              <p:nvPr/>
            </p:nvSpPr>
            <p:spPr>
              <a:xfrm>
                <a:off x="4320000" y="2221200"/>
                <a:ext cx="95421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i="1" smtClean="0">
                          <a:latin typeface="Cambria Math"/>
                        </a:rPr>
                        <m:t> − </m:t>
                      </m:r>
                      <m:r>
                        <a:rPr lang="cs-CZ" b="1" i="1" smtClean="0">
                          <a:latin typeface="Cambria Math"/>
                        </a:rPr>
                        <m:t>𝟖</m:t>
                      </m:r>
                      <m:r>
                        <a:rPr lang="cs-CZ" b="1" i="1" smtClean="0">
                          <a:latin typeface="Cambria Math"/>
                          <a:ea typeface="Cambria Math"/>
                        </a:rPr>
                        <m:t>∙</m:t>
                      </m:r>
                      <m:r>
                        <a:rPr lang="cs-CZ" b="1" i="1" smtClean="0">
                          <a:latin typeface="Cambria Math"/>
                          <a:ea typeface="Cambria Math"/>
                        </a:rPr>
                        <m:t>𝟗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34" name="TextovéPole 3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20000" y="2221200"/>
                <a:ext cx="954219" cy="369332"/>
              </a:xfrm>
              <a:prstGeom prst="rect">
                <a:avLst/>
              </a:prstGeom>
              <a:blipFill rotWithShape="1">
                <a:blip r:embed="rId1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5" name="TextovéPole 34"/>
          <p:cNvSpPr txBox="1"/>
          <p:nvPr/>
        </p:nvSpPr>
        <p:spPr>
          <a:xfrm>
            <a:off x="0" y="270000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b="1" dirty="0" smtClean="0">
                <a:solidFill>
                  <a:srgbClr val="FF0000"/>
                </a:solidFill>
              </a:rPr>
              <a:t>Násobit jednočleny lze v libovolném pořadí.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36" name="TextovéPole 35"/>
          <p:cNvSpPr txBox="1"/>
          <p:nvPr/>
        </p:nvSpPr>
        <p:spPr>
          <a:xfrm>
            <a:off x="0" y="306000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b="1" dirty="0" smtClean="0">
                <a:solidFill>
                  <a:srgbClr val="FF0000"/>
                </a:solidFill>
              </a:rPr>
              <a:t>Jednotlivé členy je třeba násobit i s jejich znaménky!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37" name="Oblouk 36"/>
          <p:cNvSpPr/>
          <p:nvPr/>
        </p:nvSpPr>
        <p:spPr bwMode="auto">
          <a:xfrm rot="10800000">
            <a:off x="1007796" y="3723877"/>
            <a:ext cx="1332000" cy="432048"/>
          </a:xfrm>
          <a:prstGeom prst="arc">
            <a:avLst>
              <a:gd name="adj1" fmla="val 10829045"/>
              <a:gd name="adj2" fmla="val 0"/>
            </a:avLst>
          </a:prstGeom>
          <a:noFill/>
          <a:ln w="15875" cap="flat" cmpd="sng" algn="ctr">
            <a:solidFill>
              <a:srgbClr val="00B0F0"/>
            </a:solidFill>
            <a:prstDash val="solid"/>
            <a:round/>
            <a:headEnd type="stealth" w="med" len="med"/>
            <a:tailEnd type="stealth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9" name="Oblouk 38"/>
          <p:cNvSpPr/>
          <p:nvPr/>
        </p:nvSpPr>
        <p:spPr bwMode="auto">
          <a:xfrm rot="10800000">
            <a:off x="1043592" y="3780000"/>
            <a:ext cx="612000" cy="432048"/>
          </a:xfrm>
          <a:prstGeom prst="arc">
            <a:avLst>
              <a:gd name="adj1" fmla="val 10829045"/>
              <a:gd name="adj2" fmla="val 0"/>
            </a:avLst>
          </a:prstGeom>
          <a:noFill/>
          <a:ln w="15875" cap="flat" cmpd="sng" algn="ctr">
            <a:solidFill>
              <a:srgbClr val="FFC000"/>
            </a:solidFill>
            <a:prstDash val="solid"/>
            <a:round/>
            <a:headEnd type="stealth" w="med" len="med"/>
            <a:tailEnd type="stealth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0" name="Obdélník 39"/>
              <p:cNvSpPr/>
              <p:nvPr/>
            </p:nvSpPr>
            <p:spPr>
              <a:xfrm>
                <a:off x="4788000" y="3600000"/>
                <a:ext cx="1396408" cy="37555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i="1" smtClean="0">
                          <a:latin typeface="Cambria Math"/>
                          <a:ea typeface="Cambria Math"/>
                        </a:rPr>
                        <m:t>−</m:t>
                      </m:r>
                      <m:r>
                        <a:rPr lang="cs-CZ" b="1" i="0" smtClean="0">
                          <a:latin typeface="Cambria Math"/>
                          <a:ea typeface="Cambria Math"/>
                        </a:rPr>
                        <m:t> </m:t>
                      </m:r>
                      <m:r>
                        <a:rPr lang="cs-CZ" b="1" i="0" smtClean="0">
                          <a:latin typeface="Cambria Math"/>
                        </a:rPr>
                        <m:t>𝟑</m:t>
                      </m:r>
                      <m:sSup>
                        <m:sSupPr>
                          <m:ctrlPr>
                            <a:rPr lang="cs-CZ" b="1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1">
                              <a:latin typeface="Cambria Math"/>
                            </a:rPr>
                            <m:t>𝒙</m:t>
                          </m:r>
                        </m:e>
                        <m:sup>
                          <m:r>
                            <a:rPr lang="cs-CZ" b="1" i="1" smtClean="0"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cs-CZ" b="1" i="1">
                          <a:latin typeface="Cambria Math"/>
                          <a:ea typeface="Cambria Math"/>
                        </a:rPr>
                        <m:t>∙</m:t>
                      </m:r>
                      <m:r>
                        <a:rPr lang="cs-CZ" b="1" i="1" smtClean="0">
                          <a:latin typeface="Cambria Math"/>
                          <a:ea typeface="Cambria Math"/>
                        </a:rPr>
                        <m:t>𝟓</m:t>
                      </m:r>
                      <m:sSup>
                        <m:sSupPr>
                          <m:ctrlPr>
                            <a:rPr lang="cs-CZ" b="1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1">
                              <a:latin typeface="Cambria Math"/>
                            </a:rPr>
                            <m:t>𝒙</m:t>
                          </m:r>
                        </m:e>
                        <m:sup>
                          <m:r>
                            <a:rPr lang="cs-CZ" b="1" i="1" smtClean="0">
                              <a:latin typeface="Cambria Math"/>
                            </a:rPr>
                            <m:t>𝟑</m:t>
                          </m:r>
                        </m:sup>
                      </m:sSup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40" name="Obdélník 3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88000" y="3600000"/>
                <a:ext cx="1396408" cy="375552"/>
              </a:xfrm>
              <a:prstGeom prst="rect">
                <a:avLst/>
              </a:prstGeom>
              <a:blipFill rotWithShape="1">
                <a:blip r:embed="rId1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1" name="Obdélník 40"/>
              <p:cNvSpPr/>
              <p:nvPr/>
            </p:nvSpPr>
            <p:spPr>
              <a:xfrm>
                <a:off x="6001219" y="3600000"/>
                <a:ext cx="1523109" cy="37484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i="1" smtClean="0">
                          <a:latin typeface="Cambria Math"/>
                          <a:ea typeface="Cambria Math"/>
                        </a:rPr>
                        <m:t>−</m:t>
                      </m:r>
                      <m:r>
                        <a:rPr lang="cs-CZ" b="1" i="0" smtClean="0">
                          <a:latin typeface="Cambria Math"/>
                          <a:ea typeface="Cambria Math"/>
                        </a:rPr>
                        <m:t> </m:t>
                      </m:r>
                      <m:r>
                        <a:rPr lang="cs-CZ" b="1" i="0" smtClean="0">
                          <a:latin typeface="Cambria Math"/>
                        </a:rPr>
                        <m:t>𝟑</m:t>
                      </m:r>
                      <m:sSup>
                        <m:sSupPr>
                          <m:ctrlPr>
                            <a:rPr lang="cs-CZ" b="1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1">
                              <a:latin typeface="Cambria Math"/>
                            </a:rPr>
                            <m:t>𝒙</m:t>
                          </m:r>
                        </m:e>
                        <m:sup>
                          <m:r>
                            <a:rPr lang="cs-CZ" b="1" i="1" smtClean="0"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cs-CZ" b="1" i="1">
                          <a:latin typeface="Cambria Math"/>
                          <a:ea typeface="Cambria Math"/>
                        </a:rPr>
                        <m:t>∙</m:t>
                      </m:r>
                      <m:r>
                        <a:rPr lang="cs-CZ" b="1" i="1">
                          <a:latin typeface="Cambria Math"/>
                          <a:ea typeface="Cambria Math"/>
                        </a:rPr>
                        <m:t>𝟐</m:t>
                      </m:r>
                      <m:r>
                        <a:rPr lang="cs-CZ" b="1" i="1">
                          <a:latin typeface="Cambria Math"/>
                          <a:ea typeface="Cambria Math"/>
                        </a:rPr>
                        <m:t>𝒙</m:t>
                      </m:r>
                      <m:r>
                        <a:rPr lang="cs-CZ" b="1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41" name="Obdélník 4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01219" y="3600000"/>
                <a:ext cx="1523109" cy="374846"/>
              </a:xfrm>
              <a:prstGeom prst="rect">
                <a:avLst/>
              </a:prstGeom>
              <a:blipFill rotWithShape="1">
                <a:blip r:embed="rId1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2" name="TextovéPole 41"/>
              <p:cNvSpPr txBox="1"/>
              <p:nvPr/>
            </p:nvSpPr>
            <p:spPr>
              <a:xfrm>
                <a:off x="3960000" y="3960000"/>
                <a:ext cx="989997" cy="37965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i="1" smtClean="0">
                          <a:latin typeface="Cambria Math"/>
                        </a:rPr>
                        <m:t>− </m:t>
                      </m:r>
                      <m:r>
                        <a:rPr lang="cs-CZ" b="1" i="1" smtClean="0">
                          <a:latin typeface="Cambria Math"/>
                        </a:rPr>
                        <m:t>𝟏𝟓</m:t>
                      </m:r>
                      <m:sSup>
                        <m:sSupPr>
                          <m:ctrlPr>
                            <a:rPr lang="cs-CZ" b="1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1">
                              <a:latin typeface="Cambria Math"/>
                            </a:rPr>
                            <m:t>𝒙</m:t>
                          </m:r>
                        </m:e>
                        <m:sup>
                          <m:r>
                            <a:rPr lang="cs-CZ" b="1" i="1" smtClean="0">
                              <a:latin typeface="Cambria Math"/>
                            </a:rPr>
                            <m:t>𝟓</m:t>
                          </m:r>
                        </m:sup>
                      </m:sSup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42" name="TextovéPole 4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60000" y="3960000"/>
                <a:ext cx="989997" cy="379656"/>
              </a:xfrm>
              <a:prstGeom prst="rect">
                <a:avLst/>
              </a:prstGeom>
              <a:blipFill rotWithShape="1">
                <a:blip r:embed="rId1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5" name="TextovéPole 44"/>
              <p:cNvSpPr txBox="1"/>
              <p:nvPr/>
            </p:nvSpPr>
            <p:spPr>
              <a:xfrm>
                <a:off x="3348000" y="3960000"/>
                <a:ext cx="728912" cy="37965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i="1" smtClean="0">
                          <a:latin typeface="Cambria Math"/>
                        </a:rPr>
                        <m:t>+ </m:t>
                      </m:r>
                      <m:r>
                        <a:rPr lang="cs-CZ" b="1" i="1" smtClean="0">
                          <a:latin typeface="Cambria Math"/>
                        </a:rPr>
                        <m:t>𝟒</m:t>
                      </m:r>
                      <m:sSup>
                        <m:sSupPr>
                          <m:ctrlPr>
                            <a:rPr lang="cs-CZ" b="1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1">
                              <a:latin typeface="Cambria Math"/>
                            </a:rPr>
                            <m:t>𝒙</m:t>
                          </m:r>
                        </m:e>
                        <m:sup>
                          <m:r>
                            <a:rPr lang="cs-CZ" b="1" i="1" smtClean="0">
                              <a:latin typeface="Cambria Math"/>
                            </a:rPr>
                            <m:t>𝟓</m:t>
                          </m:r>
                        </m:sup>
                      </m:sSup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45" name="TextovéPole 4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48000" y="3960000"/>
                <a:ext cx="728912" cy="379656"/>
              </a:xfrm>
              <a:prstGeom prst="rect">
                <a:avLst/>
              </a:prstGeom>
              <a:blipFill rotWithShape="1">
                <a:blip r:embed="rId20"/>
                <a:stretch>
                  <a:fillRect r="-3333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6" name="TextovéPole 45"/>
              <p:cNvSpPr txBox="1"/>
              <p:nvPr/>
            </p:nvSpPr>
            <p:spPr>
              <a:xfrm>
                <a:off x="2556000" y="3960000"/>
                <a:ext cx="846346" cy="37965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i="1" smtClean="0">
                          <a:latin typeface="Cambria Math"/>
                        </a:rPr>
                        <m:t>=</m:t>
                      </m:r>
                      <m:r>
                        <a:rPr lang="cs-CZ" b="1" i="1" smtClean="0">
                          <a:latin typeface="Cambria Math"/>
                        </a:rPr>
                        <m:t>𝟏𝟎</m:t>
                      </m:r>
                      <m:sSup>
                        <m:sSupPr>
                          <m:ctrlPr>
                            <a:rPr lang="cs-CZ" b="1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1">
                              <a:latin typeface="Cambria Math"/>
                            </a:rPr>
                            <m:t>𝒙</m:t>
                          </m:r>
                        </m:e>
                        <m:sup>
                          <m:r>
                            <a:rPr lang="cs-CZ" b="1" i="1" smtClean="0">
                              <a:latin typeface="Cambria Math"/>
                            </a:rPr>
                            <m:t>𝟕</m:t>
                          </m:r>
                        </m:sup>
                      </m:sSup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46" name="TextovéPole 4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56000" y="3960000"/>
                <a:ext cx="846346" cy="379656"/>
              </a:xfrm>
              <a:prstGeom prst="rect">
                <a:avLst/>
              </a:prstGeom>
              <a:blipFill rotWithShape="1">
                <a:blip r:embed="rId21"/>
                <a:stretch>
                  <a:fillRect r="-6475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7" name="TextovéPole 46"/>
              <p:cNvSpPr txBox="1"/>
              <p:nvPr/>
            </p:nvSpPr>
            <p:spPr>
              <a:xfrm>
                <a:off x="4752000" y="3960000"/>
                <a:ext cx="1249219" cy="3755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i="1" smtClean="0">
                          <a:latin typeface="Cambria Math"/>
                        </a:rPr>
                        <m:t>− </m:t>
                      </m:r>
                      <m:r>
                        <a:rPr lang="cs-CZ" b="1" i="1" smtClean="0">
                          <a:latin typeface="Cambria Math"/>
                        </a:rPr>
                        <m:t>𝟔</m:t>
                      </m:r>
                      <m:sSup>
                        <m:sSupPr>
                          <m:ctrlPr>
                            <a:rPr lang="cs-CZ" b="1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1">
                              <a:latin typeface="Cambria Math"/>
                            </a:rPr>
                            <m:t>𝒙</m:t>
                          </m:r>
                        </m:e>
                        <m:sup>
                          <m:r>
                            <a:rPr lang="cs-CZ" b="1" i="1" smtClean="0">
                              <a:latin typeface="Cambria Math"/>
                            </a:rPr>
                            <m:t>𝟑</m:t>
                          </m:r>
                        </m:sup>
                      </m:sSup>
                      <m:r>
                        <a:rPr lang="cs-CZ" b="1" i="1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47" name="TextovéPole 4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52000" y="3960000"/>
                <a:ext cx="1249219" cy="375552"/>
              </a:xfrm>
              <a:prstGeom prst="rect">
                <a:avLst/>
              </a:prstGeom>
              <a:blipFill rotWithShape="1">
                <a:blip r:embed="rId2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038522872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2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42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52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62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2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97" dur="2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2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0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17" dur="2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2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27" dur="2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2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7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8" fill="hold">
                      <p:stCondLst>
                        <p:cond delay="indefinite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2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7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8" fill="hold">
                      <p:stCondLst>
                        <p:cond delay="indefinite"/>
                      </p:stCondLst>
                      <p:childTnLst>
                        <p:par>
                          <p:cTn id="149" fill="hold">
                            <p:stCondLst>
                              <p:cond delay="0"/>
                            </p:stCondLst>
                            <p:childTnLst>
                              <p:par>
                                <p:cTn id="1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2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3" fill="hold">
                      <p:stCondLst>
                        <p:cond delay="indefinite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7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8" fill="hold">
                      <p:stCondLst>
                        <p:cond delay="indefinite"/>
                      </p:stCondLst>
                      <p:childTnLst>
                        <p:par>
                          <p:cTn id="159" fill="hold">
                            <p:stCondLst>
                              <p:cond delay="0"/>
                            </p:stCondLst>
                            <p:childTnLst>
                              <p:par>
                                <p:cTn id="16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2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" grpId="0"/>
      <p:bldP spid="22" grpId="0"/>
      <p:bldP spid="23" grpId="0"/>
      <p:bldP spid="27" grpId="0"/>
      <p:bldP spid="29" grpId="0"/>
      <p:bldP spid="30" grpId="0"/>
      <p:bldP spid="32" grpId="0"/>
      <p:bldP spid="38" grpId="0"/>
      <p:bldP spid="3" grpId="0" animBg="1"/>
      <p:bldP spid="43" grpId="0" animBg="1"/>
      <p:bldP spid="44" grpId="0"/>
      <p:bldP spid="18" grpId="0"/>
      <p:bldP spid="19" grpId="0" animBg="1"/>
      <p:bldP spid="20" grpId="0" animBg="1"/>
      <p:bldP spid="21" grpId="0"/>
      <p:bldP spid="26" grpId="0"/>
      <p:bldP spid="33" grpId="0"/>
      <p:bldP spid="2" grpId="0"/>
      <p:bldP spid="24" grpId="0" animBg="1"/>
      <p:bldP spid="25" grpId="0" animBg="1"/>
      <p:bldP spid="31" grpId="0"/>
      <p:bldP spid="34" grpId="0"/>
      <p:bldP spid="35" grpId="0"/>
      <p:bldP spid="36" grpId="0"/>
      <p:bldP spid="37" grpId="0" animBg="1"/>
      <p:bldP spid="39" grpId="0" animBg="1"/>
      <p:bldP spid="40" grpId="0"/>
      <p:bldP spid="41" grpId="0"/>
      <p:bldP spid="42" grpId="0"/>
      <p:bldP spid="45" grpId="0"/>
      <p:bldP spid="46" grpId="0"/>
      <p:bldP spid="4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792001" y="51470"/>
            <a:ext cx="8351999" cy="1096565"/>
          </a:xfrm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sz="3600" dirty="0"/>
              <a:t>Násobení mnohočlenu </a:t>
            </a:r>
            <a:r>
              <a:rPr lang="cs-CZ" sz="3600" dirty="0" smtClean="0"/>
              <a:t>mnohočlenem</a:t>
            </a:r>
            <a:endParaRPr lang="cs-CZ" sz="3600" dirty="0"/>
          </a:p>
        </p:txBody>
      </p:sp>
      <p:sp>
        <p:nvSpPr>
          <p:cNvPr id="77" name="TextovéPole 76"/>
          <p:cNvSpPr txBox="1"/>
          <p:nvPr/>
        </p:nvSpPr>
        <p:spPr>
          <a:xfrm>
            <a:off x="1260000" y="1532280"/>
            <a:ext cx="14397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Vypočtěte:</a:t>
            </a:r>
            <a:endParaRPr lang="cs-CZ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3" name="TextovéPole 32"/>
              <p:cNvSpPr txBox="1"/>
              <p:nvPr/>
            </p:nvSpPr>
            <p:spPr>
              <a:xfrm>
                <a:off x="0" y="2520000"/>
                <a:ext cx="255577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smtClean="0">
                          <a:latin typeface="Cambria Math"/>
                        </a:rPr>
                        <m:t>(</m:t>
                      </m:r>
                      <m:r>
                        <a:rPr lang="cs-CZ" b="1" i="0" smtClean="0">
                          <a:latin typeface="Cambria Math"/>
                        </a:rPr>
                        <m:t>𝟑</m:t>
                      </m:r>
                      <m:r>
                        <a:rPr lang="cs-CZ" b="1" i="1" smtClean="0">
                          <a:latin typeface="Cambria Math"/>
                        </a:rPr>
                        <m:t>𝒂</m:t>
                      </m:r>
                      <m:r>
                        <a:rPr lang="cs-CZ" b="1" i="0" smtClean="0">
                          <a:latin typeface="Cambria Math"/>
                        </a:rPr>
                        <m:t>+</m:t>
                      </m:r>
                      <m:r>
                        <a:rPr lang="cs-CZ" b="1" i="0" smtClean="0">
                          <a:latin typeface="Cambria Math"/>
                        </a:rPr>
                        <m:t>𝟓</m:t>
                      </m:r>
                      <m:r>
                        <a:rPr lang="cs-CZ" b="1" i="0" smtClean="0">
                          <a:latin typeface="Cambria Math"/>
                        </a:rPr>
                        <m:t>)</m:t>
                      </m:r>
                      <m:r>
                        <a:rPr lang="cs-CZ" b="1" i="1" smtClean="0">
                          <a:latin typeface="Cambria Math"/>
                          <a:ea typeface="Cambria Math"/>
                        </a:rPr>
                        <m:t>∙(</m:t>
                      </m:r>
                      <m:r>
                        <a:rPr lang="cs-CZ" b="1" i="0" smtClean="0">
                          <a:latin typeface="Cambria Math"/>
                        </a:rPr>
                        <m:t>𝟐</m:t>
                      </m:r>
                      <m:r>
                        <a:rPr lang="cs-CZ" b="1" i="1" smtClean="0">
                          <a:latin typeface="Cambria Math"/>
                        </a:rPr>
                        <m:t>𝒂</m:t>
                      </m:r>
                      <m:r>
                        <a:rPr lang="cs-CZ" b="1" i="1" smtClean="0">
                          <a:latin typeface="Cambria Math"/>
                        </a:rPr>
                        <m:t>−</m:t>
                      </m:r>
                      <m:r>
                        <a:rPr lang="cs-CZ" b="1" i="1" smtClean="0">
                          <a:latin typeface="Cambria Math"/>
                        </a:rPr>
                        <m:t>𝟒</m:t>
                      </m:r>
                      <m:r>
                        <a:rPr lang="cs-CZ" b="1" i="1" smtClean="0">
                          <a:latin typeface="Cambria Math"/>
                        </a:rPr>
                        <m:t>)</m:t>
                      </m:r>
                      <m:r>
                        <a:rPr lang="cs-CZ" b="1" i="0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33" name="TextovéPole 3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2520000"/>
                <a:ext cx="2555776" cy="369332"/>
              </a:xfrm>
              <a:prstGeom prst="rect">
                <a:avLst/>
              </a:prstGeom>
              <a:blipFill rotWithShape="1">
                <a:blip r:embed="rId3"/>
                <a:stretch>
                  <a:fillRect l="-477" b="-13115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4" name="TextovéPole 33"/>
              <p:cNvSpPr txBox="1"/>
              <p:nvPr/>
            </p:nvSpPr>
            <p:spPr>
              <a:xfrm>
                <a:off x="5580000" y="1440000"/>
                <a:ext cx="1907704" cy="3755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𝟔</m:t>
                      </m:r>
                      <m:sSup>
                        <m:sSupPr>
                          <m:ctrlP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𝒂</m:t>
                          </m:r>
                        </m:e>
                        <m:sup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−</m:t>
                      </m:r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𝟐</m:t>
                      </m:r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𝒂</m:t>
                      </m:r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−</m:t>
                      </m:r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𝟐𝟎</m:t>
                      </m:r>
                    </m:oMath>
                  </m:oMathPara>
                </a14:m>
                <a:endParaRPr lang="cs-CZ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34" name="TextovéPole 3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80000" y="1440000"/>
                <a:ext cx="1907704" cy="375552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5" name="TextovéPole 34"/>
              <p:cNvSpPr txBox="1"/>
              <p:nvPr/>
            </p:nvSpPr>
            <p:spPr>
              <a:xfrm>
                <a:off x="0" y="3060000"/>
                <a:ext cx="2699792" cy="3755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b="1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0" smtClean="0">
                              <a:latin typeface="Cambria Math"/>
                            </a:rPr>
                            <m:t>(</m:t>
                          </m:r>
                          <m:r>
                            <a:rPr lang="cs-CZ" b="1" i="1" smtClean="0">
                              <a:latin typeface="Cambria Math"/>
                            </a:rPr>
                            <m:t>𝒙</m:t>
                          </m:r>
                        </m:e>
                        <m:sup>
                          <m:r>
                            <a:rPr lang="cs-CZ" b="1" i="0" smtClean="0"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cs-CZ" b="1" i="1" smtClean="0">
                          <a:latin typeface="Cambria Math"/>
                        </a:rPr>
                        <m:t>−</m:t>
                      </m:r>
                      <m:r>
                        <a:rPr lang="cs-CZ" b="1" i="1" smtClean="0">
                          <a:latin typeface="Cambria Math"/>
                        </a:rPr>
                        <m:t>𝟑</m:t>
                      </m:r>
                      <m:r>
                        <a:rPr lang="cs-CZ" b="1" i="1" smtClean="0">
                          <a:latin typeface="Cambria Math"/>
                        </a:rPr>
                        <m:t>)∙</m:t>
                      </m:r>
                      <m:r>
                        <a:rPr lang="cs-CZ" b="1" i="0" smtClean="0">
                          <a:latin typeface="Cambria Math"/>
                          <a:ea typeface="Cambria Math"/>
                        </a:rPr>
                        <m:t>(</m:t>
                      </m:r>
                      <m:r>
                        <a:rPr lang="cs-CZ" b="1" i="0" smtClean="0">
                          <a:latin typeface="Cambria Math"/>
                        </a:rPr>
                        <m:t>−</m:t>
                      </m:r>
                      <m:r>
                        <a:rPr lang="cs-CZ" b="1" i="0" smtClean="0">
                          <a:latin typeface="Cambria Math"/>
                        </a:rPr>
                        <m:t>𝟐</m:t>
                      </m:r>
                      <m:sSup>
                        <m:sSupPr>
                          <m:ctrlPr>
                            <a:rPr lang="cs-CZ" b="1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1" smtClean="0">
                              <a:latin typeface="Cambria Math"/>
                            </a:rPr>
                            <m:t>𝒙</m:t>
                          </m:r>
                        </m:e>
                        <m:sup>
                          <m:r>
                            <a:rPr lang="cs-CZ" b="1" i="0" smtClean="0"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cs-CZ" b="1" i="1" smtClean="0">
                          <a:latin typeface="Cambria Math"/>
                        </a:rPr>
                        <m:t>+</m:t>
                      </m:r>
                      <m:r>
                        <a:rPr lang="cs-CZ" b="1" i="1" smtClean="0">
                          <a:latin typeface="Cambria Math"/>
                        </a:rPr>
                        <m:t>𝟐</m:t>
                      </m:r>
                      <m:r>
                        <a:rPr lang="cs-CZ" b="1" i="1" smtClean="0">
                          <a:latin typeface="Cambria Math"/>
                        </a:rPr>
                        <m:t>𝒙</m:t>
                      </m:r>
                      <m:r>
                        <a:rPr lang="cs-CZ" b="1" i="1" smtClean="0">
                          <a:latin typeface="Cambria Math"/>
                        </a:rPr>
                        <m:t>)</m:t>
                      </m:r>
                      <m:r>
                        <a:rPr lang="cs-CZ" b="1" i="0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35" name="TextovéPole 3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3060000"/>
                <a:ext cx="2699792" cy="375552"/>
              </a:xfrm>
              <a:prstGeom prst="rect">
                <a:avLst/>
              </a:prstGeom>
              <a:blipFill rotWithShape="1">
                <a:blip r:embed="rId5"/>
                <a:stretch>
                  <a:fillRect l="-451" b="-14516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6" name="TextovéPole 35"/>
              <p:cNvSpPr txBox="1"/>
              <p:nvPr/>
            </p:nvSpPr>
            <p:spPr>
              <a:xfrm>
                <a:off x="5580000" y="1440000"/>
                <a:ext cx="2627785" cy="3755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i="0" smtClean="0">
                          <a:solidFill>
                            <a:srgbClr val="FF0000"/>
                          </a:solidFill>
                          <a:latin typeface="Cambria Math"/>
                        </a:rPr>
                        <m:t>−</m:t>
                      </m:r>
                      <m:r>
                        <a:rPr lang="cs-CZ" b="1" i="0" smtClean="0">
                          <a:solidFill>
                            <a:srgbClr val="FF0000"/>
                          </a:solidFill>
                          <a:latin typeface="Cambria Math"/>
                        </a:rPr>
                        <m:t>𝟐</m:t>
                      </m:r>
                      <m:sSup>
                        <m:sSupPr>
                          <m:ctrlP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𝒙</m:t>
                          </m:r>
                        </m:e>
                        <m:sup>
                          <m:r>
                            <a:rPr lang="cs-CZ" b="1" i="0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𝟒</m:t>
                          </m:r>
                        </m:sup>
                      </m:sSup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+</m:t>
                      </m:r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𝟐</m:t>
                      </m:r>
                      <m:sSup>
                        <m:sSupPr>
                          <m:ctrlP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𝒙</m:t>
                          </m:r>
                        </m:e>
                        <m:sup>
                          <m:r>
                            <a:rPr lang="cs-CZ" b="1" i="0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𝟑</m:t>
                          </m:r>
                        </m:sup>
                      </m:sSup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+</m:t>
                      </m:r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𝟔</m:t>
                      </m:r>
                      <m:sSup>
                        <m:sSupPr>
                          <m:ctrlP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𝒙</m:t>
                          </m:r>
                        </m:e>
                        <m:sup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−</m:t>
                      </m:r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𝟔</m:t>
                      </m:r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𝒙</m:t>
                      </m:r>
                    </m:oMath>
                  </m:oMathPara>
                </a14:m>
                <a:endParaRPr lang="cs-CZ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36" name="TextovéPole 3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80000" y="1440000"/>
                <a:ext cx="2627785" cy="375552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9" name="TextovéPole 38"/>
              <p:cNvSpPr txBox="1"/>
              <p:nvPr/>
            </p:nvSpPr>
            <p:spPr>
              <a:xfrm>
                <a:off x="0" y="3600000"/>
                <a:ext cx="3491880" cy="3755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i="0" smtClean="0">
                          <a:latin typeface="Cambria Math"/>
                        </a:rPr>
                        <m:t>(</m:t>
                      </m:r>
                      <m:r>
                        <a:rPr lang="cs-CZ" b="1" i="0" smtClean="0">
                          <a:latin typeface="Cambria Math"/>
                        </a:rPr>
                        <m:t>𝟓</m:t>
                      </m:r>
                      <m:r>
                        <a:rPr lang="cs-CZ" b="1" i="1" smtClean="0">
                          <a:latin typeface="Cambria Math"/>
                        </a:rPr>
                        <m:t>𝒂</m:t>
                      </m:r>
                      <m:sSup>
                        <m:sSupPr>
                          <m:ctrlPr>
                            <a:rPr lang="cs-CZ" b="1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1" smtClean="0">
                              <a:latin typeface="Cambria Math"/>
                            </a:rPr>
                            <m:t>𝒃</m:t>
                          </m:r>
                        </m:e>
                        <m:sup>
                          <m:r>
                            <a:rPr lang="cs-CZ" b="1" i="1" smtClean="0"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cs-CZ" b="1" i="1" smtClean="0">
                          <a:latin typeface="Cambria Math"/>
                        </a:rPr>
                        <m:t>−</m:t>
                      </m:r>
                      <m:sSup>
                        <m:sSupPr>
                          <m:ctrlPr>
                            <a:rPr lang="cs-CZ" b="1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1" smtClean="0">
                              <a:latin typeface="Cambria Math"/>
                            </a:rPr>
                            <m:t>𝒂</m:t>
                          </m:r>
                        </m:e>
                        <m:sup>
                          <m:r>
                            <a:rPr lang="cs-CZ" b="1" i="1" smtClean="0"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cs-CZ" b="1" i="1" smtClean="0">
                          <a:latin typeface="Cambria Math"/>
                        </a:rPr>
                        <m:t>𝒃</m:t>
                      </m:r>
                      <m:r>
                        <a:rPr lang="cs-CZ" b="1" i="1" smtClean="0">
                          <a:latin typeface="Cambria Math"/>
                        </a:rPr>
                        <m:t>)∙</m:t>
                      </m:r>
                      <m:r>
                        <a:rPr lang="cs-CZ" b="1" i="0" smtClean="0">
                          <a:latin typeface="Cambria Math"/>
                        </a:rPr>
                        <m:t>(</m:t>
                      </m:r>
                      <m:r>
                        <a:rPr lang="cs-CZ" b="1" i="0" smtClean="0">
                          <a:latin typeface="Cambria Math"/>
                        </a:rPr>
                        <m:t>𝟑</m:t>
                      </m:r>
                      <m:sSup>
                        <m:sSupPr>
                          <m:ctrlPr>
                            <a:rPr lang="cs-CZ" b="1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1" smtClean="0">
                              <a:latin typeface="Cambria Math"/>
                            </a:rPr>
                            <m:t>𝒂</m:t>
                          </m:r>
                        </m:e>
                        <m:sup>
                          <m:r>
                            <a:rPr lang="cs-CZ" b="1" i="1" smtClean="0">
                              <a:latin typeface="Cambria Math"/>
                            </a:rPr>
                            <m:t>𝟐</m:t>
                          </m:r>
                        </m:sup>
                      </m:sSup>
                      <m:sSup>
                        <m:sSupPr>
                          <m:ctrlPr>
                            <a:rPr lang="cs-CZ" b="1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1">
                              <a:latin typeface="Cambria Math"/>
                            </a:rPr>
                            <m:t>𝒃</m:t>
                          </m:r>
                        </m:e>
                        <m:sup>
                          <m:r>
                            <a:rPr lang="cs-CZ" b="1" i="1" smtClean="0"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cs-CZ" b="1" i="1" smtClean="0">
                          <a:latin typeface="Cambria Math"/>
                        </a:rPr>
                        <m:t>−</m:t>
                      </m:r>
                      <m:sSup>
                        <m:sSupPr>
                          <m:ctrlPr>
                            <a:rPr lang="cs-CZ" b="1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1">
                              <a:latin typeface="Cambria Math"/>
                            </a:rPr>
                            <m:t>𝒂</m:t>
                          </m:r>
                        </m:e>
                        <m:sup>
                          <m:r>
                            <a:rPr lang="cs-CZ" b="1" i="1"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cs-CZ" b="1" i="1">
                          <a:latin typeface="Cambria Math"/>
                        </a:rPr>
                        <m:t>𝒃</m:t>
                      </m:r>
                      <m:r>
                        <a:rPr lang="cs-CZ" b="1" i="1" smtClean="0">
                          <a:latin typeface="Cambria Math"/>
                        </a:rPr>
                        <m:t>)</m:t>
                      </m:r>
                      <m:r>
                        <a:rPr lang="cs-CZ" b="1" i="1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39" name="TextovéPole 3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3600000"/>
                <a:ext cx="3491880" cy="375552"/>
              </a:xfrm>
              <a:prstGeom prst="rect">
                <a:avLst/>
              </a:prstGeom>
              <a:blipFill rotWithShape="1">
                <a:blip r:embed="rId7"/>
                <a:stretch>
                  <a:fillRect l="-349" b="-16393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0" name="TextovéPole 39"/>
              <p:cNvSpPr txBox="1"/>
              <p:nvPr/>
            </p:nvSpPr>
            <p:spPr>
              <a:xfrm>
                <a:off x="5580000" y="1440000"/>
                <a:ext cx="3564000" cy="3755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𝟏𝟓</m:t>
                      </m:r>
                      <m:sSup>
                        <m:sSupPr>
                          <m:ctrlPr>
                            <a:rPr lang="cs-CZ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𝒂</m:t>
                          </m:r>
                        </m:e>
                        <m:sup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𝟑</m:t>
                          </m:r>
                        </m:sup>
                      </m:sSup>
                      <m:sSup>
                        <m:sSupPr>
                          <m:ctrlPr>
                            <a:rPr lang="cs-CZ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𝒃</m:t>
                          </m:r>
                        </m:e>
                        <m:sup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𝟒</m:t>
                          </m:r>
                        </m:sup>
                      </m:sSup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−</m:t>
                      </m:r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𝟓</m:t>
                      </m:r>
                      <m:sSup>
                        <m:sSupPr>
                          <m:ctrlPr>
                            <a:rPr lang="cs-CZ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𝒂</m:t>
                          </m:r>
                        </m:e>
                        <m:sup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𝟑</m:t>
                          </m:r>
                        </m:sup>
                      </m:sSup>
                      <m:sSup>
                        <m:sSupPr>
                          <m:ctrlPr>
                            <a:rPr lang="cs-CZ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𝒃</m:t>
                          </m:r>
                        </m:e>
                        <m:sup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𝟑</m:t>
                          </m:r>
                        </m:sup>
                      </m:sSup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−</m:t>
                      </m:r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𝟑</m:t>
                      </m:r>
                      <m:sSup>
                        <m:sSupPr>
                          <m:ctrlPr>
                            <a:rPr lang="cs-CZ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𝒂</m:t>
                          </m:r>
                        </m:e>
                        <m:sup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𝟒</m:t>
                          </m:r>
                        </m:sup>
                      </m:sSup>
                      <m:sSup>
                        <m:sSupPr>
                          <m:ctrlPr>
                            <a:rPr lang="cs-CZ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𝒃</m:t>
                          </m:r>
                        </m:e>
                        <m:sup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𝟑</m:t>
                          </m:r>
                        </m:sup>
                      </m:sSup>
                      <m:r>
                        <a:rPr lang="cs-CZ" b="1" i="1">
                          <a:solidFill>
                            <a:srgbClr val="FF0000"/>
                          </a:solidFill>
                          <a:latin typeface="Cambria Math"/>
                        </a:rPr>
                        <m:t>+</m:t>
                      </m:r>
                      <m:sSup>
                        <m:sSupPr>
                          <m:ctrlPr>
                            <a:rPr lang="cs-CZ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𝒂</m:t>
                          </m:r>
                        </m:e>
                        <m:sup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𝟒</m:t>
                          </m:r>
                        </m:sup>
                      </m:sSup>
                      <m:sSup>
                        <m:sSupPr>
                          <m:ctrlPr>
                            <a:rPr lang="cs-CZ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𝒃</m:t>
                          </m:r>
                        </m:e>
                        <m:sup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𝟐</m:t>
                          </m:r>
                        </m:sup>
                      </m:sSup>
                    </m:oMath>
                  </m:oMathPara>
                </a14:m>
                <a:endParaRPr lang="cs-CZ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40" name="TextovéPole 3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80000" y="1440000"/>
                <a:ext cx="3564000" cy="375552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1" name="TextovéPole 40"/>
              <p:cNvSpPr txBox="1"/>
              <p:nvPr/>
            </p:nvSpPr>
            <p:spPr>
              <a:xfrm>
                <a:off x="0" y="4140000"/>
                <a:ext cx="3059832" cy="3755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>
                          <a:latin typeface="Cambria Math"/>
                        </a:rPr>
                        <m:t>(</m:t>
                      </m:r>
                      <m:r>
                        <a:rPr lang="cs-CZ" b="1" i="0" smtClean="0">
                          <a:latin typeface="Cambria Math"/>
                        </a:rPr>
                        <m:t>𝟓</m:t>
                      </m:r>
                      <m:sSup>
                        <m:sSupPr>
                          <m:ctrlPr>
                            <a:rPr lang="cs-CZ" b="1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1" smtClean="0">
                              <a:latin typeface="Cambria Math"/>
                            </a:rPr>
                            <m:t>𝒔</m:t>
                          </m:r>
                        </m:e>
                        <m:sup>
                          <m:r>
                            <a:rPr lang="cs-CZ" b="1" i="1" smtClean="0"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cs-CZ" b="1" i="1" smtClean="0">
                          <a:latin typeface="Cambria Math"/>
                        </a:rPr>
                        <m:t>+</m:t>
                      </m:r>
                      <m:sSup>
                        <m:sSupPr>
                          <m:ctrlPr>
                            <a:rPr lang="cs-CZ" b="1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1" smtClean="0">
                              <a:latin typeface="Cambria Math"/>
                            </a:rPr>
                            <m:t>𝒔</m:t>
                          </m:r>
                        </m:e>
                        <m:sup>
                          <m:r>
                            <a:rPr lang="cs-CZ" b="1" i="1" smtClean="0">
                              <a:latin typeface="Cambria Math"/>
                            </a:rPr>
                            <m:t>𝟒</m:t>
                          </m:r>
                        </m:sup>
                      </m:sSup>
                      <m:r>
                        <a:rPr lang="cs-CZ" b="1" i="1" smtClean="0">
                          <a:latin typeface="Cambria Math"/>
                        </a:rPr>
                        <m:t>)</m:t>
                      </m:r>
                      <m:r>
                        <a:rPr lang="cs-CZ" b="1" i="1" smtClean="0">
                          <a:latin typeface="Cambria Math"/>
                          <a:ea typeface="Cambria Math"/>
                        </a:rPr>
                        <m:t>∙</m:t>
                      </m:r>
                      <m:r>
                        <a:rPr lang="cs-CZ" b="1" i="0" smtClean="0">
                          <a:latin typeface="Cambria Math"/>
                          <a:ea typeface="Cambria Math"/>
                        </a:rPr>
                        <m:t>(−</m:t>
                      </m:r>
                      <m:r>
                        <a:rPr lang="cs-CZ" b="1" i="0" smtClean="0">
                          <a:latin typeface="Cambria Math"/>
                        </a:rPr>
                        <m:t>𝟑</m:t>
                      </m:r>
                      <m:sSup>
                        <m:sSupPr>
                          <m:ctrlPr>
                            <a:rPr lang="cs-CZ" b="1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1" smtClean="0">
                              <a:latin typeface="Cambria Math"/>
                            </a:rPr>
                            <m:t>𝒔</m:t>
                          </m:r>
                        </m:e>
                        <m:sup>
                          <m:r>
                            <a:rPr lang="cs-CZ" b="1" i="1" smtClean="0">
                              <a:latin typeface="Cambria Math"/>
                            </a:rPr>
                            <m:t>𝟑</m:t>
                          </m:r>
                        </m:sup>
                      </m:sSup>
                      <m:r>
                        <a:rPr lang="cs-CZ" b="1" i="1" smtClean="0">
                          <a:latin typeface="Cambria Math"/>
                          <a:ea typeface="Cambria Math"/>
                        </a:rPr>
                        <m:t>+</m:t>
                      </m:r>
                      <m:r>
                        <a:rPr lang="cs-CZ" b="1" i="1" smtClean="0">
                          <a:latin typeface="Cambria Math"/>
                        </a:rPr>
                        <m:t>𝟐</m:t>
                      </m:r>
                      <m:sSup>
                        <m:sSupPr>
                          <m:ctrlPr>
                            <a:rPr lang="cs-CZ" b="1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1" smtClean="0">
                              <a:latin typeface="Cambria Math"/>
                            </a:rPr>
                            <m:t>𝒔</m:t>
                          </m:r>
                        </m:e>
                        <m:sup>
                          <m:r>
                            <a:rPr lang="cs-CZ" b="1" i="1" smtClean="0">
                              <a:latin typeface="Cambria Math"/>
                            </a:rPr>
                            <m:t>𝟔</m:t>
                          </m:r>
                        </m:sup>
                      </m:sSup>
                      <m:r>
                        <a:rPr lang="cs-CZ" b="1" i="1" smtClean="0">
                          <a:latin typeface="Cambria Math"/>
                        </a:rPr>
                        <m:t>)</m:t>
                      </m:r>
                      <m:r>
                        <a:rPr lang="cs-CZ" b="1" i="0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41" name="TextovéPole 4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4140000"/>
                <a:ext cx="3059832" cy="375552"/>
              </a:xfrm>
              <a:prstGeom prst="rect">
                <a:avLst/>
              </a:prstGeom>
              <a:blipFill rotWithShape="1">
                <a:blip r:embed="rId9"/>
                <a:stretch>
                  <a:fillRect l="-398" b="-14516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2" name="TextovéPole 41"/>
              <p:cNvSpPr txBox="1"/>
              <p:nvPr/>
            </p:nvSpPr>
            <p:spPr>
              <a:xfrm>
                <a:off x="5580000" y="1440000"/>
                <a:ext cx="3240472" cy="37965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i="0" smtClean="0">
                          <a:solidFill>
                            <a:srgbClr val="FF0000"/>
                          </a:solidFill>
                          <a:latin typeface="Cambria Math"/>
                        </a:rPr>
                        <m:t>−</m:t>
                      </m:r>
                      <m:r>
                        <a:rPr lang="cs-CZ" b="1" i="0" smtClean="0">
                          <a:solidFill>
                            <a:srgbClr val="FF0000"/>
                          </a:solidFill>
                          <a:latin typeface="Cambria Math"/>
                        </a:rPr>
                        <m:t>𝟏𝟓</m:t>
                      </m:r>
                      <m:sSup>
                        <m:sSupPr>
                          <m:ctrlP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𝒔</m:t>
                          </m:r>
                        </m:e>
                        <m:sup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𝟓</m:t>
                          </m:r>
                        </m:sup>
                      </m:sSup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+</m:t>
                      </m:r>
                      <m:r>
                        <a:rPr lang="cs-CZ" b="1">
                          <a:solidFill>
                            <a:srgbClr val="FF0000"/>
                          </a:solidFill>
                          <a:latin typeface="Cambria Math"/>
                        </a:rPr>
                        <m:t>𝟏</m:t>
                      </m:r>
                      <m:r>
                        <a:rPr lang="cs-CZ" b="1" i="0" smtClean="0">
                          <a:solidFill>
                            <a:srgbClr val="FF0000"/>
                          </a:solidFill>
                          <a:latin typeface="Cambria Math"/>
                        </a:rPr>
                        <m:t>𝐎</m:t>
                      </m:r>
                      <m:sSup>
                        <m:sSupPr>
                          <m:ctrlP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𝒔</m:t>
                          </m:r>
                        </m:e>
                        <m:sup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𝟖</m:t>
                          </m:r>
                        </m:sup>
                      </m:sSup>
                      <m:r>
                        <a:rPr lang="cs-CZ" b="1">
                          <a:solidFill>
                            <a:srgbClr val="FF0000"/>
                          </a:solidFill>
                          <a:latin typeface="Cambria Math"/>
                        </a:rPr>
                        <m:t>−</m:t>
                      </m:r>
                      <m:r>
                        <a:rPr lang="cs-CZ" b="1" i="0" smtClean="0">
                          <a:solidFill>
                            <a:srgbClr val="FF0000"/>
                          </a:solidFill>
                          <a:latin typeface="Cambria Math"/>
                        </a:rPr>
                        <m:t>𝟑</m:t>
                      </m:r>
                      <m:sSup>
                        <m:sSupPr>
                          <m:ctrlPr>
                            <a:rPr lang="cs-CZ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𝒔</m:t>
                          </m:r>
                        </m:e>
                        <m:sup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𝟕</m:t>
                          </m:r>
                        </m:sup>
                      </m:sSup>
                      <m:r>
                        <a:rPr lang="cs-CZ" b="1" i="1">
                          <a:solidFill>
                            <a:srgbClr val="FF0000"/>
                          </a:solidFill>
                          <a:latin typeface="Cambria Math"/>
                        </a:rPr>
                        <m:t>+</m:t>
                      </m:r>
                      <m:r>
                        <a:rPr lang="cs-CZ" b="1" i="0" smtClean="0">
                          <a:solidFill>
                            <a:srgbClr val="FF0000"/>
                          </a:solidFill>
                          <a:latin typeface="Cambria Math"/>
                        </a:rPr>
                        <m:t>𝟐</m:t>
                      </m:r>
                      <m:sSup>
                        <m:sSupPr>
                          <m:ctrlPr>
                            <a:rPr lang="cs-CZ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𝒔</m:t>
                          </m:r>
                        </m:e>
                        <m:sup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𝟏𝟎</m:t>
                          </m:r>
                        </m:sup>
                      </m:sSup>
                    </m:oMath>
                  </m:oMathPara>
                </a14:m>
                <a:endParaRPr lang="cs-CZ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42" name="TextovéPole 4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80000" y="1440000"/>
                <a:ext cx="3240472" cy="379656"/>
              </a:xfrm>
              <a:prstGeom prst="rect">
                <a:avLst/>
              </a:prstGeom>
              <a:blipFill rotWithShape="1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ovéPole 25"/>
              <p:cNvSpPr txBox="1"/>
              <p:nvPr/>
            </p:nvSpPr>
            <p:spPr>
              <a:xfrm>
                <a:off x="0" y="1980000"/>
                <a:ext cx="2699792" cy="3755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i="0" smtClean="0">
                          <a:latin typeface="Cambria Math"/>
                        </a:rPr>
                        <m:t>(</m:t>
                      </m:r>
                      <m:r>
                        <a:rPr lang="cs-CZ" b="1" i="1" smtClean="0">
                          <a:latin typeface="Cambria Math"/>
                        </a:rPr>
                        <m:t>𝒑</m:t>
                      </m:r>
                      <m:r>
                        <a:rPr lang="cs-CZ" b="1" i="1" smtClean="0">
                          <a:latin typeface="Cambria Math"/>
                          <a:ea typeface="Cambria Math"/>
                        </a:rPr>
                        <m:t>−</m:t>
                      </m:r>
                      <m:r>
                        <a:rPr lang="cs-CZ" b="1" i="0" smtClean="0">
                          <a:latin typeface="Cambria Math"/>
                        </a:rPr>
                        <m:t>𝟏</m:t>
                      </m:r>
                      <m:r>
                        <a:rPr lang="cs-CZ" b="1" i="1" smtClean="0">
                          <a:latin typeface="Cambria Math"/>
                        </a:rPr>
                        <m:t>)∙(</m:t>
                      </m:r>
                      <m:r>
                        <a:rPr lang="cs-CZ" b="1" i="1" smtClean="0">
                          <a:latin typeface="Cambria Math"/>
                        </a:rPr>
                        <m:t>𝒑</m:t>
                      </m:r>
                      <m:r>
                        <a:rPr lang="cs-CZ" b="1" i="1" smtClean="0">
                          <a:latin typeface="Cambria Math"/>
                        </a:rPr>
                        <m:t>+</m:t>
                      </m:r>
                      <m:r>
                        <a:rPr lang="cs-CZ" b="1" i="1" smtClean="0">
                          <a:latin typeface="Cambria Math"/>
                        </a:rPr>
                        <m:t>𝟑</m:t>
                      </m:r>
                      <m:r>
                        <a:rPr lang="cs-CZ" b="1" i="1" smtClean="0">
                          <a:latin typeface="Cambria Math"/>
                        </a:rPr>
                        <m:t>)</m:t>
                      </m:r>
                      <m:r>
                        <a:rPr lang="cs-CZ" b="1" i="0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26" name="TextovéPole 2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1980000"/>
                <a:ext cx="2699792" cy="375552"/>
              </a:xfrm>
              <a:prstGeom prst="rect">
                <a:avLst/>
              </a:prstGeom>
              <a:blipFill rotWithShape="1">
                <a:blip r:embed="rId11"/>
                <a:stretch>
                  <a:fillRect l="-451" b="-13115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7" name="TextovéPole 36"/>
              <p:cNvSpPr txBox="1"/>
              <p:nvPr/>
            </p:nvSpPr>
            <p:spPr>
              <a:xfrm>
                <a:off x="5580000" y="1440000"/>
                <a:ext cx="2160240" cy="3755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𝒑</m:t>
                          </m:r>
                        </m:e>
                        <m:sup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+</m:t>
                      </m:r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𝟐</m:t>
                      </m:r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𝒑</m:t>
                      </m:r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−</m:t>
                      </m:r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𝟑</m:t>
                      </m:r>
                    </m:oMath>
                  </m:oMathPara>
                </a14:m>
                <a:endParaRPr lang="cs-CZ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37" name="TextovéPole 3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80000" y="1440000"/>
                <a:ext cx="2160240" cy="375552"/>
              </a:xfrm>
              <a:prstGeom prst="rect">
                <a:avLst/>
              </a:prstGeom>
              <a:blipFill rotWithShape="1">
                <a:blip r:embed="rId12"/>
                <a:stretch>
                  <a:fillRect b="-14516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8" name="TextovéPole 37"/>
              <p:cNvSpPr txBox="1"/>
              <p:nvPr/>
            </p:nvSpPr>
            <p:spPr>
              <a:xfrm>
                <a:off x="0" y="4680000"/>
                <a:ext cx="3275856" cy="3755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>
                          <a:latin typeface="Cambria Math"/>
                        </a:rPr>
                        <m:t>(</m:t>
                      </m:r>
                      <m:r>
                        <a:rPr lang="cs-CZ" b="1" i="0" smtClean="0">
                          <a:latin typeface="Cambria Math"/>
                        </a:rPr>
                        <m:t>𝟓</m:t>
                      </m:r>
                      <m:sSup>
                        <m:sSupPr>
                          <m:ctrlPr>
                            <a:rPr lang="cs-CZ" b="1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1" smtClean="0">
                              <a:latin typeface="Cambria Math"/>
                            </a:rPr>
                            <m:t>𝒕</m:t>
                          </m:r>
                        </m:e>
                        <m:sup>
                          <m:r>
                            <a:rPr lang="cs-CZ" b="1" i="1" smtClean="0"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cs-CZ" b="1" i="1" smtClean="0">
                          <a:latin typeface="Cambria Math"/>
                        </a:rPr>
                        <m:t>+</m:t>
                      </m:r>
                      <m:r>
                        <a:rPr lang="cs-CZ" b="1" i="1" smtClean="0">
                          <a:latin typeface="Cambria Math"/>
                        </a:rPr>
                        <m:t>𝟐</m:t>
                      </m:r>
                      <m:r>
                        <a:rPr lang="cs-CZ" b="1" i="1" smtClean="0">
                          <a:latin typeface="Cambria Math"/>
                        </a:rPr>
                        <m:t>)∙</m:t>
                      </m:r>
                      <m:r>
                        <a:rPr lang="cs-CZ" b="1">
                          <a:latin typeface="Cambria Math"/>
                        </a:rPr>
                        <m:t>(</m:t>
                      </m:r>
                      <m:r>
                        <a:rPr lang="cs-CZ" b="1">
                          <a:latin typeface="Cambria Math"/>
                        </a:rPr>
                        <m:t>𝟓</m:t>
                      </m:r>
                      <m:sSup>
                        <m:sSupPr>
                          <m:ctrlPr>
                            <a:rPr lang="cs-CZ" b="1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1">
                              <a:latin typeface="Cambria Math"/>
                            </a:rPr>
                            <m:t>𝒕</m:t>
                          </m:r>
                        </m:e>
                        <m:sup>
                          <m:r>
                            <a:rPr lang="cs-CZ" b="1" i="1"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cs-CZ" b="1" i="1">
                          <a:latin typeface="Cambria Math"/>
                        </a:rPr>
                        <m:t>+</m:t>
                      </m:r>
                      <m:r>
                        <a:rPr lang="cs-CZ" b="1" i="1">
                          <a:latin typeface="Cambria Math"/>
                        </a:rPr>
                        <m:t>𝟐</m:t>
                      </m:r>
                      <m:r>
                        <a:rPr lang="cs-CZ" b="1" i="1">
                          <a:latin typeface="Cambria Math"/>
                        </a:rPr>
                        <m:t>)</m:t>
                      </m:r>
                      <m:r>
                        <a:rPr lang="cs-CZ" b="1" i="0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38" name="TextovéPole 3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4680000"/>
                <a:ext cx="3275856" cy="375552"/>
              </a:xfrm>
              <a:prstGeom prst="rect">
                <a:avLst/>
              </a:prstGeom>
              <a:blipFill rotWithShape="1">
                <a:blip r:embed="rId13"/>
                <a:stretch>
                  <a:fillRect l="-372" b="-16393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3" name="TextovéPole 42"/>
              <p:cNvSpPr txBox="1"/>
              <p:nvPr/>
            </p:nvSpPr>
            <p:spPr>
              <a:xfrm>
                <a:off x="5580000" y="1440000"/>
                <a:ext cx="2051609" cy="37965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i="0" smtClean="0">
                          <a:solidFill>
                            <a:srgbClr val="FF0000"/>
                          </a:solidFill>
                          <a:latin typeface="Cambria Math"/>
                        </a:rPr>
                        <m:t>𝟐𝟓</m:t>
                      </m:r>
                      <m:sSup>
                        <m:sSupPr>
                          <m:ctrlPr>
                            <a:rPr lang="cs-CZ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𝒕</m:t>
                          </m:r>
                        </m:e>
                        <m:sup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𝟒</m:t>
                          </m:r>
                        </m:sup>
                      </m:sSup>
                      <m:r>
                        <a:rPr lang="cs-CZ" b="1" i="0" smtClean="0">
                          <a:solidFill>
                            <a:srgbClr val="FF0000"/>
                          </a:solidFill>
                          <a:latin typeface="Cambria Math"/>
                        </a:rPr>
                        <m:t>+</m:t>
                      </m:r>
                      <m:r>
                        <a:rPr lang="cs-CZ" b="1" i="0" smtClean="0">
                          <a:solidFill>
                            <a:srgbClr val="FF0000"/>
                          </a:solidFill>
                          <a:latin typeface="Cambria Math"/>
                        </a:rPr>
                        <m:t>𝟐𝟎</m:t>
                      </m:r>
                      <m:sSup>
                        <m:sSupPr>
                          <m:ctrlPr>
                            <a:rPr lang="cs-CZ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𝒕</m:t>
                          </m:r>
                        </m:e>
                        <m:sup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cs-CZ" b="1" i="0" smtClean="0">
                          <a:solidFill>
                            <a:srgbClr val="FF0000"/>
                          </a:solidFill>
                          <a:latin typeface="Cambria Math"/>
                        </a:rPr>
                        <m:t>+</m:t>
                      </m:r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𝟒</m:t>
                      </m:r>
                    </m:oMath>
                  </m:oMathPara>
                </a14:m>
                <a:endParaRPr lang="cs-CZ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43" name="TextovéPole 4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80000" y="1440000"/>
                <a:ext cx="2051609" cy="379656"/>
              </a:xfrm>
              <a:prstGeom prst="rect">
                <a:avLst/>
              </a:prstGeom>
              <a:blipFill rotWithShape="1"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731744802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5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42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2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0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42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9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0" dur="10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7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2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42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6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7" dur="1000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1000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" grpId="0"/>
      <p:bldP spid="33" grpId="0"/>
      <p:bldP spid="34" grpId="0"/>
      <p:bldP spid="34" grpId="1"/>
      <p:bldP spid="35" grpId="0"/>
      <p:bldP spid="36" grpId="0"/>
      <p:bldP spid="36" grpId="1"/>
      <p:bldP spid="39" grpId="0"/>
      <p:bldP spid="40" grpId="0"/>
      <p:bldP spid="40" grpId="1"/>
      <p:bldP spid="41" grpId="0"/>
      <p:bldP spid="42" grpId="0"/>
      <p:bldP spid="42" grpId="1"/>
      <p:bldP spid="26" grpId="0"/>
      <p:bldP spid="37" grpId="0"/>
      <p:bldP spid="37" grpId="1"/>
      <p:bldP spid="38" grpId="0"/>
      <p:bldP spid="43" grpId="0"/>
      <p:bldP spid="43" grpId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792001" y="51470"/>
            <a:ext cx="8351999" cy="1096565"/>
          </a:xfrm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sz="3600" dirty="0"/>
              <a:t>Násobení mnohočlenu </a:t>
            </a:r>
            <a:r>
              <a:rPr lang="cs-CZ" sz="3600" dirty="0" smtClean="0"/>
              <a:t>mnohočlenem</a:t>
            </a:r>
            <a:endParaRPr lang="cs-CZ" sz="36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7" name="TextovéPole 76"/>
              <p:cNvSpPr txBox="1"/>
              <p:nvPr/>
            </p:nvSpPr>
            <p:spPr>
              <a:xfrm>
                <a:off x="1062078" y="1532280"/>
                <a:ext cx="8081922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b="1" dirty="0" smtClean="0"/>
                  <a:t>Je dán obdélník s délkami stran </a:t>
                </a:r>
                <a14:m>
                  <m:oMath xmlns:m="http://schemas.openxmlformats.org/officeDocument/2006/math">
                    <m:r>
                      <a:rPr lang="cs-CZ" b="1" i="1" dirty="0" smtClean="0">
                        <a:latin typeface="Cambria Math"/>
                      </a:rPr>
                      <m:t>𝒂</m:t>
                    </m:r>
                    <m:r>
                      <a:rPr lang="cs-CZ" b="1" i="1" dirty="0" smtClean="0">
                        <a:latin typeface="Cambria Math"/>
                      </a:rPr>
                      <m:t> </m:t>
                    </m:r>
                    <m:r>
                      <a:rPr lang="cs-CZ" b="1" i="0" dirty="0" err="1" smtClean="0">
                        <a:latin typeface="Cambria Math"/>
                      </a:rPr>
                      <m:t>𝐚</m:t>
                    </m:r>
                    <m:r>
                      <a:rPr lang="cs-CZ" b="1" i="1" dirty="0" smtClean="0">
                        <a:latin typeface="Cambria Math"/>
                      </a:rPr>
                      <m:t> </m:t>
                    </m:r>
                    <m:r>
                      <a:rPr lang="cs-CZ" b="1" i="1" dirty="0" smtClean="0">
                        <a:latin typeface="Cambria Math"/>
                      </a:rPr>
                      <m:t>𝒃</m:t>
                    </m:r>
                    <m:r>
                      <a:rPr lang="cs-CZ" b="1" i="1" dirty="0" smtClean="0">
                        <a:latin typeface="Cambria Math"/>
                      </a:rPr>
                      <m:t>. </m:t>
                    </m:r>
                  </m:oMath>
                </a14:m>
                <a:r>
                  <a:rPr lang="cs-CZ" b="1" dirty="0" smtClean="0"/>
                  <a:t> Vypočtěte jeho obsah změní-li se délky stran. Určete o kolik je nový obdélník větší (menší):</a:t>
                </a:r>
                <a:endParaRPr lang="cs-CZ" b="1" dirty="0"/>
              </a:p>
            </p:txBody>
          </p:sp>
        </mc:Choice>
        <mc:Fallback xmlns="">
          <p:sp>
            <p:nvSpPr>
              <p:cNvPr id="77" name="TextovéPole 7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62078" y="1532280"/>
                <a:ext cx="8081922" cy="646331"/>
              </a:xfrm>
              <a:prstGeom prst="rect">
                <a:avLst/>
              </a:prstGeom>
              <a:blipFill rotWithShape="1">
                <a:blip r:embed="rId3"/>
                <a:stretch>
                  <a:fillRect l="-603" t="-4717" b="-14151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extovéPole 1"/>
          <p:cNvSpPr txBox="1"/>
          <p:nvPr/>
        </p:nvSpPr>
        <p:spPr>
          <a:xfrm>
            <a:off x="179512" y="2160000"/>
            <a:ext cx="39604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a) obě strany se zvětší o 3 cm</a:t>
            </a:r>
            <a:endParaRPr lang="cs-CZ" b="1" dirty="0"/>
          </a:p>
        </p:txBody>
      </p:sp>
      <p:cxnSp>
        <p:nvCxnSpPr>
          <p:cNvPr id="5" name="Přímá spojnice 4"/>
          <p:cNvCxnSpPr/>
          <p:nvPr/>
        </p:nvCxnSpPr>
        <p:spPr bwMode="auto">
          <a:xfrm>
            <a:off x="5040000" y="3960000"/>
            <a:ext cx="216024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" name="Přímá spojnice 6"/>
          <p:cNvCxnSpPr/>
          <p:nvPr/>
        </p:nvCxnSpPr>
        <p:spPr bwMode="auto">
          <a:xfrm>
            <a:off x="5040000" y="2700000"/>
            <a:ext cx="0" cy="12600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7" name="Přímá spojnice 26"/>
          <p:cNvCxnSpPr/>
          <p:nvPr/>
        </p:nvCxnSpPr>
        <p:spPr bwMode="auto">
          <a:xfrm>
            <a:off x="7200240" y="2700000"/>
            <a:ext cx="0" cy="12600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8" name="Přímá spojnice 27"/>
          <p:cNvCxnSpPr/>
          <p:nvPr/>
        </p:nvCxnSpPr>
        <p:spPr bwMode="auto">
          <a:xfrm>
            <a:off x="5040000" y="2700000"/>
            <a:ext cx="216024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9" name="Přímá spojnice 28"/>
          <p:cNvCxnSpPr/>
          <p:nvPr/>
        </p:nvCxnSpPr>
        <p:spPr bwMode="auto">
          <a:xfrm>
            <a:off x="5040000" y="2700000"/>
            <a:ext cx="0" cy="18000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0" name="Přímá spojnice 29"/>
          <p:cNvCxnSpPr/>
          <p:nvPr/>
        </p:nvCxnSpPr>
        <p:spPr bwMode="auto">
          <a:xfrm>
            <a:off x="7740000" y="2700000"/>
            <a:ext cx="0" cy="18000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1" name="Přímá spojnice 30"/>
          <p:cNvCxnSpPr/>
          <p:nvPr/>
        </p:nvCxnSpPr>
        <p:spPr bwMode="auto">
          <a:xfrm>
            <a:off x="5040000" y="4500000"/>
            <a:ext cx="2700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2" name="Přímá spojnice 31"/>
          <p:cNvCxnSpPr/>
          <p:nvPr/>
        </p:nvCxnSpPr>
        <p:spPr bwMode="auto">
          <a:xfrm>
            <a:off x="5040000" y="2700000"/>
            <a:ext cx="2700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9" name="TextovéPole 8"/>
          <p:cNvSpPr txBox="1"/>
          <p:nvPr/>
        </p:nvSpPr>
        <p:spPr>
          <a:xfrm>
            <a:off x="5976208" y="2346434"/>
            <a:ext cx="3239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a</a:t>
            </a:r>
            <a:endParaRPr lang="cs-CZ" b="1" dirty="0"/>
          </a:p>
        </p:txBody>
      </p:sp>
      <p:sp>
        <p:nvSpPr>
          <p:cNvPr id="44" name="TextovéPole 43"/>
          <p:cNvSpPr txBox="1"/>
          <p:nvPr/>
        </p:nvSpPr>
        <p:spPr>
          <a:xfrm>
            <a:off x="4680064" y="3227462"/>
            <a:ext cx="3239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b</a:t>
            </a:r>
            <a:endParaRPr lang="cs-CZ" b="1" dirty="0"/>
          </a:p>
        </p:txBody>
      </p:sp>
      <p:sp>
        <p:nvSpPr>
          <p:cNvPr id="45" name="TextovéPole 44"/>
          <p:cNvSpPr txBox="1"/>
          <p:nvPr/>
        </p:nvSpPr>
        <p:spPr>
          <a:xfrm>
            <a:off x="7308304" y="2313888"/>
            <a:ext cx="3239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3</a:t>
            </a:r>
            <a:endParaRPr lang="cs-CZ" b="1" dirty="0"/>
          </a:p>
        </p:txBody>
      </p:sp>
      <p:sp>
        <p:nvSpPr>
          <p:cNvPr id="46" name="TextovéPole 45"/>
          <p:cNvSpPr txBox="1"/>
          <p:nvPr/>
        </p:nvSpPr>
        <p:spPr>
          <a:xfrm>
            <a:off x="4680064" y="3984539"/>
            <a:ext cx="3239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3</a:t>
            </a:r>
            <a:endParaRPr lang="cs-CZ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ovéPole 9"/>
              <p:cNvSpPr txBox="1"/>
              <p:nvPr/>
            </p:nvSpPr>
            <p:spPr>
              <a:xfrm>
                <a:off x="360000" y="2700000"/>
                <a:ext cx="140415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i="1" smtClean="0">
                          <a:latin typeface="Cambria Math"/>
                        </a:rPr>
                        <m:t>𝑺</m:t>
                      </m:r>
                      <m:r>
                        <a:rPr lang="cs-CZ" b="1" i="1" smtClean="0">
                          <a:latin typeface="Cambria Math"/>
                        </a:rPr>
                        <m:t>=</m:t>
                      </m:r>
                      <m:r>
                        <a:rPr lang="cs-CZ" b="1" i="1" smtClean="0">
                          <a:latin typeface="Cambria Math"/>
                        </a:rPr>
                        <m:t>𝒂</m:t>
                      </m:r>
                      <m:r>
                        <a:rPr lang="cs-CZ" b="1" i="1" smtClean="0">
                          <a:latin typeface="Cambria Math"/>
                          <a:ea typeface="Cambria Math"/>
                        </a:rPr>
                        <m:t>∙</m:t>
                      </m:r>
                      <m:r>
                        <a:rPr lang="cs-CZ" b="1" i="1" smtClean="0">
                          <a:latin typeface="Cambria Math"/>
                          <a:ea typeface="Cambria Math"/>
                        </a:rPr>
                        <m:t>𝒃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10" name="TextovéPole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0000" y="2700000"/>
                <a:ext cx="1404156" cy="369332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7" name="TextovéPole 46"/>
          <p:cNvSpPr txBox="1"/>
          <p:nvPr/>
        </p:nvSpPr>
        <p:spPr>
          <a:xfrm>
            <a:off x="1620000" y="2700000"/>
            <a:ext cx="273597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(součin sousedních stran)</a:t>
            </a:r>
            <a:endParaRPr lang="cs-CZ" sz="16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8" name="TextovéPole 47"/>
              <p:cNvSpPr txBox="1"/>
              <p:nvPr/>
            </p:nvSpPr>
            <p:spPr>
              <a:xfrm>
                <a:off x="360000" y="3240000"/>
                <a:ext cx="230425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i="1" smtClean="0">
                          <a:latin typeface="Cambria Math"/>
                        </a:rPr>
                        <m:t>𝑺</m:t>
                      </m:r>
                      <m:r>
                        <a:rPr lang="cs-CZ" b="1" i="1" smtClean="0">
                          <a:latin typeface="Cambria Math"/>
                        </a:rPr>
                        <m:t>=(</m:t>
                      </m:r>
                      <m:r>
                        <a:rPr lang="cs-CZ" b="1" i="1" smtClean="0">
                          <a:latin typeface="Cambria Math"/>
                        </a:rPr>
                        <m:t>𝒂</m:t>
                      </m:r>
                      <m:r>
                        <a:rPr lang="cs-CZ" b="1" i="1" smtClean="0">
                          <a:latin typeface="Cambria Math"/>
                        </a:rPr>
                        <m:t>+</m:t>
                      </m:r>
                      <m:r>
                        <a:rPr lang="cs-CZ" b="1" i="1" smtClean="0">
                          <a:latin typeface="Cambria Math"/>
                        </a:rPr>
                        <m:t>𝟑</m:t>
                      </m:r>
                      <m:r>
                        <a:rPr lang="cs-CZ" b="1" i="1" smtClean="0">
                          <a:latin typeface="Cambria Math"/>
                        </a:rPr>
                        <m:t>)∙(</m:t>
                      </m:r>
                      <m:r>
                        <a:rPr lang="cs-CZ" b="1" i="1" smtClean="0">
                          <a:latin typeface="Cambria Math"/>
                          <a:ea typeface="Cambria Math"/>
                        </a:rPr>
                        <m:t>𝒃</m:t>
                      </m:r>
                      <m:r>
                        <a:rPr lang="cs-CZ" b="1" i="1" smtClean="0">
                          <a:latin typeface="Cambria Math"/>
                          <a:ea typeface="Cambria Math"/>
                        </a:rPr>
                        <m:t>+</m:t>
                      </m:r>
                      <m:r>
                        <a:rPr lang="cs-CZ" b="1" i="1" smtClean="0">
                          <a:latin typeface="Cambria Math"/>
                          <a:ea typeface="Cambria Math"/>
                        </a:rPr>
                        <m:t>𝟑</m:t>
                      </m:r>
                      <m:r>
                        <a:rPr lang="cs-CZ" b="1" i="1" smtClean="0">
                          <a:latin typeface="Cambria Math"/>
                          <a:ea typeface="Cambria Math"/>
                        </a:rPr>
                        <m:t>)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48" name="TextovéPole 4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0000" y="3240000"/>
                <a:ext cx="2304256" cy="369332"/>
              </a:xfrm>
              <a:prstGeom prst="rect">
                <a:avLst/>
              </a:prstGeom>
              <a:blipFill rotWithShape="1">
                <a:blip r:embed="rId5"/>
                <a:stretch>
                  <a:fillRect b="-13115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9" name="TextovéPole 48"/>
              <p:cNvSpPr txBox="1"/>
              <p:nvPr/>
            </p:nvSpPr>
            <p:spPr>
              <a:xfrm>
                <a:off x="360000" y="3780000"/>
                <a:ext cx="262798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i="1" smtClean="0">
                          <a:latin typeface="Cambria Math"/>
                        </a:rPr>
                        <m:t>𝑺</m:t>
                      </m:r>
                      <m:r>
                        <a:rPr lang="cs-CZ" b="1" i="1" smtClean="0">
                          <a:latin typeface="Cambria Math"/>
                        </a:rPr>
                        <m:t>=</m:t>
                      </m:r>
                      <m:r>
                        <a:rPr lang="cs-CZ" b="1" i="1" smtClean="0">
                          <a:latin typeface="Cambria Math"/>
                        </a:rPr>
                        <m:t>𝒂𝒃</m:t>
                      </m:r>
                      <m:r>
                        <a:rPr lang="cs-CZ" b="1" i="1" smtClean="0">
                          <a:latin typeface="Cambria Math"/>
                        </a:rPr>
                        <m:t>+</m:t>
                      </m:r>
                      <m:r>
                        <a:rPr lang="cs-CZ" b="1" i="1" smtClean="0">
                          <a:latin typeface="Cambria Math"/>
                        </a:rPr>
                        <m:t>𝟑</m:t>
                      </m:r>
                      <m:r>
                        <a:rPr lang="cs-CZ" b="1" i="1" smtClean="0">
                          <a:latin typeface="Cambria Math"/>
                        </a:rPr>
                        <m:t>𝒂</m:t>
                      </m:r>
                      <m:r>
                        <a:rPr lang="cs-CZ" b="1" i="1" smtClean="0">
                          <a:latin typeface="Cambria Math"/>
                          <a:ea typeface="Cambria Math"/>
                        </a:rPr>
                        <m:t>+</m:t>
                      </m:r>
                      <m:r>
                        <a:rPr lang="cs-CZ" b="1" i="1" smtClean="0">
                          <a:latin typeface="Cambria Math"/>
                          <a:ea typeface="Cambria Math"/>
                        </a:rPr>
                        <m:t>𝟑</m:t>
                      </m:r>
                      <m:r>
                        <a:rPr lang="cs-CZ" b="1" i="1" smtClean="0">
                          <a:latin typeface="Cambria Math"/>
                          <a:ea typeface="Cambria Math"/>
                        </a:rPr>
                        <m:t>𝒃</m:t>
                      </m:r>
                      <m:r>
                        <a:rPr lang="cs-CZ" b="1" i="1" smtClean="0">
                          <a:latin typeface="Cambria Math"/>
                          <a:ea typeface="Cambria Math"/>
                        </a:rPr>
                        <m:t>+</m:t>
                      </m:r>
                      <m:r>
                        <a:rPr lang="cs-CZ" b="1" i="1" smtClean="0">
                          <a:latin typeface="Cambria Math"/>
                          <a:ea typeface="Cambria Math"/>
                        </a:rPr>
                        <m:t>𝟗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49" name="TextovéPole 4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0000" y="3780000"/>
                <a:ext cx="2627988" cy="369332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0" name="TextovéPole 49"/>
          <p:cNvSpPr txBox="1"/>
          <p:nvPr/>
        </p:nvSpPr>
        <p:spPr>
          <a:xfrm>
            <a:off x="360000" y="4320000"/>
            <a:ext cx="27718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nový obdélník je větší o</a:t>
            </a:r>
            <a:endParaRPr lang="cs-CZ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Obdélník 10"/>
              <p:cNvSpPr/>
              <p:nvPr/>
            </p:nvSpPr>
            <p:spPr>
              <a:xfrm>
                <a:off x="3060000" y="4320000"/>
                <a:ext cx="1495922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i="1">
                          <a:latin typeface="Cambria Math"/>
                        </a:rPr>
                        <m:t>𝟑</m:t>
                      </m:r>
                      <m:r>
                        <a:rPr lang="cs-CZ" b="1" i="1">
                          <a:latin typeface="Cambria Math"/>
                        </a:rPr>
                        <m:t>𝒂</m:t>
                      </m:r>
                      <m:r>
                        <a:rPr lang="cs-CZ" b="1" i="1">
                          <a:latin typeface="Cambria Math"/>
                          <a:ea typeface="Cambria Math"/>
                        </a:rPr>
                        <m:t>+</m:t>
                      </m:r>
                      <m:r>
                        <a:rPr lang="cs-CZ" b="1" i="1">
                          <a:latin typeface="Cambria Math"/>
                          <a:ea typeface="Cambria Math"/>
                        </a:rPr>
                        <m:t>𝟑</m:t>
                      </m:r>
                      <m:r>
                        <a:rPr lang="cs-CZ" b="1" i="1">
                          <a:latin typeface="Cambria Math"/>
                          <a:ea typeface="Cambria Math"/>
                        </a:rPr>
                        <m:t>𝒃</m:t>
                      </m:r>
                      <m:r>
                        <a:rPr lang="cs-CZ" b="1" i="1">
                          <a:latin typeface="Cambria Math"/>
                          <a:ea typeface="Cambria Math"/>
                        </a:rPr>
                        <m:t>+</m:t>
                      </m:r>
                      <m:r>
                        <a:rPr lang="cs-CZ" b="1" i="1">
                          <a:latin typeface="Cambria Math"/>
                          <a:ea typeface="Cambria Math"/>
                        </a:rPr>
                        <m:t>𝟗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11" name="Obdélník 1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60000" y="4320000"/>
                <a:ext cx="1495922" cy="369332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1" name="Přímá spojnice 50"/>
          <p:cNvCxnSpPr/>
          <p:nvPr/>
        </p:nvCxnSpPr>
        <p:spPr bwMode="auto">
          <a:xfrm>
            <a:off x="7200240" y="3960000"/>
            <a:ext cx="540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52" name="Přímá spojnice 51"/>
          <p:cNvCxnSpPr/>
          <p:nvPr/>
        </p:nvCxnSpPr>
        <p:spPr bwMode="auto">
          <a:xfrm>
            <a:off x="7200240" y="3960000"/>
            <a:ext cx="0" cy="5400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2999487882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7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1000"/>
                            </p:stCondLst>
                            <p:childTnLst>
                              <p:par>
                                <p:cTn id="6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6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2000"/>
                            </p:stCondLst>
                            <p:childTnLst>
                              <p:par>
                                <p:cTn id="68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0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3000"/>
                            </p:stCondLst>
                            <p:childTnLst>
                              <p:par>
                                <p:cTn id="7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4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2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1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6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" grpId="0"/>
      <p:bldP spid="2" grpId="0"/>
      <p:bldP spid="9" grpId="0"/>
      <p:bldP spid="44" grpId="0"/>
      <p:bldP spid="45" grpId="0"/>
      <p:bldP spid="46" grpId="0"/>
      <p:bldP spid="10" grpId="0"/>
      <p:bldP spid="47" grpId="0"/>
      <p:bldP spid="48" grpId="0"/>
      <p:bldP spid="49" grpId="0"/>
      <p:bldP spid="50" grpId="0"/>
      <p:bldP spid="11" grpId="0"/>
    </p:bldLst>
  </p:timing>
</p:sld>
</file>

<file path=ppt/theme/theme1.xml><?xml version="1.0" encoding="utf-8"?>
<a:theme xmlns:a="http://schemas.openxmlformats.org/drawingml/2006/main" name="Prezentace školení zaměstnanců">
  <a:themeElements>
    <a:clrScheme name="Blends 5">
      <a:dk1>
        <a:srgbClr val="000000"/>
      </a:dk1>
      <a:lt1>
        <a:srgbClr val="FFFFFF"/>
      </a:lt1>
      <a:dk2>
        <a:srgbClr val="000066"/>
      </a:dk2>
      <a:lt2>
        <a:srgbClr val="333333"/>
      </a:lt2>
      <a:accent1>
        <a:srgbClr val="C4709A"/>
      </a:accent1>
      <a:accent2>
        <a:srgbClr val="4B4EB5"/>
      </a:accent2>
      <a:accent3>
        <a:srgbClr val="FFFFFF"/>
      </a:accent3>
      <a:accent4>
        <a:srgbClr val="000000"/>
      </a:accent4>
      <a:accent5>
        <a:srgbClr val="DEBBCA"/>
      </a:accent5>
      <a:accent6>
        <a:srgbClr val="4346A4"/>
      </a:accent6>
      <a:hlink>
        <a:srgbClr val="C481CF"/>
      </a:hlink>
      <a:folHlink>
        <a:srgbClr val="76B749"/>
      </a:folHlink>
    </a:clrScheme>
    <a:fontScheme name="Blends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Blend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2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3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4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iv sady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ady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Prezentace školení zaměstnanců</Template>
  <TotalTime>3798</TotalTime>
  <Words>1898</Words>
  <Application>Microsoft Office PowerPoint</Application>
  <PresentationFormat>Předvádění na obrazovce (16:9)</PresentationFormat>
  <Paragraphs>224</Paragraphs>
  <Slides>13</Slides>
  <Notes>13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13</vt:i4>
      </vt:variant>
    </vt:vector>
  </HeadingPairs>
  <TitlesOfParts>
    <vt:vector size="14" baseType="lpstr">
      <vt:lpstr>Prezentace školení zaměstnanců</vt:lpstr>
      <vt:lpstr>Násobení mnohočlenů</vt:lpstr>
      <vt:lpstr>Násobení jednočlenů</vt:lpstr>
      <vt:lpstr>Násobení jednočlenů</vt:lpstr>
      <vt:lpstr>Násobení mnohočlenu jednočlenem</vt:lpstr>
      <vt:lpstr>Násobení mnohočlenu jednočlenem</vt:lpstr>
      <vt:lpstr>Násobení mnohočlenu jednočlenem</vt:lpstr>
      <vt:lpstr>Násobení mnohočlenu mnohočlenem</vt:lpstr>
      <vt:lpstr>Násobení mnohočlenu mnohočlenem</vt:lpstr>
      <vt:lpstr>Násobení mnohočlenu mnohočlenem</vt:lpstr>
      <vt:lpstr>Násobení mnohočlenu mnohočlenem</vt:lpstr>
      <vt:lpstr>Násobení mnohočlenu mnohočlenem</vt:lpstr>
      <vt:lpstr>Násobení mnohočlenu mnohočlenem</vt:lpstr>
      <vt:lpstr>Násobení mnohočlenu mnohočlenem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Lineární rovnice se dvěma neznámými</dc:title>
  <dc:creator>Pedro</dc:creator>
  <cp:lastModifiedBy>Meznik</cp:lastModifiedBy>
  <cp:revision>500</cp:revision>
  <dcterms:created xsi:type="dcterms:W3CDTF">2012-01-02T08:14:14Z</dcterms:created>
  <dcterms:modified xsi:type="dcterms:W3CDTF">2013-01-23T08:42:11Z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TC010130221029</vt:lpwstr>
  </property>
</Properties>
</file>