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1" r:id="rId3"/>
    <p:sldId id="323" r:id="rId4"/>
    <p:sldId id="328" r:id="rId5"/>
    <p:sldId id="329" r:id="rId6"/>
    <p:sldId id="330" r:id="rId7"/>
    <p:sldId id="331" r:id="rId8"/>
    <p:sldId id="332" r:id="rId9"/>
    <p:sldId id="333" r:id="rId10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95" d="100"/>
          <a:sy n="95" d="100"/>
        </p:scale>
        <p:origin x="-102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67.png"/><Relationship Id="rId12" Type="http://schemas.openxmlformats.org/officeDocument/2006/relationships/image" Target="../media/image32.png"/><Relationship Id="rId17" Type="http://schemas.openxmlformats.org/officeDocument/2006/relationships/image" Target="../media/image7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69.png"/><Relationship Id="rId1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5" Type="http://schemas.openxmlformats.org/officeDocument/2006/relationships/image" Target="../media/image8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Relationship Id="rId14" Type="http://schemas.openxmlformats.org/officeDocument/2006/relationships/image" Target="../media/image8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95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12" Type="http://schemas.openxmlformats.org/officeDocument/2006/relationships/image" Target="../media/image94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11" Type="http://schemas.openxmlformats.org/officeDocument/2006/relationships/image" Target="../media/image93.png"/><Relationship Id="rId5" Type="http://schemas.openxmlformats.org/officeDocument/2006/relationships/image" Target="../media/image87.png"/><Relationship Id="rId15" Type="http://schemas.openxmlformats.org/officeDocument/2006/relationships/image" Target="../media/image97.png"/><Relationship Id="rId10" Type="http://schemas.openxmlformats.org/officeDocument/2006/relationships/image" Target="../media/image92.png"/><Relationship Id="rId4" Type="http://schemas.openxmlformats.org/officeDocument/2006/relationships/image" Target="../media/image86.png"/><Relationship Id="rId9" Type="http://schemas.openxmlformats.org/officeDocument/2006/relationships/image" Target="../media/image91.png"/><Relationship Id="rId14" Type="http://schemas.openxmlformats.org/officeDocument/2006/relationships/image" Target="../media/image9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789552"/>
            <a:ext cx="8153400" cy="664518"/>
          </a:xfrm>
        </p:spPr>
        <p:txBody>
          <a:bodyPr/>
          <a:lstStyle/>
          <a:p>
            <a:pPr algn="ctr"/>
            <a:r>
              <a:rPr lang="cs-CZ" dirty="0"/>
              <a:t>Sčítání a odčítání mnohočlenů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64096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Sčítání a </a:t>
            </a:r>
            <a:r>
              <a:rPr lang="cs-CZ" dirty="0" smtClean="0"/>
              <a:t>mnohočlenů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419622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 povrch kvádru: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899592" y="1995686"/>
            <a:ext cx="864096" cy="122413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899592" y="1707654"/>
            <a:ext cx="432048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V="1">
            <a:off x="1763688" y="1706400"/>
            <a:ext cx="432048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 flipV="1">
            <a:off x="1763688" y="2934000"/>
            <a:ext cx="432048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 flipV="1">
            <a:off x="900000" y="2919491"/>
            <a:ext cx="432048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1331733" y="1710000"/>
            <a:ext cx="0" cy="12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>
            <a:off x="2195736" y="1710000"/>
            <a:ext cx="0" cy="12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1332048" y="1707654"/>
            <a:ext cx="8636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332048" y="2926800"/>
            <a:ext cx="8636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Obdélník 10"/>
          <p:cNvSpPr/>
          <p:nvPr/>
        </p:nvSpPr>
        <p:spPr bwMode="auto">
          <a:xfrm>
            <a:off x="5436096" y="2322000"/>
            <a:ext cx="2664296" cy="75601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Přímá spojnice 12"/>
          <p:cNvCxnSpPr/>
          <p:nvPr/>
        </p:nvCxnSpPr>
        <p:spPr bwMode="auto">
          <a:xfrm flipV="1">
            <a:off x="5436096" y="1866166"/>
            <a:ext cx="792088" cy="4558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V="1">
            <a:off x="8100392" y="1866166"/>
            <a:ext cx="792088" cy="4558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5436096" y="2607673"/>
            <a:ext cx="792088" cy="4558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V="1">
            <a:off x="8100392" y="2607754"/>
            <a:ext cx="792088" cy="4558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6228184" y="1866166"/>
            <a:ext cx="0" cy="74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8892480" y="1866166"/>
            <a:ext cx="0" cy="74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6228184" y="1866166"/>
            <a:ext cx="26642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6228184" y="2607754"/>
            <a:ext cx="26642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2195736" y="2236960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4a</a:t>
            </a:r>
            <a:endParaRPr lang="cs-CZ" sz="16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1116024" y="3207523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2</a:t>
            </a:r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755576" y="1585124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3a</a:t>
            </a:r>
            <a:endParaRPr lang="cs-CZ" sz="16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552220" y="3095965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9x</a:t>
            </a:r>
            <a:endParaRPr lang="cs-CZ" sz="16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445289" y="1826409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5x</a:t>
            </a:r>
            <a:endParaRPr lang="cs-CZ" sz="16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4988986" y="2473507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2x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0" y="4320000"/>
                <a:ext cx="280831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𝟏𝟔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𝟐𝟒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320000"/>
                <a:ext cx="2808312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0" y="3780000"/>
                <a:ext cx="377991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𝟐𝐚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𝟒𝐚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𝟑𝐚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𝟒𝐚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𝟐𝐚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𝟑𝐚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80000"/>
                <a:ext cx="3779912" cy="375552"/>
              </a:xfrm>
              <a:prstGeom prst="rect">
                <a:avLst/>
              </a:prstGeom>
              <a:blipFill rotWithShape="1">
                <a:blip r:embed="rId4"/>
                <a:stretch>
                  <a:fillRect b="-112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2592000" y="4320000"/>
                <a:ext cx="102317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𝟓𝟐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00" y="4320000"/>
                <a:ext cx="1023174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5040000" y="4320000"/>
                <a:ext cx="280831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𝟑𝟔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𝟐𝟎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𝟗𝟎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4320000"/>
                <a:ext cx="2808312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5040000" y="3780000"/>
                <a:ext cx="374441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𝟐𝐱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𝟗𝐱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𝟐𝐱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𝟓𝐱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𝟓𝐱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𝟗𝐱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3780000"/>
                <a:ext cx="3744416" cy="375552"/>
              </a:xfrm>
              <a:prstGeom prst="rect">
                <a:avLst/>
              </a:prstGeom>
              <a:blipFill rotWithShape="1">
                <a:blip r:embed="rId7"/>
                <a:stretch>
                  <a:fillRect b="-112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7632000" y="4320000"/>
                <a:ext cx="102317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𝟏𝟒𝟔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000" y="4320000"/>
                <a:ext cx="1023174" cy="375552"/>
              </a:xfrm>
              <a:prstGeom prst="rect">
                <a:avLst/>
              </a:prstGeom>
              <a:blipFill rotWithShape="1">
                <a:blip r:embed="rId8"/>
                <a:stretch>
                  <a:fillRect r="-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" grpId="0" animBg="1"/>
      <p:bldP spid="11" grpId="0" animBg="1"/>
      <p:bldP spid="18" grpId="0"/>
      <p:bldP spid="43" grpId="0"/>
      <p:bldP spid="44" grpId="0"/>
      <p:bldP spid="45" grpId="0"/>
      <p:bldP spid="46" grpId="0"/>
      <p:bldP spid="47" grpId="0"/>
      <p:bldP spid="19" grpId="0"/>
      <p:bldP spid="49" grpId="0"/>
      <p:bldP spid="50" grpId="0"/>
      <p:bldP spid="51" grpId="0"/>
      <p:bldP spid="52" grpId="0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Sčítání a mnohočlenů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34761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1980000"/>
                <a:ext cx="13316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𝟐𝐚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𝟑𝐛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1331640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0" y="2520000"/>
                <a:ext cx="13316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𝟐𝐚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𝟑𝐚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20000"/>
                <a:ext cx="1331640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0" y="3060000"/>
                <a:ext cx="14756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𝟐𝐚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60000"/>
                <a:ext cx="1475656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0" y="3600000"/>
                <a:ext cx="14756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00000"/>
                <a:ext cx="1475656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-26402" y="4434666"/>
            <a:ext cx="9170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Sčítat lze pouze ty členy, které mají stejné proměnné se stejným mocnitelem!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1116000" y="1980000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𝟐𝐚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𝟑𝐛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000" y="1980000"/>
                <a:ext cx="1152128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/>
          <p:cNvSpPr txBox="1"/>
          <p:nvPr/>
        </p:nvSpPr>
        <p:spPr>
          <a:xfrm>
            <a:off x="2340000" y="1980000"/>
            <a:ext cx="165618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b="1" dirty="0" smtClean="0"/>
              <a:t>(sečíst nelze)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1116000" y="2520000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𝟓𝐚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000" y="2520000"/>
                <a:ext cx="1152128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1188000" y="3060000"/>
                <a:ext cx="117061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𝟐𝐚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000" y="3060000"/>
                <a:ext cx="1170618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2340000" y="3060000"/>
            <a:ext cx="165618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b="1" dirty="0" smtClean="0"/>
              <a:t>(sečíst nelze)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369159" y="3600000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159" y="3600000"/>
                <a:ext cx="1152128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5040000" y="1980000"/>
                <a:ext cx="13316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𝟕𝐱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𝟑𝐱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1980000"/>
                <a:ext cx="1331640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6156000" y="1980000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𝟏𝟎𝐱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000" y="1980000"/>
                <a:ext cx="1152128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5040000" y="2520000"/>
                <a:ext cx="18002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− </m:t>
                      </m:r>
                      <m:r>
                        <a:rPr lang="cs-CZ" b="1" i="0" smtClean="0">
                          <a:latin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𝐩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𝐩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2520000"/>
                <a:ext cx="1800200" cy="375552"/>
              </a:xfrm>
              <a:prstGeom prst="rect">
                <a:avLst/>
              </a:prstGeom>
              <a:blipFill rotWithShape="1">
                <a:blip r:embed="rId13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6660232" y="2520000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− 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𝐩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2520000"/>
                <a:ext cx="1152128" cy="375552"/>
              </a:xfrm>
              <a:prstGeom prst="rect">
                <a:avLst/>
              </a:prstGeom>
              <a:blipFill rotWithShape="1">
                <a:blip r:embed="rId14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5040000" y="3060000"/>
                <a:ext cx="18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𝟕𝐛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𝟒𝐛</m:t>
                      </m:r>
                      <m:r>
                        <a:rPr lang="cs-CZ" b="1" i="0" smtClean="0">
                          <a:latin typeface="Cambria Math"/>
                        </a:rPr>
                        <m:t> +</m:t>
                      </m:r>
                      <m:r>
                        <a:rPr lang="cs-CZ" b="1" i="0" smtClean="0">
                          <a:latin typeface="Cambria Math"/>
                        </a:rPr>
                        <m:t>𝐛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3060000"/>
                <a:ext cx="180020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6623720" y="3060000"/>
                <a:ext cx="75659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𝟏𝟐𝐛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720" y="3060000"/>
                <a:ext cx="756592" cy="37555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5040000" y="3600000"/>
                <a:ext cx="237626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3600000"/>
                <a:ext cx="2376265" cy="37555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7128000" y="3600000"/>
                <a:ext cx="158436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𝟏𝟕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000" y="3600000"/>
                <a:ext cx="1584363" cy="37555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09778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3" grpId="0"/>
      <p:bldP spid="24" grpId="0"/>
      <p:bldP spid="25" grpId="0"/>
      <p:bldP spid="2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9" grpId="0"/>
      <p:bldP spid="40" grpId="0"/>
      <p:bldP spid="41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Sčítání a mnohočlenů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410330"/>
            <a:ext cx="5940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Sečtěte mnohočleny: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1980000"/>
                <a:ext cx="169168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𝟓𝐱</m:t>
                      </m:r>
                      <m:r>
                        <a:rPr lang="cs-CZ" b="1" i="0" smtClean="0">
                          <a:latin typeface="Cambria Math"/>
                        </a:rPr>
                        <m:t> −</m:t>
                      </m:r>
                      <m:r>
                        <a:rPr lang="cs-CZ" b="1" i="0" smtClean="0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1691680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Obdélník 2"/>
              <p:cNvSpPr/>
              <p:nvPr/>
            </p:nvSpPr>
            <p:spPr>
              <a:xfrm>
                <a:off x="1619672" y="1980000"/>
                <a:ext cx="3754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1980000"/>
                <a:ext cx="37542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Obdélník 3"/>
              <p:cNvSpPr/>
              <p:nvPr/>
            </p:nvSpPr>
            <p:spPr>
              <a:xfrm>
                <a:off x="2160000" y="1980000"/>
                <a:ext cx="1681807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>
                          <a:latin typeface="Cambria Math"/>
                        </a:rPr>
                        <m:t>𝟒</m:t>
                      </m:r>
                      <m:r>
                        <a:rPr lang="cs-CZ" b="1" i="0">
                          <a:latin typeface="Cambria Math"/>
                        </a:rPr>
                        <m:t> −</m:t>
                      </m:r>
                      <m:r>
                        <a:rPr lang="cs-CZ" b="1" i="0">
                          <a:latin typeface="Cambria Math"/>
                        </a:rPr>
                        <m:t>𝟐𝐱</m:t>
                      </m:r>
                      <m:r>
                        <a:rPr lang="cs-CZ" b="1" i="0">
                          <a:latin typeface="Cambria Math"/>
                        </a:rPr>
                        <m:t> +</m:t>
                      </m:r>
                      <m:r>
                        <a:rPr lang="cs-CZ" b="1" i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1980000"/>
                <a:ext cx="1681807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Obdélník 36"/>
              <p:cNvSpPr/>
              <p:nvPr/>
            </p:nvSpPr>
            <p:spPr>
              <a:xfrm>
                <a:off x="3780000" y="1980000"/>
                <a:ext cx="4491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7" name="Obdélník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1980000"/>
                <a:ext cx="44916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4320001" y="1980000"/>
                <a:ext cx="3996416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𝟓𝐱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i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>
                              <a:latin typeface="Cambria Math"/>
                            </a:rPr>
                            <m:t>𝟒</m:t>
                          </m:r>
                          <m:r>
                            <a:rPr lang="cs-CZ" b="1" i="0">
                              <a:latin typeface="Cambria Math"/>
                            </a:rPr>
                            <m:t> −</m:t>
                          </m:r>
                          <m:r>
                            <a:rPr lang="cs-CZ" b="1" i="0">
                              <a:latin typeface="Cambria Math"/>
                            </a:rPr>
                            <m:t>𝟐𝐱</m:t>
                          </m:r>
                          <m:r>
                            <a:rPr lang="cs-CZ" b="1" i="0">
                              <a:latin typeface="Cambria Math"/>
                            </a:rPr>
                            <m:t> +</m:t>
                          </m:r>
                          <m:r>
                            <a:rPr lang="cs-CZ" b="1" i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1" y="1980000"/>
                <a:ext cx="3996416" cy="40498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0" y="2520000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Odstraníme závorky *: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191672" y="1275606"/>
            <a:ext cx="29523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*</a:t>
            </a:r>
            <a:r>
              <a:rPr lang="cs-CZ" sz="1600" b="1" dirty="0" smtClean="0"/>
              <a:t>  </a:t>
            </a:r>
            <a:r>
              <a:rPr lang="cs-CZ" sz="1400" b="1" i="1" dirty="0" smtClean="0"/>
              <a:t>pokud je před závorkou + </a:t>
            </a:r>
            <a:br>
              <a:rPr lang="cs-CZ" sz="1400" b="1" i="1" dirty="0" smtClean="0"/>
            </a:br>
            <a:r>
              <a:rPr lang="cs-CZ" sz="1400" b="1" i="1" dirty="0" smtClean="0"/>
              <a:t>    opíšeme vše co je v závorce </a:t>
            </a:r>
            <a:br>
              <a:rPr lang="cs-CZ" sz="1400" b="1" i="1" dirty="0" smtClean="0"/>
            </a:br>
            <a:r>
              <a:rPr lang="cs-CZ" sz="1400" b="1" i="1" dirty="0" smtClean="0"/>
              <a:t>    se zachováním znamének</a:t>
            </a:r>
            <a:endParaRPr lang="cs-CZ" sz="1400" b="1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4320000" y="3780000"/>
                <a:ext cx="48109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+</m:t>
                      </m:r>
                      <m:r>
                        <a:rPr lang="cs-CZ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+</m:t>
                      </m:r>
                      <m:r>
                        <a:rPr lang="cs-CZ" b="1">
                          <a:latin typeface="Cambria Math"/>
                        </a:rPr>
                        <m:t>𝟓𝐱</m:t>
                      </m:r>
                      <m:r>
                        <a:rPr lang="cs-CZ" b="1">
                          <a:latin typeface="Cambria Math"/>
                        </a:rPr>
                        <m:t>−</m:t>
                      </m:r>
                      <m:r>
                        <a:rPr lang="cs-CZ" b="1">
                          <a:latin typeface="Cambria Math"/>
                        </a:rPr>
                        <m:t>𝟐𝐱</m:t>
                      </m:r>
                      <m:r>
                        <a:rPr lang="cs-CZ" b="1">
                          <a:latin typeface="Cambria Math"/>
                        </a:rPr>
                        <m:t>−</m:t>
                      </m:r>
                      <m:r>
                        <a:rPr lang="cs-CZ" b="1">
                          <a:latin typeface="Cambria Math"/>
                        </a:rPr>
                        <m:t>𝟕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>
                          <a:latin typeface="Cambria Math"/>
                        </a:rPr>
                        <m:t>𝟒</m:t>
                      </m:r>
                      <m:r>
                        <a:rPr lang="cs-CZ" b="1">
                          <a:latin typeface="Cambria Math"/>
                        </a:rPr>
                        <m:t> 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3780000"/>
                <a:ext cx="4810939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ovéPole 44"/>
          <p:cNvSpPr txBox="1"/>
          <p:nvPr/>
        </p:nvSpPr>
        <p:spPr>
          <a:xfrm>
            <a:off x="0" y="3060000"/>
            <a:ext cx="4427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Určíme členy, ve kterých jsou stejné </a:t>
            </a:r>
            <a:br>
              <a:rPr lang="cs-CZ" b="1" dirty="0" smtClean="0"/>
            </a:br>
            <a:r>
              <a:rPr lang="cs-CZ" b="1" dirty="0" smtClean="0"/>
              <a:t>    proměnné se stejnými mocniteli: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4333061" y="3240000"/>
                <a:ext cx="48109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        </m:t>
                      </m:r>
                      <m:r>
                        <a:rPr lang="cs-CZ" b="1" i="0">
                          <a:latin typeface="Cambria Math"/>
                        </a:rPr>
                        <m:t>+ </m:t>
                      </m:r>
                      <m:r>
                        <a:rPr lang="cs-CZ" b="1" i="0" smtClean="0">
                          <a:latin typeface="Cambria Math"/>
                        </a:rPr>
                        <m:t>      </m:t>
                      </m:r>
                      <m:r>
                        <a:rPr lang="cs-CZ" b="1" i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    </m:t>
                      </m:r>
                      <m:r>
                        <a:rPr lang="cs-CZ" b="1" i="0" smtClean="0">
                          <a:latin typeface="Cambria Math"/>
                        </a:rPr>
                        <m:t>+    </m:t>
                      </m:r>
                      <m:r>
                        <a:rPr lang="cs-CZ" b="1" i="0">
                          <a:latin typeface="Cambria Math"/>
                        </a:rPr>
                        <m:t>− </m:t>
                      </m:r>
                      <m:r>
                        <a:rPr lang="cs-CZ" b="1" i="0" smtClean="0">
                          <a:latin typeface="Cambria Math"/>
                        </a:rPr>
                        <m:t>     </m:t>
                      </m:r>
                      <m:r>
                        <a:rPr lang="cs-CZ" b="1" i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         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061" y="3240000"/>
                <a:ext cx="4810939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Obdélník 5"/>
              <p:cNvSpPr/>
              <p:nvPr/>
            </p:nvSpPr>
            <p:spPr>
              <a:xfrm>
                <a:off x="4572000" y="3240000"/>
                <a:ext cx="630236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240000"/>
                <a:ext cx="630236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Obdélník 6"/>
              <p:cNvSpPr/>
              <p:nvPr/>
            </p:nvSpPr>
            <p:spPr>
              <a:xfrm>
                <a:off x="5184000" y="3240000"/>
                <a:ext cx="519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>
                          <a:latin typeface="Cambria Math"/>
                        </a:rPr>
                        <m:t>𝟓𝐱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000" y="3240000"/>
                <a:ext cx="519694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Obdélník 7"/>
              <p:cNvSpPr/>
              <p:nvPr/>
            </p:nvSpPr>
            <p:spPr>
              <a:xfrm>
                <a:off x="5688000" y="3240000"/>
                <a:ext cx="3866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8" name="Obdélní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000" y="3240000"/>
                <a:ext cx="386644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Obdélník 8"/>
              <p:cNvSpPr/>
              <p:nvPr/>
            </p:nvSpPr>
            <p:spPr>
              <a:xfrm>
                <a:off x="6120000" y="3240000"/>
                <a:ext cx="3866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240000"/>
                <a:ext cx="386644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Obdélník 9"/>
              <p:cNvSpPr/>
              <p:nvPr/>
            </p:nvSpPr>
            <p:spPr>
              <a:xfrm>
                <a:off x="6552000" y="3240000"/>
                <a:ext cx="50847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𝟐𝐱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2000" y="3240000"/>
                <a:ext cx="508473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Obdélník 10"/>
              <p:cNvSpPr/>
              <p:nvPr/>
            </p:nvSpPr>
            <p:spPr>
              <a:xfrm>
                <a:off x="7092000" y="3240000"/>
                <a:ext cx="630236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000" y="3240000"/>
                <a:ext cx="630236" cy="37555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0" y="3780000"/>
            <a:ext cx="400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Tyto členy sečteme (odečteme):</a:t>
            </a:r>
            <a:endParaRPr lang="cs-CZ" b="1" dirty="0"/>
          </a:p>
        </p:txBody>
      </p:sp>
      <p:sp>
        <p:nvSpPr>
          <p:cNvPr id="12" name="Levá složená závorka 11"/>
          <p:cNvSpPr/>
          <p:nvPr/>
        </p:nvSpPr>
        <p:spPr bwMode="auto">
          <a:xfrm rot="16200000">
            <a:off x="5004000" y="3816056"/>
            <a:ext cx="288032" cy="936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Levá složená závorka 47"/>
          <p:cNvSpPr/>
          <p:nvPr/>
        </p:nvSpPr>
        <p:spPr bwMode="auto">
          <a:xfrm rot="16200000">
            <a:off x="6228000" y="3845148"/>
            <a:ext cx="288032" cy="86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Levá složená závorka 48"/>
          <p:cNvSpPr/>
          <p:nvPr/>
        </p:nvSpPr>
        <p:spPr bwMode="auto">
          <a:xfrm rot="16200000">
            <a:off x="7147004" y="4012996"/>
            <a:ext cx="288032" cy="50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4320001" y="2520000"/>
                <a:ext cx="370838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>
                          <a:latin typeface="Cambria Math"/>
                        </a:rPr>
                        <m:t>+</m:t>
                      </m:r>
                      <m:r>
                        <a:rPr lang="cs-CZ" b="1" i="0">
                          <a:latin typeface="Cambria Math"/>
                        </a:rPr>
                        <m:t>𝟓𝐱</m:t>
                      </m:r>
                      <m:r>
                        <a:rPr lang="cs-CZ" b="1" i="0">
                          <a:latin typeface="Cambria Math"/>
                        </a:rPr>
                        <m:t>−</m:t>
                      </m:r>
                      <m:r>
                        <a:rPr lang="cs-CZ" b="1" i="0">
                          <a:latin typeface="Cambria Math"/>
                        </a:rPr>
                        <m:t>𝟕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>
                          <a:latin typeface="Cambria Math"/>
                        </a:rPr>
                        <m:t>𝟒</m:t>
                      </m:r>
                      <m:r>
                        <a:rPr lang="cs-CZ" b="1" i="0">
                          <a:latin typeface="Cambria Math"/>
                        </a:rPr>
                        <m:t>−</m:t>
                      </m:r>
                      <m:r>
                        <a:rPr lang="cs-CZ" b="1" i="0">
                          <a:latin typeface="Cambria Math"/>
                        </a:rPr>
                        <m:t>𝟐𝐱</m:t>
                      </m:r>
                      <m:r>
                        <a:rPr lang="cs-CZ" b="1" i="0">
                          <a:latin typeface="Cambria Math"/>
                        </a:rPr>
                        <m:t>+</m:t>
                      </m:r>
                      <m:r>
                        <a:rPr lang="cs-CZ" b="1" i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1" y="2520000"/>
                <a:ext cx="3708384" cy="37555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4320000" y="4500000"/>
                <a:ext cx="48109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       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     </m:t>
                      </m:r>
                      <m:r>
                        <a:rPr lang="cs-CZ" b="1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      </m:t>
                      </m:r>
                      <m:r>
                        <a:rPr lang="cs-CZ" b="1" i="0" smtClean="0">
                          <a:latin typeface="Cambria Math"/>
                        </a:rPr>
                        <m:t>𝟑𝐱</m:t>
                      </m:r>
                      <m:r>
                        <a:rPr lang="cs-CZ" b="1" i="0" smtClean="0">
                          <a:latin typeface="Cambria Math"/>
                        </a:rPr>
                        <m:t>      </m:t>
                      </m:r>
                      <m:r>
                        <a:rPr lang="cs-CZ" b="1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   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4500000"/>
                <a:ext cx="4810939" cy="37555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11880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0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1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1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3" grpId="0"/>
      <p:bldP spid="4" grpId="0"/>
      <p:bldP spid="37" grpId="0"/>
      <p:bldP spid="38" grpId="0"/>
      <p:bldP spid="5" grpId="0"/>
      <p:bldP spid="43" grpId="0"/>
      <p:bldP spid="43" grpId="1"/>
      <p:bldP spid="44" grpId="0"/>
      <p:bldP spid="45" grpId="0"/>
      <p:bldP spid="46" grpId="0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  <p:bldP spid="47" grpId="0"/>
      <p:bldP spid="12" grpId="0" animBg="1"/>
      <p:bldP spid="48" grpId="0" animBg="1"/>
      <p:bldP spid="49" grpId="0" animBg="1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Sčítání a mnohočlenů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410330"/>
            <a:ext cx="5940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Vypočítejte: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1980000"/>
                <a:ext cx="4355976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𝟐𝐱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𝟒𝐱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4355976" cy="4049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139952" y="1979999"/>
                <a:ext cx="381642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>
                          <a:latin typeface="Cambria Math"/>
                        </a:rPr>
                        <m:t>−</m:t>
                      </m:r>
                      <m:r>
                        <a:rPr lang="cs-CZ" b="1" i="0">
                          <a:latin typeface="Cambria Math"/>
                        </a:rPr>
                        <m:t>𝟐𝐱</m:t>
                      </m:r>
                      <m:r>
                        <a:rPr lang="cs-CZ" b="1" i="0">
                          <a:latin typeface="Cambria Math"/>
                        </a:rPr>
                        <m:t> −</m:t>
                      </m:r>
                      <m:r>
                        <a:rPr lang="cs-CZ" b="1" i="0">
                          <a:latin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>
                          <a:latin typeface="Cambria Math"/>
                        </a:rPr>
                        <m:t>𝟒𝐱</m:t>
                      </m:r>
                      <m:r>
                        <a:rPr lang="cs-CZ" b="1" i="0">
                          <a:latin typeface="Cambria Math"/>
                        </a:rPr>
                        <m:t>−</m:t>
                      </m:r>
                      <m:r>
                        <a:rPr lang="cs-CZ" b="1" i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1979999"/>
                <a:ext cx="3816424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blouk 13"/>
          <p:cNvSpPr/>
          <p:nvPr/>
        </p:nvSpPr>
        <p:spPr bwMode="auto">
          <a:xfrm rot="5400000">
            <a:off x="5583079" y="846525"/>
            <a:ext cx="597316" cy="2997149"/>
          </a:xfrm>
          <a:prstGeom prst="arc">
            <a:avLst>
              <a:gd name="adj1" fmla="val 16200000"/>
              <a:gd name="adj2" fmla="val 53929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louk 29"/>
          <p:cNvSpPr/>
          <p:nvPr/>
        </p:nvSpPr>
        <p:spPr bwMode="auto">
          <a:xfrm rot="5400000">
            <a:off x="5423000" y="1622552"/>
            <a:ext cx="413418" cy="1340965"/>
          </a:xfrm>
          <a:prstGeom prst="arc">
            <a:avLst>
              <a:gd name="adj1" fmla="val 16200000"/>
              <a:gd name="adj2" fmla="val 53929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louk 30"/>
          <p:cNvSpPr/>
          <p:nvPr/>
        </p:nvSpPr>
        <p:spPr bwMode="auto">
          <a:xfrm rot="5400000">
            <a:off x="5989814" y="1737377"/>
            <a:ext cx="413420" cy="1215448"/>
          </a:xfrm>
          <a:prstGeom prst="arc">
            <a:avLst>
              <a:gd name="adj1" fmla="val 16200000"/>
              <a:gd name="adj2" fmla="val 53929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0" y="2340000"/>
                <a:ext cx="23042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>
                          <a:latin typeface="Cambria Math"/>
                        </a:rPr>
                        <m:t>−</m:t>
                      </m:r>
                      <m:r>
                        <a:rPr lang="cs-CZ" b="1" i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>
                          <a:latin typeface="Cambria Math"/>
                        </a:rPr>
                        <m:t>𝟐𝐱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2304256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0" y="2700000"/>
                <a:ext cx="41434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𝟑𝐚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𝟔𝐛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𝟗𝐜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𝟑𝐛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𝟓𝐚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𝟒𝐜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00000"/>
                <a:ext cx="4143447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3888000" y="2700000"/>
                <a:ext cx="1923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𝟐𝐚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𝟑𝐛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𝟓𝐜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000" y="2700000"/>
                <a:ext cx="1923364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0" y="3060000"/>
                <a:ext cx="5625312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𝟒𝐫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𝟔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𝟓𝐫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60000"/>
                <a:ext cx="5625312" cy="40498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4608000" y="3060000"/>
                <a:ext cx="2160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𝐫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𝐫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𝐫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8000" y="3060000"/>
                <a:ext cx="2160240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0" y="3420000"/>
                <a:ext cx="5625312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𝐲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𝟐𝐱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𝐲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𝟒𝐱𝐲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𝟔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  <m:r>
                                <a:rPr lang="cs-CZ" b="1" i="0" smtClean="0">
                                  <a:latin typeface="Cambria Math"/>
                                </a:rPr>
                                <m:t>𝐲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𝟓𝐱𝐲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𝐲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5625312" cy="404983"/>
              </a:xfrm>
              <a:prstGeom prst="rect">
                <a:avLst/>
              </a:prstGeom>
              <a:blipFill rotWithShape="1">
                <a:blip r:embed="rId10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4824000" y="3420000"/>
                <a:ext cx="23042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𝐲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𝟒𝐱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𝐲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𝐱𝐲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3420000"/>
                <a:ext cx="2304256" cy="375552"/>
              </a:xfrm>
              <a:prstGeom prst="rect">
                <a:avLst/>
              </a:prstGeom>
              <a:blipFill rotWithShape="1">
                <a:blip r:embed="rId11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0" y="3780000"/>
                <a:ext cx="7272808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𝟖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𝐚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𝐛𝐜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𝟒𝐚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𝐛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𝐚𝐛𝐜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𝟓𝐚𝐛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𝐜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𝐚𝐛𝐜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𝟑𝐚𝐛𝐜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𝐚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𝐛𝐜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𝟒𝐚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𝐛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80000"/>
                <a:ext cx="7272808" cy="40498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0" y="4140000"/>
                <a:ext cx="417212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𝐛𝐜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𝟖𝐚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𝐜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𝟒𝐚𝐛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𝟐𝐚𝐛𝐜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40000"/>
                <a:ext cx="4172120" cy="37555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0" y="4500000"/>
                <a:ext cx="43885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𝐦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𝟐𝐧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𝐦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𝟑𝐧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𝐧</m:t>
                          </m:r>
                          <m:r>
                            <a:rPr lang="cs-CZ" b="1" i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𝟐𝐦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4388501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4219404" y="4500000"/>
                <a:ext cx="1923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𝟐𝐦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𝟐𝐧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9404" y="4500000"/>
                <a:ext cx="1923364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08929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6" grpId="0"/>
      <p:bldP spid="14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9" grpId="0"/>
      <p:bldP spid="40" grpId="0"/>
      <p:bldP spid="41" grpId="0"/>
      <p:bldP spid="42" grpId="0"/>
      <p:bldP spid="52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Odčítání </a:t>
            </a:r>
            <a:r>
              <a:rPr lang="cs-CZ" dirty="0"/>
              <a:t>a mnohočlenů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34761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Vypočtěte: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1980000"/>
                <a:ext cx="13316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𝟓𝐚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𝟐𝐛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1331640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0" y="2520000"/>
                <a:ext cx="13316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𝟓𝐚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𝟐𝐚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20000"/>
                <a:ext cx="1331640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0" y="3060000"/>
                <a:ext cx="14756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𝟓𝐚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60000"/>
                <a:ext cx="1475656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0" y="3600000"/>
                <a:ext cx="14756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00000"/>
                <a:ext cx="1475656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-26402" y="4434666"/>
            <a:ext cx="9170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Odčítat lze pouze ty členy, které mají stejné proměnné se stejným mocnitelem!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1116000" y="1980000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𝟓𝐚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𝟐𝐛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000" y="1980000"/>
                <a:ext cx="1152128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/>
          <p:cNvSpPr txBox="1"/>
          <p:nvPr/>
        </p:nvSpPr>
        <p:spPr>
          <a:xfrm>
            <a:off x="2340000" y="1980000"/>
            <a:ext cx="1943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b="1" dirty="0" smtClean="0"/>
              <a:t>(odečíst nelze)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1116000" y="2520000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𝟑𝐚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000" y="2520000"/>
                <a:ext cx="1152128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1188000" y="3060000"/>
                <a:ext cx="117061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𝟓𝐚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000" y="3060000"/>
                <a:ext cx="1170618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2340000" y="3060000"/>
            <a:ext cx="201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b="1" dirty="0" smtClean="0"/>
              <a:t>(odečíst nelze)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369159" y="3600000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159" y="3600000"/>
                <a:ext cx="1152128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5040000" y="1980000"/>
                <a:ext cx="13316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𝟓𝐱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𝐱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1980000"/>
                <a:ext cx="1331640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6156000" y="1980000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𝟒𝐱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000" y="1980000"/>
                <a:ext cx="1152128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5040000" y="2520000"/>
                <a:ext cx="18002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− 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𝐩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𝟖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𝐩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2520000"/>
                <a:ext cx="1800200" cy="375552"/>
              </a:xfrm>
              <a:prstGeom prst="rect">
                <a:avLst/>
              </a:prstGeom>
              <a:blipFill rotWithShape="1">
                <a:blip r:embed="rId13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6660232" y="2520000"/>
                <a:ext cx="72008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𝐩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2520000"/>
                <a:ext cx="720080" cy="375552"/>
              </a:xfrm>
              <a:prstGeom prst="rect">
                <a:avLst/>
              </a:prstGeom>
              <a:blipFill rotWithShape="1">
                <a:blip r:embed="rId14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5040000" y="3060000"/>
                <a:ext cx="19620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𝟕𝐛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𝟒𝐛</m:t>
                      </m:r>
                      <m:r>
                        <a:rPr lang="cs-CZ" b="1" i="0" smtClean="0">
                          <a:latin typeface="Cambria Math"/>
                        </a:rPr>
                        <m:t> −</m:t>
                      </m:r>
                      <m:r>
                        <a:rPr lang="cs-CZ" b="1" i="0" smtClean="0">
                          <a:latin typeface="Cambria Math"/>
                        </a:rPr>
                        <m:t>𝟓𝐛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3060000"/>
                <a:ext cx="196201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6839744" y="3060000"/>
                <a:ext cx="75659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𝟐𝐛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9744" y="3060000"/>
                <a:ext cx="756592" cy="37555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5040000" y="3600000"/>
                <a:ext cx="237626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𝐬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𝐬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𝐬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3600000"/>
                <a:ext cx="2376265" cy="37555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7128000" y="3600000"/>
                <a:ext cx="158436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𝐬</m:t>
                          </m:r>
                        </m:e>
                        <m:sup>
                          <m:r>
                            <a:rPr lang="cs-CZ" b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smtClean="0">
                          <a:latin typeface="Cambria Math"/>
                        </a:rPr>
                        <m:t>−</m:t>
                      </m:r>
                      <m:r>
                        <a:rPr lang="cs-CZ" b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𝐬</m:t>
                          </m:r>
                        </m:e>
                        <m:sup>
                          <m:r>
                            <a:rPr lang="cs-CZ" b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000" y="3600000"/>
                <a:ext cx="1584363" cy="37555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46438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3" grpId="0"/>
      <p:bldP spid="24" grpId="0"/>
      <p:bldP spid="25" grpId="0"/>
      <p:bldP spid="2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9" grpId="0"/>
      <p:bldP spid="40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Odčítání </a:t>
            </a:r>
            <a:r>
              <a:rPr lang="cs-CZ" dirty="0"/>
              <a:t>a mnohočlenů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410330"/>
            <a:ext cx="5940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Odečtěte mnohočleny: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1980000"/>
                <a:ext cx="169168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𝟓𝐱</m:t>
                      </m:r>
                      <m:r>
                        <a:rPr lang="cs-CZ" b="1" i="0" smtClean="0">
                          <a:latin typeface="Cambria Math"/>
                        </a:rPr>
                        <m:t> −</m:t>
                      </m:r>
                      <m:r>
                        <a:rPr lang="cs-CZ" b="1" i="0" smtClean="0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1691680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Obdélník 2"/>
              <p:cNvSpPr/>
              <p:nvPr/>
            </p:nvSpPr>
            <p:spPr>
              <a:xfrm>
                <a:off x="1619672" y="1980000"/>
                <a:ext cx="3754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1980000"/>
                <a:ext cx="37542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Obdélník 3"/>
              <p:cNvSpPr/>
              <p:nvPr/>
            </p:nvSpPr>
            <p:spPr>
              <a:xfrm>
                <a:off x="2160000" y="1980000"/>
                <a:ext cx="1681807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𝟒</m:t>
                      </m:r>
                      <m:r>
                        <a:rPr lang="cs-CZ" b="1">
                          <a:latin typeface="Cambria Math"/>
                        </a:rPr>
                        <m:t> −</m:t>
                      </m:r>
                      <m:r>
                        <a:rPr lang="cs-CZ" b="1">
                          <a:latin typeface="Cambria Math"/>
                        </a:rPr>
                        <m:t>𝟐𝐱</m:t>
                      </m:r>
                      <m:r>
                        <a:rPr lang="cs-CZ" b="1">
                          <a:latin typeface="Cambria Math"/>
                        </a:rPr>
                        <m:t> +</m:t>
                      </m:r>
                      <m:r>
                        <a:rPr lang="cs-CZ" b="1" i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1980000"/>
                <a:ext cx="1681807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Obdélník 36"/>
              <p:cNvSpPr/>
              <p:nvPr/>
            </p:nvSpPr>
            <p:spPr>
              <a:xfrm>
                <a:off x="3780000" y="1980000"/>
                <a:ext cx="4491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7" name="Obdélník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1980000"/>
                <a:ext cx="44916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4320001" y="1980000"/>
                <a:ext cx="3996416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𝟓𝐱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i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>
                              <a:latin typeface="Cambria Math"/>
                            </a:rPr>
                            <m:t>𝟒</m:t>
                          </m:r>
                          <m:r>
                            <a:rPr lang="cs-CZ" b="1">
                              <a:latin typeface="Cambria Math"/>
                            </a:rPr>
                            <m:t> −</m:t>
                          </m:r>
                          <m:r>
                            <a:rPr lang="cs-CZ" b="1">
                              <a:latin typeface="Cambria Math"/>
                            </a:rPr>
                            <m:t>𝟐𝐱</m:t>
                          </m:r>
                          <m:r>
                            <a:rPr lang="cs-CZ" b="1">
                              <a:latin typeface="Cambria Math"/>
                            </a:rPr>
                            <m:t> +</m:t>
                          </m:r>
                          <m:r>
                            <a:rPr lang="cs-CZ" b="1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1" y="1980000"/>
                <a:ext cx="3996416" cy="40498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0" y="2520000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Odstraníme závorky *: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191672" y="1275606"/>
            <a:ext cx="29523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*</a:t>
            </a:r>
            <a:r>
              <a:rPr lang="cs-CZ" sz="1600" b="1" dirty="0" smtClean="0"/>
              <a:t>  </a:t>
            </a:r>
            <a:r>
              <a:rPr lang="cs-CZ" sz="1400" b="1" i="1" dirty="0" smtClean="0"/>
              <a:t>pokud je před závorkou - </a:t>
            </a:r>
            <a:br>
              <a:rPr lang="cs-CZ" sz="1400" b="1" i="1" dirty="0" smtClean="0"/>
            </a:br>
            <a:r>
              <a:rPr lang="cs-CZ" sz="1400" b="1" i="1" dirty="0" smtClean="0"/>
              <a:t>    opíšeme vše co je v závorce </a:t>
            </a:r>
            <a:br>
              <a:rPr lang="cs-CZ" sz="1400" b="1" i="1" dirty="0" smtClean="0"/>
            </a:br>
            <a:r>
              <a:rPr lang="cs-CZ" sz="1400" b="1" i="1" dirty="0" smtClean="0"/>
              <a:t>    s opačnými znaménky</a:t>
            </a:r>
            <a:endParaRPr lang="cs-CZ" sz="1400" b="1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4320000" y="3780000"/>
                <a:ext cx="48109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+</m:t>
                      </m:r>
                      <m:r>
                        <a:rPr lang="cs-CZ" b="1">
                          <a:latin typeface="Cambria Math"/>
                        </a:rPr>
                        <m:t>𝟓𝐱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>
                          <a:latin typeface="Cambria Math"/>
                        </a:rPr>
                        <m:t>𝟐𝐱</m:t>
                      </m:r>
                      <m:r>
                        <a:rPr lang="cs-CZ" b="1">
                          <a:latin typeface="Cambria Math"/>
                        </a:rPr>
                        <m:t>−</m:t>
                      </m:r>
                      <m:r>
                        <a:rPr lang="cs-CZ" b="1">
                          <a:latin typeface="Cambria Math"/>
                        </a:rPr>
                        <m:t>𝟕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>
                          <a:latin typeface="Cambria Math"/>
                        </a:rPr>
                        <m:t>𝟒</m:t>
                      </m:r>
                      <m:r>
                        <a:rPr lang="cs-CZ" b="1">
                          <a:latin typeface="Cambria Math"/>
                        </a:rPr>
                        <m:t> 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3780000"/>
                <a:ext cx="4810939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ovéPole 44"/>
          <p:cNvSpPr txBox="1"/>
          <p:nvPr/>
        </p:nvSpPr>
        <p:spPr>
          <a:xfrm>
            <a:off x="0" y="3060000"/>
            <a:ext cx="4427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Určíme členy, ve kterých jsou stejné </a:t>
            </a:r>
            <a:br>
              <a:rPr lang="cs-CZ" b="1" dirty="0" smtClean="0"/>
            </a:br>
            <a:r>
              <a:rPr lang="cs-CZ" b="1" dirty="0" smtClean="0"/>
              <a:t>    proměnné se stejnými mocniteli: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4333061" y="3240000"/>
                <a:ext cx="48109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        </m:t>
                      </m:r>
                      <m:r>
                        <a:rPr lang="cs-CZ" b="1">
                          <a:latin typeface="Cambria Math"/>
                        </a:rPr>
                        <m:t>+ </m:t>
                      </m:r>
                      <m:r>
                        <a:rPr lang="cs-CZ" b="1" i="0" smtClean="0">
                          <a:latin typeface="Cambria Math"/>
                        </a:rPr>
                        <m:t>      </m:t>
                      </m:r>
                      <m:r>
                        <a:rPr lang="cs-CZ" b="1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   </m:t>
                      </m:r>
                      <m:r>
                        <a:rPr lang="cs-CZ" b="1" i="0" smtClean="0">
                          <a:latin typeface="Cambria Math"/>
                        </a:rPr>
                        <m:t>−    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     −          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061" y="3240000"/>
                <a:ext cx="4810939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Obdélník 5"/>
              <p:cNvSpPr/>
              <p:nvPr/>
            </p:nvSpPr>
            <p:spPr>
              <a:xfrm>
                <a:off x="4572000" y="3240000"/>
                <a:ext cx="630236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240000"/>
                <a:ext cx="630236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Obdélník 6"/>
              <p:cNvSpPr/>
              <p:nvPr/>
            </p:nvSpPr>
            <p:spPr>
              <a:xfrm>
                <a:off x="5184000" y="3240000"/>
                <a:ext cx="519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>
                          <a:latin typeface="Cambria Math"/>
                        </a:rPr>
                        <m:t>𝟓𝐱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000" y="3240000"/>
                <a:ext cx="519694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Obdélník 7"/>
              <p:cNvSpPr/>
              <p:nvPr/>
            </p:nvSpPr>
            <p:spPr>
              <a:xfrm>
                <a:off x="5688000" y="3240000"/>
                <a:ext cx="3866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8" name="Obdélní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000" y="3240000"/>
                <a:ext cx="386644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Obdélník 8"/>
              <p:cNvSpPr/>
              <p:nvPr/>
            </p:nvSpPr>
            <p:spPr>
              <a:xfrm>
                <a:off x="6120000" y="3240000"/>
                <a:ext cx="3866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240000"/>
                <a:ext cx="386644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Obdélník 9"/>
              <p:cNvSpPr/>
              <p:nvPr/>
            </p:nvSpPr>
            <p:spPr>
              <a:xfrm>
                <a:off x="6552000" y="3240000"/>
                <a:ext cx="50847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𝟐𝐱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2000" y="3240000"/>
                <a:ext cx="508473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Obdélník 10"/>
              <p:cNvSpPr/>
              <p:nvPr/>
            </p:nvSpPr>
            <p:spPr>
              <a:xfrm>
                <a:off x="7092000" y="3240000"/>
                <a:ext cx="630236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000" y="3240000"/>
                <a:ext cx="630236" cy="37555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0" y="3780000"/>
            <a:ext cx="400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Tyto členy sečteme (odečteme):</a:t>
            </a:r>
            <a:endParaRPr lang="cs-CZ" b="1" dirty="0"/>
          </a:p>
        </p:txBody>
      </p:sp>
      <p:sp>
        <p:nvSpPr>
          <p:cNvPr id="12" name="Levá složená závorka 11"/>
          <p:cNvSpPr/>
          <p:nvPr/>
        </p:nvSpPr>
        <p:spPr bwMode="auto">
          <a:xfrm rot="16200000">
            <a:off x="5004000" y="3816056"/>
            <a:ext cx="288032" cy="936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Levá složená závorka 47"/>
          <p:cNvSpPr/>
          <p:nvPr/>
        </p:nvSpPr>
        <p:spPr bwMode="auto">
          <a:xfrm rot="16200000">
            <a:off x="6228000" y="3845148"/>
            <a:ext cx="288032" cy="86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Levá složená závorka 48"/>
          <p:cNvSpPr/>
          <p:nvPr/>
        </p:nvSpPr>
        <p:spPr bwMode="auto">
          <a:xfrm rot="16200000">
            <a:off x="7147004" y="4012996"/>
            <a:ext cx="288032" cy="50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4320001" y="2520000"/>
                <a:ext cx="370838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+</m:t>
                      </m:r>
                      <m:r>
                        <a:rPr lang="cs-CZ" b="1">
                          <a:latin typeface="Cambria Math"/>
                        </a:rPr>
                        <m:t>𝟓𝐱</m:t>
                      </m:r>
                      <m:r>
                        <a:rPr lang="cs-CZ" b="1">
                          <a:latin typeface="Cambria Math"/>
                        </a:rPr>
                        <m:t>−</m:t>
                      </m:r>
                      <m:r>
                        <a:rPr lang="cs-CZ" b="1">
                          <a:latin typeface="Cambria Math"/>
                        </a:rPr>
                        <m:t>𝟕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>
                          <a:latin typeface="Cambria Math"/>
                        </a:rPr>
                        <m:t>𝟒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>
                          <a:latin typeface="Cambria Math"/>
                        </a:rPr>
                        <m:t>𝟐𝐱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1" y="2520000"/>
                <a:ext cx="3708384" cy="37555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4320000" y="4500000"/>
                <a:ext cx="48109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       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     </m:t>
                      </m:r>
                      <m:r>
                        <a:rPr lang="cs-CZ" b="1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      </m:t>
                      </m:r>
                      <m:r>
                        <a:rPr lang="cs-CZ" b="1" i="0" smtClean="0">
                          <a:latin typeface="Cambria Math"/>
                        </a:rPr>
                        <m:t>𝟕𝐱</m:t>
                      </m:r>
                      <m:r>
                        <a:rPr lang="cs-CZ" b="1" i="0" smtClean="0">
                          <a:latin typeface="Cambria Math"/>
                        </a:rPr>
                        <m:t>      </m:t>
                      </m:r>
                      <m:r>
                        <a:rPr lang="cs-CZ" b="1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   </m:t>
                      </m:r>
                      <m:r>
                        <a:rPr lang="cs-CZ" b="1" i="0" smtClean="0">
                          <a:latin typeface="Cambria Math"/>
                        </a:rPr>
                        <m:t>𝟏𝟏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4500000"/>
                <a:ext cx="4810939" cy="37555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87029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0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1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1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3" grpId="0"/>
      <p:bldP spid="4" grpId="0"/>
      <p:bldP spid="37" grpId="0"/>
      <p:bldP spid="38" grpId="0"/>
      <p:bldP spid="5" grpId="0"/>
      <p:bldP spid="43" grpId="0"/>
      <p:bldP spid="43" grpId="1"/>
      <p:bldP spid="44" grpId="0"/>
      <p:bldP spid="45" grpId="0"/>
      <p:bldP spid="46" grpId="0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  <p:bldP spid="47" grpId="0"/>
      <p:bldP spid="12" grpId="0" animBg="1"/>
      <p:bldP spid="48" grpId="0" animBg="1"/>
      <p:bldP spid="49" grpId="0" animBg="1"/>
      <p:bldP spid="50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Odčítání </a:t>
            </a:r>
            <a:r>
              <a:rPr lang="cs-CZ" dirty="0"/>
              <a:t>a mnohočlenů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410330"/>
            <a:ext cx="5940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Vypočítejte: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1980000"/>
                <a:ext cx="4355976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𝟐𝐱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𝟒𝐱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4355976" cy="4049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139952" y="1979999"/>
                <a:ext cx="381642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>
                          <a:latin typeface="Cambria Math"/>
                        </a:rPr>
                        <m:t>−</m:t>
                      </m:r>
                      <m:r>
                        <a:rPr lang="cs-CZ" b="1" i="0">
                          <a:latin typeface="Cambria Math"/>
                        </a:rPr>
                        <m:t>𝟐𝐱</m:t>
                      </m:r>
                      <m:r>
                        <a:rPr lang="cs-CZ" b="1" i="0">
                          <a:latin typeface="Cambria Math"/>
                        </a:rPr>
                        <m:t> −</m:t>
                      </m:r>
                      <m:r>
                        <a:rPr lang="cs-CZ" b="1" i="0">
                          <a:latin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>
                          <a:latin typeface="Cambria Math"/>
                        </a:rPr>
                        <m:t>𝟒𝐱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1979999"/>
                <a:ext cx="3816424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blouk 13"/>
          <p:cNvSpPr/>
          <p:nvPr/>
        </p:nvSpPr>
        <p:spPr bwMode="auto">
          <a:xfrm rot="5400000">
            <a:off x="5583079" y="846525"/>
            <a:ext cx="597316" cy="2997149"/>
          </a:xfrm>
          <a:prstGeom prst="arc">
            <a:avLst>
              <a:gd name="adj1" fmla="val 16200000"/>
              <a:gd name="adj2" fmla="val 53929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louk 29"/>
          <p:cNvSpPr/>
          <p:nvPr/>
        </p:nvSpPr>
        <p:spPr bwMode="auto">
          <a:xfrm rot="5400000">
            <a:off x="5423000" y="1622552"/>
            <a:ext cx="413418" cy="1340965"/>
          </a:xfrm>
          <a:prstGeom prst="arc">
            <a:avLst>
              <a:gd name="adj1" fmla="val 16200000"/>
              <a:gd name="adj2" fmla="val 53929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louk 30"/>
          <p:cNvSpPr/>
          <p:nvPr/>
        </p:nvSpPr>
        <p:spPr bwMode="auto">
          <a:xfrm rot="5400000">
            <a:off x="5989814" y="1737377"/>
            <a:ext cx="413420" cy="1215448"/>
          </a:xfrm>
          <a:prstGeom prst="arc">
            <a:avLst>
              <a:gd name="adj1" fmla="val 16200000"/>
              <a:gd name="adj2" fmla="val 53929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0" y="2340000"/>
                <a:ext cx="23042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𝟔𝐱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2304256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0" y="2700000"/>
                <a:ext cx="41434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𝟑𝐚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𝟔𝐛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𝟗𝐜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𝟑𝐛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𝟓𝐚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𝟒𝐜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00000"/>
                <a:ext cx="4143447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3888000" y="2700000"/>
                <a:ext cx="1923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𝟖𝐚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𝟗𝐛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𝟏𝟑𝐜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000" y="2700000"/>
                <a:ext cx="1923364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0" y="3060000"/>
                <a:ext cx="5625312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𝟒𝐫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𝟔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𝟓𝐫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60000"/>
                <a:ext cx="5625312" cy="40498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4608000" y="3060000"/>
                <a:ext cx="25202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𝐫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𝐫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𝟗𝐫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8000" y="3060000"/>
                <a:ext cx="2520256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0" y="3420000"/>
                <a:ext cx="5625312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𝐲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𝟐𝐱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𝐲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𝟒𝐱𝐲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𝟔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  <m:r>
                                <a:rPr lang="cs-CZ" b="1" i="0" smtClean="0">
                                  <a:latin typeface="Cambria Math"/>
                                </a:rPr>
                                <m:t>𝐲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𝟓𝐱𝐲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𝐲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5625312" cy="404983"/>
              </a:xfrm>
              <a:prstGeom prst="rect">
                <a:avLst/>
              </a:prstGeom>
              <a:blipFill rotWithShape="1">
                <a:blip r:embed="rId10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4824000" y="3420000"/>
                <a:ext cx="23042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𝐲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𝟖𝐱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𝐲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𝟗𝐱𝐲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3420000"/>
                <a:ext cx="2304256" cy="375552"/>
              </a:xfrm>
              <a:prstGeom prst="rect">
                <a:avLst/>
              </a:prstGeom>
              <a:blipFill rotWithShape="1">
                <a:blip r:embed="rId11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0" y="3780000"/>
                <a:ext cx="7272808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𝟖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𝐚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𝐛𝐜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𝟒𝐚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𝐛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𝐚𝐛𝐜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𝟓𝐚𝐛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𝐜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𝐚𝐛𝐜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𝟑𝐚𝐛𝐜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𝐚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𝐛𝐜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𝟒𝐚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𝐛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80000"/>
                <a:ext cx="7272808" cy="40498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0" y="4140000"/>
                <a:ext cx="28126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𝐛𝐜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𝟔𝐚𝐛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𝟒𝐚𝐛𝐜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40000"/>
                <a:ext cx="2812656" cy="37555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0" y="4500000"/>
                <a:ext cx="43885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𝐦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𝟐𝐧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𝐦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𝟑𝐧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𝐧</m:t>
                          </m:r>
                          <m:r>
                            <a:rPr lang="cs-CZ" b="1" i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𝟐𝐦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4388501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4219404" y="4500000"/>
                <a:ext cx="1923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𝟖𝐦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𝟐𝐧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9404" y="4500000"/>
                <a:ext cx="1923364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80273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6" grpId="0"/>
      <p:bldP spid="14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9" grpId="0"/>
      <p:bldP spid="40" grpId="0"/>
      <p:bldP spid="41" grpId="0"/>
      <p:bldP spid="42" grpId="0"/>
      <p:bldP spid="52" grpId="0"/>
      <p:bldP spid="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Sčítání a odčítání </a:t>
            </a:r>
            <a:r>
              <a:rPr lang="cs-CZ" dirty="0"/>
              <a:t>a mnohočlenů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410330"/>
            <a:ext cx="5940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Vypočítejte: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1980000"/>
                <a:ext cx="6948264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𝟐𝐱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𝟑𝐱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b="1">
                              <a:latin typeface="Cambria Math"/>
                            </a:rPr>
                            <m:t>𝐱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b="1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6948264" cy="4049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6840000" y="1440000"/>
                <a:ext cx="23042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𝟔𝐱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1440000"/>
                <a:ext cx="2304256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0" y="2700000"/>
                <a:ext cx="5292080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b="1" i="1" smtClean="0">
                                  <a:latin typeface="Cambria Math"/>
                                </a:rPr>
                                <m:t>𝟒</m:t>
                              </m:r>
                            </m:den>
                          </m:f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𝟎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𝟔𝐛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𝟐𝟓𝐜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b="1" i="1" smtClean="0">
                                  <a:latin typeface="Cambria Math"/>
                                </a:rPr>
                                <m:t>𝟓</m:t>
                              </m:r>
                            </m:den>
                          </m:f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𝟎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𝟐𝟓𝐚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b="1" i="1" smtClean="0">
                                  <a:latin typeface="Cambria Math"/>
                                </a:rPr>
                                <m:t>𝟒</m:t>
                              </m:r>
                            </m:den>
                          </m:f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00000"/>
                <a:ext cx="5292080" cy="71468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6839744" y="1440000"/>
                <a:ext cx="1923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𝐚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𝐛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𝟑𝐜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9744" y="1440000"/>
                <a:ext cx="192336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0" y="3420000"/>
                <a:ext cx="6372200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𝟒𝐫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𝟔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𝟓𝐫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>
                              <a:latin typeface="Cambria Math"/>
                            </a:rPr>
                            <m:t>−</m:t>
                          </m:r>
                          <m:r>
                            <a:rPr lang="cs-CZ" b="1">
                              <a:latin typeface="Cambria Math"/>
                            </a:rPr>
                            <m:t>𝟓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>
                                  <a:latin typeface="Cambria Math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cs-CZ" b="1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6372200" cy="40498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6840000" y="1440000"/>
                <a:ext cx="219649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𝐫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𝐫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𝐫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1440000"/>
                <a:ext cx="2196496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0" y="3780000"/>
                <a:ext cx="5625312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𝐲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𝟑𝐱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𝐲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  <m:r>
                                <a:rPr lang="cs-CZ" b="1" i="0" smtClean="0">
                                  <a:latin typeface="Cambria Math"/>
                                </a:rPr>
                                <m:t>𝐲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𝐲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cs-CZ" b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>
                              <a:latin typeface="Cambria Math"/>
                            </a:rPr>
                            <m:t>𝐲</m:t>
                          </m:r>
                          <m:r>
                            <a:rPr lang="cs-CZ" b="1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𝐱</m:t>
                              </m:r>
                              <m:r>
                                <a:rPr lang="cs-CZ" b="1">
                                  <a:latin typeface="Cambria Math"/>
                                </a:rPr>
                                <m:t>𝐲</m:t>
                              </m:r>
                            </m:e>
                            <m:sup>
                              <m:r>
                                <a:rPr lang="cs-CZ" b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80000"/>
                <a:ext cx="5625312" cy="404983"/>
              </a:xfrm>
              <a:prstGeom prst="rect">
                <a:avLst/>
              </a:prstGeom>
              <a:blipFill rotWithShape="1">
                <a:blip r:embed="rId9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6840000" y="1440000"/>
                <a:ext cx="187270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𝐱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𝐲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1440000"/>
                <a:ext cx="1872704" cy="375552"/>
              </a:xfrm>
              <a:prstGeom prst="rect">
                <a:avLst/>
              </a:prstGeom>
              <a:blipFill rotWithShape="1">
                <a:blip r:embed="rId10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0" y="4140000"/>
                <a:ext cx="7991872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𝟖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𝐚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𝐛𝐜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𝟓𝐚𝐛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𝐜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𝐚𝐛𝐜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0" smtClean="0">
                                  <a:latin typeface="Cambria Math"/>
                                </a:rPr>
                                <m:t>𝐚</m:t>
                              </m:r>
                            </m:e>
                            <m:sup>
                              <m:r>
                                <a:rPr lang="cs-CZ" b="1" i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𝐛𝐜</m:t>
                          </m:r>
                        </m:e>
                      </m:d>
                      <m:r>
                        <a:rPr lang="cs-CZ" b="1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>
                                  <a:latin typeface="Cambria Math"/>
                                </a:rPr>
                                <m:t>𝐚𝐛𝐜</m:t>
                              </m:r>
                            </m:e>
                            <m:sup>
                              <m:r>
                                <a:rPr lang="cs-CZ" b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>
                                  <a:latin typeface="Cambria Math"/>
                                </a:rPr>
                                <m:t>𝐚</m:t>
                              </m:r>
                            </m:e>
                            <m:sup>
                              <m:r>
                                <a:rPr lang="cs-CZ" b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>
                              <a:latin typeface="Cambria Math"/>
                            </a:rPr>
                            <m:t>𝐛𝐜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>
                                  <a:latin typeface="Cambria Math"/>
                                </a:rPr>
                                <m:t>𝐚</m:t>
                              </m:r>
                            </m:e>
                            <m:sup>
                              <m:r>
                                <a:rPr lang="cs-CZ" b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>
                              <a:latin typeface="Cambria Math"/>
                            </a:rPr>
                            <m:t>𝐛𝐜</m:t>
                          </m:r>
                          <m:r>
                            <a:rPr lang="cs-CZ" b="1">
                              <a:latin typeface="Cambria Math"/>
                            </a:rPr>
                            <m:t>−</m:t>
                          </m:r>
                          <m:r>
                            <a:rPr lang="cs-CZ" b="1">
                              <a:latin typeface="Cambria Math"/>
                            </a:rPr>
                            <m:t>𝐚𝐛</m:t>
                          </m:r>
                          <m:sSup>
                            <m:sSup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>
                                  <a:latin typeface="Cambria Math"/>
                                </a:rPr>
                                <m:t>𝐜</m:t>
                              </m:r>
                            </m:e>
                            <m:sup>
                              <m:r>
                                <a:rPr lang="cs-CZ" b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40000"/>
                <a:ext cx="7991872" cy="404983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6840000" y="1440000"/>
                <a:ext cx="210052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𝐛𝐜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𝟏𝟎𝐚𝐛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1440000"/>
                <a:ext cx="2100529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0" y="4500000"/>
                <a:ext cx="71642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𝐦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𝟐𝐧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𝐦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𝟑𝐧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𝐧</m:t>
                          </m:r>
                          <m:r>
                            <a:rPr lang="cs-CZ" b="1" i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𝟐𝐦</m:t>
                          </m:r>
                        </m:e>
                      </m:d>
                      <m:r>
                        <a:rPr lang="cs-CZ" b="1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r>
                            <a:rPr lang="cs-CZ" b="1">
                              <a:latin typeface="Cambria Math"/>
                            </a:rPr>
                            <m:t>𝐦</m:t>
                          </m:r>
                          <m:r>
                            <a:rPr lang="cs-CZ" b="1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>
                              <a:latin typeface="Cambria Math"/>
                            </a:rPr>
                            <m:t>𝐧</m:t>
                          </m:r>
                        </m:e>
                      </m:d>
                      <m:r>
                        <a:rPr lang="cs-CZ" b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>
                              <a:latin typeface="Cambria Math"/>
                            </a:rPr>
                            <m:t>𝟑𝐧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𝟖𝐦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7164288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6840000" y="1440000"/>
                <a:ext cx="1923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𝟗𝐦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𝟕𝐧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1440000"/>
                <a:ext cx="1923364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0" y="2340000"/>
                <a:ext cx="48392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𝟑𝐛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𝟓𝐜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𝟑𝐛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𝟒𝐜</m:t>
                          </m:r>
                        </m:e>
                      </m:d>
                      <m:r>
                        <a:rPr lang="cs-CZ" b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</a:rPr>
                            <m:t>𝟐𝐚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𝟑𝐜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4839228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6839744" y="1440000"/>
                <a:ext cx="1923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𝟑𝐚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𝟒𝐜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9744" y="1440000"/>
                <a:ext cx="1923364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64231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32" grpId="0"/>
      <p:bldP spid="32" grpId="1"/>
      <p:bldP spid="33" grpId="0"/>
      <p:bldP spid="34" grpId="0"/>
      <p:bldP spid="34" grpId="1"/>
      <p:bldP spid="35" grpId="0"/>
      <p:bldP spid="36" grpId="0"/>
      <p:bldP spid="36" grpId="1"/>
      <p:bldP spid="39" grpId="0"/>
      <p:bldP spid="40" grpId="0"/>
      <p:bldP spid="40" grpId="1"/>
      <p:bldP spid="41" grpId="0"/>
      <p:bldP spid="42" grpId="0"/>
      <p:bldP spid="42" grpId="1"/>
      <p:bldP spid="52" grpId="0"/>
      <p:bldP spid="53" grpId="0"/>
      <p:bldP spid="53" grpId="1"/>
      <p:bldP spid="20" grpId="0"/>
      <p:bldP spid="21" grpId="0"/>
      <p:bldP spid="21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3452</TotalTime>
  <Words>1681</Words>
  <Application>Microsoft Office PowerPoint</Application>
  <PresentationFormat>Předvádění na obrazovce (16:9)</PresentationFormat>
  <Paragraphs>182</Paragraphs>
  <Slides>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Prezentace školení zaměstnanců</vt:lpstr>
      <vt:lpstr>Sčítání a odčítání mnohočlenů</vt:lpstr>
      <vt:lpstr>Sčítání a mnohočlenů</vt:lpstr>
      <vt:lpstr>Sčítání a mnohočlenů</vt:lpstr>
      <vt:lpstr>Sčítání a mnohočlenů</vt:lpstr>
      <vt:lpstr>Sčítání a mnohočlenů</vt:lpstr>
      <vt:lpstr>Odčítání a mnohočlenů</vt:lpstr>
      <vt:lpstr>Odčítání a mnohočlenů</vt:lpstr>
      <vt:lpstr>Odčítání a mnohočlenů</vt:lpstr>
      <vt:lpstr>Sčítání a odčítání a mnohočlenů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454</cp:revision>
  <dcterms:created xsi:type="dcterms:W3CDTF">2012-01-02T08:14:14Z</dcterms:created>
  <dcterms:modified xsi:type="dcterms:W3CDTF">2013-01-06T14:53:33Z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