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8"/>
  </p:notesMasterIdLst>
  <p:handoutMasterIdLst>
    <p:handoutMasterId r:id="rId9"/>
  </p:handoutMasterIdLst>
  <p:sldIdLst>
    <p:sldId id="256" r:id="rId2"/>
    <p:sldId id="281" r:id="rId3"/>
    <p:sldId id="323" r:id="rId4"/>
    <p:sldId id="325" r:id="rId5"/>
    <p:sldId id="326" r:id="rId6"/>
    <p:sldId id="327" r:id="rId7"/>
  </p:sldIdLst>
  <p:sldSz cx="9144000" cy="5143500" type="screen16x9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FFFFCC"/>
    <a:srgbClr val="00CCFF"/>
    <a:srgbClr val="FFCC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00" autoAdjust="0"/>
  </p:normalViewPr>
  <p:slideViewPr>
    <p:cSldViewPr snapToObjects="1">
      <p:cViewPr varScale="1">
        <p:scale>
          <a:sx n="92" d="100"/>
          <a:sy n="92" d="100"/>
        </p:scale>
        <p:origin x="-192" y="-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4813" y="696913"/>
            <a:ext cx="6188075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4813" y="696913"/>
            <a:ext cx="6188075" cy="3481387"/>
          </a:xfrm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1" y="1828800"/>
            <a:ext cx="9009063" cy="789385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257300"/>
            <a:ext cx="7772400" cy="1096566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4686300"/>
            <a:ext cx="19050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4686300"/>
            <a:ext cx="28956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4686300"/>
            <a:ext cx="19050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160735"/>
            <a:ext cx="1951038" cy="443865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160735"/>
            <a:ext cx="5700712" cy="443865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1513285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1513285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823913"/>
            <a:ext cx="438150" cy="355997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1" y="823913"/>
            <a:ext cx="328613" cy="355997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9" y="1140619"/>
            <a:ext cx="422275" cy="355997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140619"/>
            <a:ext cx="368300" cy="355997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085851"/>
            <a:ext cx="560388" cy="316706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742950"/>
            <a:ext cx="31750" cy="78938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4" y="1335881"/>
            <a:ext cx="8226425" cy="23813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9" y="160735"/>
            <a:ext cx="7793037" cy="1096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1513285"/>
            <a:ext cx="77724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4682729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4682729"/>
            <a:ext cx="28956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4682729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539552" y="789552"/>
            <a:ext cx="8153400" cy="664518"/>
          </a:xfrm>
        </p:spPr>
        <p:txBody>
          <a:bodyPr/>
          <a:lstStyle/>
          <a:p>
            <a:pPr algn="ctr"/>
            <a:r>
              <a:rPr lang="cs-CZ" dirty="0" smtClean="0"/>
              <a:t>Mnohočleny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8.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339502"/>
            <a:ext cx="8351999" cy="864096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Mnohočleny</a:t>
            </a:r>
            <a:endParaRPr lang="cs-CZ" sz="3200" dirty="0"/>
          </a:p>
        </p:txBody>
      </p:sp>
      <p:sp>
        <p:nvSpPr>
          <p:cNvPr id="61" name="TextovéPole 60"/>
          <p:cNvSpPr txBox="1"/>
          <p:nvPr/>
        </p:nvSpPr>
        <p:spPr>
          <a:xfrm>
            <a:off x="0" y="3736652"/>
            <a:ext cx="91443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/>
              <a:t>Hodnota </a:t>
            </a:r>
            <a:r>
              <a:rPr lang="cs-CZ" b="1" u="sng" dirty="0" smtClean="0"/>
              <a:t> mnohočlenu</a:t>
            </a:r>
            <a:r>
              <a:rPr lang="cs-CZ" b="1" dirty="0" smtClean="0"/>
              <a:t> pro </a:t>
            </a:r>
            <a:r>
              <a:rPr lang="cs-CZ" b="1" dirty="0"/>
              <a:t>dané hodnoty proměnných je číslo, </a:t>
            </a:r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b="1" dirty="0" smtClean="0"/>
              <a:t>které </a:t>
            </a:r>
            <a:r>
              <a:rPr lang="cs-CZ" b="1" dirty="0"/>
              <a:t>získáme, dosadíme-li do </a:t>
            </a:r>
            <a:r>
              <a:rPr lang="cs-CZ" b="1" dirty="0" smtClean="0"/>
              <a:t>mnohočlenu </a:t>
            </a:r>
            <a:r>
              <a:rPr lang="cs-CZ" b="1" dirty="0"/>
              <a:t>za proměnné jejich dané hodnoty. </a:t>
            </a:r>
          </a:p>
        </p:txBody>
      </p:sp>
      <p:sp>
        <p:nvSpPr>
          <p:cNvPr id="77" name="TextovéPole 76"/>
          <p:cNvSpPr txBox="1"/>
          <p:nvPr/>
        </p:nvSpPr>
        <p:spPr>
          <a:xfrm>
            <a:off x="0" y="1626354"/>
            <a:ext cx="9143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/>
              <a:t>Výrazy s </a:t>
            </a:r>
            <a:r>
              <a:rPr lang="cs-CZ" b="1" dirty="0" smtClean="0"/>
              <a:t>proměnnými se </a:t>
            </a:r>
            <a:r>
              <a:rPr lang="cs-CZ" b="1" dirty="0"/>
              <a:t>nazývají </a:t>
            </a:r>
            <a:r>
              <a:rPr lang="cs-CZ" b="1" u="sng" dirty="0"/>
              <a:t>mnohočleny</a:t>
            </a:r>
            <a:r>
              <a:rPr lang="cs-CZ" b="1" u="sng" dirty="0" smtClean="0"/>
              <a:t>.</a:t>
            </a:r>
            <a:endParaRPr lang="cs-CZ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1043772" y="2286594"/>
            <a:ext cx="1007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2x </a:t>
            </a:r>
            <a:r>
              <a:rPr lang="cs-CZ" b="1" dirty="0" smtClean="0"/>
              <a:t>+ 5</a:t>
            </a:r>
            <a:endParaRPr lang="cs-CZ" b="1" dirty="0"/>
          </a:p>
        </p:txBody>
      </p:sp>
      <p:sp>
        <p:nvSpPr>
          <p:cNvPr id="78" name="TextovéPole 77"/>
          <p:cNvSpPr txBox="1"/>
          <p:nvPr/>
        </p:nvSpPr>
        <p:spPr>
          <a:xfrm>
            <a:off x="0" y="2286594"/>
            <a:ext cx="611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3x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3" name="TextovéPole 92"/>
              <p:cNvSpPr txBox="1"/>
              <p:nvPr/>
            </p:nvSpPr>
            <p:spPr>
              <a:xfrm>
                <a:off x="3851920" y="2139702"/>
                <a:ext cx="1152128" cy="6347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0" smtClean="0">
                              <a:latin typeface="Cambria Math"/>
                            </a:rPr>
                            <m:t>𝟑𝐱</m:t>
                          </m:r>
                        </m:num>
                        <m:den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den>
                      </m:f>
                      <m:r>
                        <a:rPr lang="cs-CZ" b="1" i="0" smtClean="0">
                          <a:latin typeface="Cambria Math"/>
                        </a:rPr>
                        <m:t>−</m:t>
                      </m:r>
                      <m:r>
                        <a:rPr lang="cs-CZ" b="1" i="0" smtClean="0">
                          <a:latin typeface="Cambria Math"/>
                        </a:rPr>
                        <m:t>𝟓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93" name="TextovéPole 9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1920" y="2139702"/>
                <a:ext cx="1152128" cy="63478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4" name="TextovéPole 93"/>
          <p:cNvSpPr txBox="1"/>
          <p:nvPr/>
        </p:nvSpPr>
        <p:spPr>
          <a:xfrm>
            <a:off x="2706938" y="2286594"/>
            <a:ext cx="8569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x</a:t>
            </a:r>
            <a:r>
              <a:rPr lang="cs-CZ" b="1" baseline="30000" dirty="0" smtClean="0"/>
              <a:t>3 </a:t>
            </a:r>
            <a:r>
              <a:rPr lang="cs-CZ" b="1" dirty="0"/>
              <a:t>–</a:t>
            </a:r>
            <a:r>
              <a:rPr lang="cs-CZ" b="1" dirty="0" smtClean="0"/>
              <a:t> 5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5" name="TextovéPole 94"/>
              <p:cNvSpPr txBox="1"/>
              <p:nvPr/>
            </p:nvSpPr>
            <p:spPr>
              <a:xfrm>
                <a:off x="7668000" y="2286594"/>
                <a:ext cx="1295980" cy="4019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cs-CZ" b="1" i="1" dirty="0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b="1" i="1" dirty="0" smtClean="0">
                              <a:latin typeface="Cambria Math"/>
                            </a:rPr>
                            <m:t>𝟏𝟗𝟔</m:t>
                          </m:r>
                        </m:e>
                      </m:rad>
                      <m:r>
                        <a:rPr lang="cs-CZ" b="1" i="1" dirty="0" smtClean="0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cs-CZ" b="1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dirty="0" smtClean="0"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b="1" i="1" dirty="0" smtClean="0">
                              <a:latin typeface="Cambria Math"/>
                            </a:rPr>
                            <m:t>𝟑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95" name="TextovéPole 9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68000" y="2286594"/>
                <a:ext cx="1295980" cy="40197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6" name="TextovéPole 95"/>
          <p:cNvSpPr txBox="1"/>
          <p:nvPr/>
        </p:nvSpPr>
        <p:spPr>
          <a:xfrm>
            <a:off x="5724000" y="2286594"/>
            <a:ext cx="1448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7a</a:t>
            </a:r>
            <a:r>
              <a:rPr lang="cs-CZ" b="1" baseline="30000" dirty="0" smtClean="0"/>
              <a:t>2 </a:t>
            </a:r>
            <a:r>
              <a:rPr lang="cs-CZ" b="1" dirty="0" smtClean="0"/>
              <a:t>– 4a + 5</a:t>
            </a:r>
            <a:endParaRPr lang="cs-CZ" b="1" dirty="0"/>
          </a:p>
        </p:txBody>
      </p:sp>
      <p:sp>
        <p:nvSpPr>
          <p:cNvPr id="97" name="TextovéPole 96"/>
          <p:cNvSpPr txBox="1"/>
          <p:nvPr/>
        </p:nvSpPr>
        <p:spPr>
          <a:xfrm>
            <a:off x="1907704" y="2862610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x</a:t>
            </a:r>
            <a:r>
              <a:rPr lang="cs-CZ" b="1" baseline="30000" dirty="0"/>
              <a:t>3</a:t>
            </a:r>
            <a:r>
              <a:rPr lang="cs-CZ" b="1" dirty="0"/>
              <a:t> + 4x</a:t>
            </a:r>
            <a:r>
              <a:rPr lang="cs-CZ" b="1" baseline="30000" dirty="0"/>
              <a:t>2</a:t>
            </a:r>
            <a:r>
              <a:rPr lang="cs-CZ" b="1" dirty="0"/>
              <a:t> +15y + </a:t>
            </a:r>
            <a:r>
              <a:rPr lang="cs-CZ" b="1" dirty="0" err="1"/>
              <a:t>ac</a:t>
            </a:r>
            <a:endParaRPr lang="cs-CZ" b="1" dirty="0"/>
          </a:p>
        </p:txBody>
      </p:sp>
      <p:sp>
        <p:nvSpPr>
          <p:cNvPr id="98" name="TextovéPole 97"/>
          <p:cNvSpPr txBox="1"/>
          <p:nvPr/>
        </p:nvSpPr>
        <p:spPr>
          <a:xfrm>
            <a:off x="0" y="2862610"/>
            <a:ext cx="1907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r>
              <a:rPr lang="cs-CZ" b="1" baseline="30000" dirty="0" smtClean="0"/>
              <a:t>3 </a:t>
            </a:r>
            <a:r>
              <a:rPr lang="cs-CZ" b="1" dirty="0" smtClean="0"/>
              <a:t>· (b – c) + d 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9" name="TextovéPole 98"/>
              <p:cNvSpPr txBox="1"/>
              <p:nvPr/>
            </p:nvSpPr>
            <p:spPr>
              <a:xfrm>
                <a:off x="5760000" y="2747323"/>
                <a:ext cx="1188264" cy="6165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0" smtClean="0">
                              <a:latin typeface="Cambria Math"/>
                            </a:rPr>
                            <m:t>𝟕𝐚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+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b="1" i="0" smtClean="0">
                              <a:latin typeface="Cambria Math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99" name="TextovéPole 9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000" y="2747323"/>
                <a:ext cx="1188264" cy="61651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0" name="TextovéPole 99"/>
              <p:cNvSpPr txBox="1"/>
              <p:nvPr/>
            </p:nvSpPr>
            <p:spPr>
              <a:xfrm>
                <a:off x="4032000" y="2862610"/>
                <a:ext cx="1406786" cy="429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cs-CZ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cs-CZ" b="1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cs-CZ" b="1" i="1" smtClean="0">
                                      <a:latin typeface="Cambria Math"/>
                                    </a:rPr>
                                    <m:t>𝒂</m:t>
                                  </m:r>
                                  <m:r>
                                    <m:rPr>
                                      <m:nor/>
                                    </m:rPr>
                                    <a:rPr lang="cs-CZ" b="1" i="0" smtClean="0">
                                      <a:latin typeface="Cambria Math"/>
                                    </a:rPr>
                                    <m:t> </m:t>
                                  </m:r>
                                  <m:r>
                                    <m:rPr>
                                      <m:nor/>
                                    </m:rPr>
                                    <a:rPr lang="cs-CZ" b="1" i="0" dirty="0" smtClean="0"/>
                                    <m:t>− </m:t>
                                  </m:r>
                                  <m:r>
                                    <a:rPr lang="cs-CZ" b="1" i="1" dirty="0" smtClean="0">
                                      <a:latin typeface="Cambria Math"/>
                                    </a:rPr>
                                    <m:t>𝟓</m:t>
                                  </m:r>
                                </m:e>
                              </m:d>
                            </m:e>
                            <m:sup>
                              <m:r>
                                <a:rPr lang="cs-CZ" b="1" i="1" smtClean="0">
                                  <a:latin typeface="Cambria Math"/>
                                </a:rPr>
                                <m:t>𝟒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100" name="TextovéPole 9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2000" y="2862610"/>
                <a:ext cx="1406786" cy="42922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2" name="TextovéPole 101"/>
              <p:cNvSpPr txBox="1"/>
              <p:nvPr/>
            </p:nvSpPr>
            <p:spPr>
              <a:xfrm>
                <a:off x="7488001" y="2862610"/>
                <a:ext cx="1332471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𝐚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𝐛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102" name="TextovéPole 10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88001" y="2862610"/>
                <a:ext cx="1332471" cy="37555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Obdélník 7"/>
          <p:cNvSpPr/>
          <p:nvPr/>
        </p:nvSpPr>
        <p:spPr>
          <a:xfrm>
            <a:off x="1626" y="4382983"/>
            <a:ext cx="91423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/>
              <a:t>Např. hodnota výrazu </a:t>
            </a:r>
            <a:r>
              <a:rPr lang="cs-CZ" b="1" dirty="0" smtClean="0"/>
              <a:t>3x</a:t>
            </a:r>
            <a:r>
              <a:rPr lang="cs-CZ" b="1" baseline="30000" dirty="0" smtClean="0"/>
              <a:t>2</a:t>
            </a:r>
            <a:r>
              <a:rPr lang="cs-CZ" b="1" dirty="0" smtClean="0"/>
              <a:t> – 5 pro </a:t>
            </a:r>
            <a:r>
              <a:rPr lang="cs-CZ" b="1" dirty="0"/>
              <a:t>x = – 2 je 3 · (– 2)</a:t>
            </a:r>
            <a:r>
              <a:rPr lang="cs-CZ" b="1" baseline="30000" dirty="0"/>
              <a:t>2</a:t>
            </a:r>
            <a:r>
              <a:rPr lang="cs-CZ" b="1" dirty="0"/>
              <a:t> </a:t>
            </a:r>
            <a:r>
              <a:rPr lang="cs-CZ" b="1" dirty="0" smtClean="0"/>
              <a:t>– 5 = 7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43885865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77" grpId="0"/>
      <p:bldP spid="5" grpId="0"/>
      <p:bldP spid="78" grpId="0"/>
      <p:bldP spid="93" grpId="0"/>
      <p:bldP spid="94" grpId="0"/>
      <p:bldP spid="95" grpId="0"/>
      <p:bldP spid="96" grpId="0"/>
      <p:bldP spid="97" grpId="0"/>
      <p:bldP spid="98" grpId="0"/>
      <p:bldP spid="99" grpId="0"/>
      <p:bldP spid="100" grpId="0"/>
      <p:bldP spid="102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51470"/>
            <a:ext cx="8351999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Jednočleny</a:t>
            </a:r>
            <a:endParaRPr lang="cs-CZ" sz="3200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0" y="1347614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Jednočlen je výraz, který můžeme zapsat jako:</a:t>
            </a:r>
            <a:endParaRPr lang="cs-CZ" b="1" dirty="0"/>
          </a:p>
        </p:txBody>
      </p:sp>
      <p:sp>
        <p:nvSpPr>
          <p:cNvPr id="3" name="TextovéPole 2"/>
          <p:cNvSpPr txBox="1"/>
          <p:nvPr/>
        </p:nvSpPr>
        <p:spPr>
          <a:xfrm>
            <a:off x="539552" y="198000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číslo</a:t>
            </a:r>
            <a:endParaRPr lang="cs-CZ" b="1" dirty="0"/>
          </a:p>
        </p:txBody>
      </p:sp>
      <p:sp>
        <p:nvSpPr>
          <p:cNvPr id="45" name="TextovéPole 44"/>
          <p:cNvSpPr txBox="1"/>
          <p:nvPr/>
        </p:nvSpPr>
        <p:spPr>
          <a:xfrm>
            <a:off x="540000" y="2520000"/>
            <a:ext cx="13813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proměnná</a:t>
            </a:r>
            <a:endParaRPr lang="cs-CZ" b="1" dirty="0"/>
          </a:p>
        </p:txBody>
      </p:sp>
      <p:sp>
        <p:nvSpPr>
          <p:cNvPr id="46" name="TextovéPole 45"/>
          <p:cNvSpPr txBox="1"/>
          <p:nvPr/>
        </p:nvSpPr>
        <p:spPr>
          <a:xfrm>
            <a:off x="539552" y="3060000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s</a:t>
            </a:r>
            <a:r>
              <a:rPr lang="cs-CZ" b="1" dirty="0" smtClean="0"/>
              <a:t>oučin čísel a proměnných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ovéPole 46"/>
              <p:cNvSpPr txBox="1"/>
              <p:nvPr/>
            </p:nvSpPr>
            <p:spPr>
              <a:xfrm>
                <a:off x="4320000" y="1980000"/>
                <a:ext cx="1728192" cy="4911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5; -3,45;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1" i="1" smtClean="0">
                            <a:latin typeface="Cambria Math"/>
                          </a:rPr>
                          <m:t>𝟕</m:t>
                        </m:r>
                      </m:num>
                      <m:den>
                        <m:r>
                          <a:rPr lang="cs-CZ" b="1" i="1" smtClean="0">
                            <a:latin typeface="Cambria Math"/>
                          </a:rPr>
                          <m:t>𝟑</m:t>
                        </m:r>
                      </m:den>
                    </m:f>
                    <m:r>
                      <a:rPr lang="cs-CZ" b="1" i="1" smtClean="0">
                        <a:latin typeface="Cambria Math"/>
                      </a:rPr>
                      <m:t>;</m:t>
                    </m:r>
                  </m:oMath>
                </a14:m>
                <a:r>
                  <a:rPr lang="cs-CZ" b="1" dirty="0" smtClean="0">
                    <a:latin typeface="Symbol" pitchFamily="18" charset="2"/>
                  </a:rPr>
                  <a:t> p</a:t>
                </a:r>
                <a:endParaRPr lang="cs-CZ" b="1" dirty="0">
                  <a:latin typeface="Symbol" pitchFamily="18" charset="2"/>
                </a:endParaRPr>
              </a:p>
            </p:txBody>
          </p:sp>
        </mc:Choice>
        <mc:Fallback xmlns="">
          <p:sp>
            <p:nvSpPr>
              <p:cNvPr id="47" name="TextovéPole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0000" y="1980000"/>
                <a:ext cx="1728192" cy="491160"/>
              </a:xfrm>
              <a:prstGeom prst="rect">
                <a:avLst/>
              </a:prstGeom>
              <a:blipFill rotWithShape="1">
                <a:blip r:embed="rId3"/>
                <a:stretch>
                  <a:fillRect l="-3180" b="-75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Přímá spojnice se šipkou 5"/>
          <p:cNvCxnSpPr/>
          <p:nvPr/>
        </p:nvCxnSpPr>
        <p:spPr bwMode="auto">
          <a:xfrm flipH="1">
            <a:off x="5796136" y="2108344"/>
            <a:ext cx="1008112" cy="6703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" name="TextovéPole 6"/>
          <p:cNvSpPr txBox="1"/>
          <p:nvPr/>
        </p:nvSpPr>
        <p:spPr>
          <a:xfrm>
            <a:off x="6948264" y="1923678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 smtClean="0"/>
              <a:t>konstanta</a:t>
            </a:r>
            <a:endParaRPr lang="cs-CZ" b="1" i="1" dirty="0"/>
          </a:p>
        </p:txBody>
      </p:sp>
      <p:sp>
        <p:nvSpPr>
          <p:cNvPr id="49" name="TextovéPole 48"/>
          <p:cNvSpPr txBox="1"/>
          <p:nvPr/>
        </p:nvSpPr>
        <p:spPr>
          <a:xfrm>
            <a:off x="4320000" y="2520000"/>
            <a:ext cx="13813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x; y; z; a 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ovéPole 49"/>
              <p:cNvSpPr txBox="1"/>
              <p:nvPr/>
            </p:nvSpPr>
            <p:spPr>
              <a:xfrm>
                <a:off x="4320000" y="3060000"/>
                <a:ext cx="3066922" cy="4911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3·x;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1" i="0" smtClean="0">
                            <a:latin typeface="Cambria Math"/>
                          </a:rPr>
                          <m:t>𝟕</m:t>
                        </m:r>
                      </m:num>
                      <m:den>
                        <m:r>
                          <a:rPr lang="cs-CZ" b="1" i="0" smtClean="0">
                            <a:latin typeface="Cambria Math"/>
                          </a:rPr>
                          <m:t>𝟗</m:t>
                        </m:r>
                      </m:den>
                    </m:f>
                    <m:r>
                      <a:rPr lang="cs-CZ" b="1" i="0" smtClean="0">
                        <a:latin typeface="Cambria Math"/>
                      </a:rPr>
                      <m:t>𝐚</m:t>
                    </m:r>
                    <m:r>
                      <a:rPr lang="cs-CZ" b="1" i="0" smtClean="0">
                        <a:latin typeface="Cambria Math"/>
                      </a:rPr>
                      <m:t>;</m:t>
                    </m:r>
                  </m:oMath>
                </a14:m>
                <a:r>
                  <a:rPr lang="cs-CZ" b="1" dirty="0" smtClean="0"/>
                  <a:t> </a:t>
                </a:r>
                <a14:m>
                  <m:oMath xmlns:m="http://schemas.openxmlformats.org/officeDocument/2006/math">
                    <m:r>
                      <a:rPr lang="cs-CZ" b="1" i="1" dirty="0" smtClean="0">
                        <a:latin typeface="Cambria Math"/>
                      </a:rPr>
                      <m:t>𝟐</m:t>
                    </m:r>
                    <m:r>
                      <a:rPr lang="cs-CZ" b="1" i="1" dirty="0" smtClean="0">
                        <a:latin typeface="Cambria Math"/>
                        <a:ea typeface="Cambria Math"/>
                      </a:rPr>
                      <m:t>∙</m:t>
                    </m:r>
                    <m:r>
                      <a:rPr lang="cs-CZ" b="1" i="1" dirty="0" smtClean="0">
                        <a:latin typeface="Cambria Math"/>
                      </a:rPr>
                      <m:t>𝒓</m:t>
                    </m:r>
                    <m:r>
                      <a:rPr lang="cs-CZ" b="1" i="1" dirty="0" smtClean="0">
                        <a:latin typeface="Cambria Math"/>
                        <a:ea typeface="Cambria Math"/>
                      </a:rPr>
                      <m:t>∙</m:t>
                    </m:r>
                    <m:sSup>
                      <m:sSupPr>
                        <m:ctrlPr>
                          <a:rPr lang="cs-CZ" b="1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b="1" i="1" dirty="0" smtClean="0">
                            <a:latin typeface="Cambria Math"/>
                          </a:rPr>
                          <m:t>𝒔</m:t>
                        </m:r>
                      </m:e>
                      <m:sup>
                        <m:r>
                          <a:rPr lang="cs-CZ" b="1" i="1" dirty="0" smtClean="0">
                            <a:latin typeface="Cambria Math"/>
                          </a:rPr>
                          <m:t>𝟒</m:t>
                        </m:r>
                      </m:sup>
                    </m:sSup>
                  </m:oMath>
                </a14:m>
                <a:r>
                  <a:rPr lang="cs-CZ" b="1" dirty="0" smtClean="0"/>
                  <a:t>;   abcd</a:t>
                </a:r>
                <a:endParaRPr lang="cs-CZ" b="1" dirty="0"/>
              </a:p>
            </p:txBody>
          </p:sp>
        </mc:Choice>
        <mc:Fallback xmlns="">
          <p:sp>
            <p:nvSpPr>
              <p:cNvPr id="50" name="TextovéPole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0000" y="3060000"/>
                <a:ext cx="3066922" cy="491160"/>
              </a:xfrm>
              <a:prstGeom prst="rect">
                <a:avLst/>
              </a:prstGeom>
              <a:blipFill rotWithShape="1">
                <a:blip r:embed="rId4"/>
                <a:stretch>
                  <a:fillRect l="-1789" b="-617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1" name="TextovéPole 50"/>
          <p:cNvSpPr txBox="1"/>
          <p:nvPr/>
        </p:nvSpPr>
        <p:spPr>
          <a:xfrm>
            <a:off x="179512" y="4434666"/>
            <a:ext cx="612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 smtClean="0"/>
              <a:t>Číslo</a:t>
            </a:r>
            <a:r>
              <a:rPr lang="cs-CZ" b="1" dirty="0" smtClean="0"/>
              <a:t> obsažené v jednočlenu se nazývá koeficient</a:t>
            </a:r>
            <a:endParaRPr lang="cs-CZ" b="1" dirty="0"/>
          </a:p>
        </p:txBody>
      </p:sp>
      <p:cxnSp>
        <p:nvCxnSpPr>
          <p:cNvPr id="9" name="Přímá spojnice se šipkou 8"/>
          <p:cNvCxnSpPr/>
          <p:nvPr/>
        </p:nvCxnSpPr>
        <p:spPr bwMode="auto">
          <a:xfrm flipH="1" flipV="1">
            <a:off x="4519338" y="3492593"/>
            <a:ext cx="294614" cy="105073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6" name="Přímá spojnice se šipkou 55"/>
          <p:cNvCxnSpPr/>
          <p:nvPr/>
        </p:nvCxnSpPr>
        <p:spPr bwMode="auto">
          <a:xfrm flipV="1">
            <a:off x="4860032" y="3551160"/>
            <a:ext cx="55335" cy="88350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9" name="Přímá spojnice se šipkou 58"/>
          <p:cNvCxnSpPr/>
          <p:nvPr/>
        </p:nvCxnSpPr>
        <p:spPr bwMode="auto">
          <a:xfrm flipV="1">
            <a:off x="5010658" y="3519960"/>
            <a:ext cx="281422" cy="99600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1" name="Přímá spojnice se šipkou 60"/>
          <p:cNvCxnSpPr/>
          <p:nvPr/>
        </p:nvCxnSpPr>
        <p:spPr bwMode="auto">
          <a:xfrm flipV="1">
            <a:off x="5151369" y="3429332"/>
            <a:ext cx="1008112" cy="100533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6" name="Ovál 15"/>
          <p:cNvSpPr/>
          <p:nvPr/>
        </p:nvSpPr>
        <p:spPr bwMode="auto">
          <a:xfrm>
            <a:off x="4354366" y="3028642"/>
            <a:ext cx="216024" cy="432048"/>
          </a:xfrm>
          <a:prstGeom prst="ellipse">
            <a:avLst/>
          </a:prstGeom>
          <a:noFill/>
          <a:ln w="158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4" name="Ovál 63"/>
          <p:cNvSpPr/>
          <p:nvPr/>
        </p:nvSpPr>
        <p:spPr bwMode="auto">
          <a:xfrm>
            <a:off x="4824000" y="3096000"/>
            <a:ext cx="216024" cy="432048"/>
          </a:xfrm>
          <a:prstGeom prst="ellipse">
            <a:avLst/>
          </a:prstGeom>
          <a:noFill/>
          <a:ln w="158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5" name="Ovál 64"/>
          <p:cNvSpPr/>
          <p:nvPr/>
        </p:nvSpPr>
        <p:spPr bwMode="auto">
          <a:xfrm>
            <a:off x="5220072" y="3075806"/>
            <a:ext cx="216024" cy="432048"/>
          </a:xfrm>
          <a:prstGeom prst="ellipse">
            <a:avLst/>
          </a:prstGeom>
          <a:noFill/>
          <a:ln w="158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6" name="Ovál 65"/>
          <p:cNvSpPr/>
          <p:nvPr/>
        </p:nvSpPr>
        <p:spPr bwMode="auto">
          <a:xfrm>
            <a:off x="6156176" y="3081569"/>
            <a:ext cx="216024" cy="432048"/>
          </a:xfrm>
          <a:prstGeom prst="ellipse">
            <a:avLst/>
          </a:prstGeom>
          <a:noFill/>
          <a:ln w="158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8" name="TextovéPole 47"/>
          <p:cNvSpPr txBox="1"/>
          <p:nvPr/>
        </p:nvSpPr>
        <p:spPr>
          <a:xfrm>
            <a:off x="6084168" y="311400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311097785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500"/>
                            </p:stCondLst>
                            <p:childTnLst>
                              <p:par>
                                <p:cTn id="7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500"/>
                            </p:stCondLst>
                            <p:childTnLst>
                              <p:par>
                                <p:cTn id="7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1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000"/>
                            </p:stCondLst>
                            <p:childTnLst>
                              <p:par>
                                <p:cTn id="7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0"/>
                            </p:stCondLst>
                            <p:childTnLst>
                              <p:par>
                                <p:cTn id="8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1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500"/>
                            </p:stCondLst>
                            <p:childTnLst>
                              <p:par>
                                <p:cTn id="8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500"/>
                            </p:stCondLst>
                            <p:childTnLst>
                              <p:par>
                                <p:cTn id="9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000"/>
                            </p:stCondLst>
                            <p:childTnLst>
                              <p:par>
                                <p:cTn id="9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1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500"/>
                            </p:stCondLst>
                            <p:childTnLst>
                              <p:par>
                                <p:cTn id="9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3" grpId="0"/>
      <p:bldP spid="45" grpId="0"/>
      <p:bldP spid="46" grpId="0"/>
      <p:bldP spid="47" grpId="0"/>
      <p:bldP spid="7" grpId="0"/>
      <p:bldP spid="49" grpId="0"/>
      <p:bldP spid="50" grpId="0"/>
      <p:bldP spid="51" grpId="0"/>
      <p:bldP spid="16" grpId="0" animBg="1"/>
      <p:bldP spid="64" grpId="0" animBg="1"/>
      <p:bldP spid="65" grpId="0" animBg="1"/>
      <p:bldP spid="66" grpId="0" animBg="1"/>
      <p:bldP spid="4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51470"/>
            <a:ext cx="8351999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Jednočleny</a:t>
            </a:r>
            <a:endParaRPr lang="cs-CZ" sz="3200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0" y="1347614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Jednočlen se snažíme zapsat vždy co nejkratším zápisem:</a:t>
            </a:r>
            <a:endParaRPr lang="cs-CZ" b="1" dirty="0"/>
          </a:p>
        </p:txBody>
      </p:sp>
      <p:sp>
        <p:nvSpPr>
          <p:cNvPr id="3" name="TextovéPole 2"/>
          <p:cNvSpPr txBox="1"/>
          <p:nvPr/>
        </p:nvSpPr>
        <p:spPr>
          <a:xfrm>
            <a:off x="539552" y="1980000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3·4·x·x·x</a:t>
            </a:r>
            <a:r>
              <a:rPr lang="cs-CZ" b="1" dirty="0"/>
              <a:t>·</a:t>
            </a:r>
            <a:r>
              <a:rPr lang="cs-CZ" b="1" dirty="0" smtClean="0"/>
              <a:t>x·y·y</a:t>
            </a:r>
            <a:endParaRPr lang="cs-CZ" b="1" dirty="0"/>
          </a:p>
        </p:txBody>
      </p:sp>
      <p:sp>
        <p:nvSpPr>
          <p:cNvPr id="45" name="TextovéPole 44"/>
          <p:cNvSpPr txBox="1"/>
          <p:nvPr/>
        </p:nvSpPr>
        <p:spPr>
          <a:xfrm>
            <a:off x="540000" y="2520000"/>
            <a:ext cx="378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Zapište stručně jednočleny:</a:t>
            </a:r>
            <a:endParaRPr lang="cs-CZ" b="1" dirty="0"/>
          </a:p>
        </p:txBody>
      </p:sp>
      <p:sp>
        <p:nvSpPr>
          <p:cNvPr id="47" name="TextovéPole 46"/>
          <p:cNvSpPr txBox="1"/>
          <p:nvPr/>
        </p:nvSpPr>
        <p:spPr>
          <a:xfrm>
            <a:off x="2123728" y="1980000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12</a:t>
            </a:r>
            <a:r>
              <a:rPr lang="cs-CZ" b="1" dirty="0"/>
              <a:t>·</a:t>
            </a:r>
            <a:r>
              <a:rPr lang="cs-CZ" b="1" dirty="0" smtClean="0"/>
              <a:t>x</a:t>
            </a:r>
            <a:r>
              <a:rPr lang="cs-CZ" b="1" baseline="30000" dirty="0" smtClean="0"/>
              <a:t>4</a:t>
            </a:r>
            <a:r>
              <a:rPr lang="cs-CZ" b="1" dirty="0" smtClean="0"/>
              <a:t>·y</a:t>
            </a:r>
            <a:r>
              <a:rPr lang="cs-CZ" b="1" baseline="30000" dirty="0" smtClean="0"/>
              <a:t>2</a:t>
            </a:r>
            <a:endParaRPr lang="cs-CZ" b="1" baseline="30000" dirty="0">
              <a:latin typeface="Symbol" pitchFamily="18" charset="2"/>
            </a:endParaRPr>
          </a:p>
        </p:txBody>
      </p:sp>
      <p:sp>
        <p:nvSpPr>
          <p:cNvPr id="49" name="TextovéPole 48"/>
          <p:cNvSpPr txBox="1"/>
          <p:nvPr/>
        </p:nvSpPr>
        <p:spPr>
          <a:xfrm>
            <a:off x="540000" y="3060000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1) 3·a·b·0,5·a·a·a·b·b =</a:t>
            </a:r>
            <a:endParaRPr lang="cs-CZ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3239852" y="1980000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12x</a:t>
            </a:r>
            <a:r>
              <a:rPr lang="cs-CZ" b="1" baseline="30000" dirty="0" smtClean="0"/>
              <a:t>4</a:t>
            </a:r>
            <a:r>
              <a:rPr lang="cs-CZ" b="1" dirty="0" smtClean="0"/>
              <a:t>y</a:t>
            </a:r>
            <a:r>
              <a:rPr lang="cs-CZ" b="1" baseline="30000" dirty="0" smtClean="0"/>
              <a:t>2</a:t>
            </a:r>
            <a:endParaRPr lang="cs-CZ" b="1" baseline="30000" dirty="0">
              <a:latin typeface="Symbol" pitchFamily="18" charset="2"/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3024000" y="3060000"/>
            <a:ext cx="1080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1,5a</a:t>
            </a:r>
            <a:r>
              <a:rPr lang="cs-CZ" b="1" baseline="30000" dirty="0" smtClean="0"/>
              <a:t>4</a:t>
            </a:r>
            <a:r>
              <a:rPr lang="cs-CZ" b="1" dirty="0" smtClean="0"/>
              <a:t>b</a:t>
            </a:r>
            <a:r>
              <a:rPr lang="cs-CZ" b="1" baseline="30000" dirty="0" smtClean="0"/>
              <a:t>3</a:t>
            </a:r>
            <a:endParaRPr lang="cs-CZ" b="1" baseline="30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540000" y="3420000"/>
                <a:ext cx="3384376" cy="492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2)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1" i="1" smtClean="0">
                            <a:latin typeface="Cambria Math"/>
                          </a:rPr>
                          <m:t>𝟐</m:t>
                        </m:r>
                      </m:num>
                      <m:den>
                        <m:r>
                          <a:rPr lang="cs-CZ" b="1" i="1" smtClean="0">
                            <a:latin typeface="Cambria Math"/>
                          </a:rPr>
                          <m:t>𝟑</m:t>
                        </m:r>
                      </m:den>
                    </m:f>
                  </m:oMath>
                </a14:m>
                <a:r>
                  <a:rPr lang="cs-CZ" b="1" dirty="0" smtClean="0"/>
                  <a:t>·p·p·6·q·q·q·q·q·0,5·q =</a:t>
                </a:r>
                <a:endParaRPr lang="cs-CZ" b="1" dirty="0"/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" y="3420000"/>
                <a:ext cx="3384376" cy="492443"/>
              </a:xfrm>
              <a:prstGeom prst="rect">
                <a:avLst/>
              </a:prstGeom>
              <a:blipFill rotWithShape="1">
                <a:blip r:embed="rId3"/>
                <a:stretch>
                  <a:fillRect l="-1622" b="-617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ovéPole 25"/>
          <p:cNvSpPr txBox="1"/>
          <p:nvPr/>
        </p:nvSpPr>
        <p:spPr>
          <a:xfrm>
            <a:off x="3528000" y="3492000"/>
            <a:ext cx="1080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2p</a:t>
            </a:r>
            <a:r>
              <a:rPr lang="cs-CZ" b="1" baseline="30000" dirty="0" smtClean="0"/>
              <a:t>2</a:t>
            </a:r>
            <a:r>
              <a:rPr lang="cs-CZ" b="1" dirty="0" smtClean="0"/>
              <a:t>q</a:t>
            </a:r>
            <a:r>
              <a:rPr lang="cs-CZ" b="1" baseline="30000" dirty="0" smtClean="0"/>
              <a:t>6</a:t>
            </a:r>
            <a:endParaRPr lang="cs-CZ" b="1" baseline="30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ovéPole 26"/>
              <p:cNvSpPr txBox="1"/>
              <p:nvPr/>
            </p:nvSpPr>
            <p:spPr>
              <a:xfrm>
                <a:off x="540000" y="3888000"/>
                <a:ext cx="532814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3) </a:t>
                </a:r>
                <a14:m>
                  <m:oMath xmlns:m="http://schemas.openxmlformats.org/officeDocument/2006/math">
                    <m:r>
                      <a:rPr lang="cs-CZ" b="1" i="1" smtClean="0">
                        <a:latin typeface="Cambria Math"/>
                      </a:rPr>
                      <m:t>−</m:t>
                    </m:r>
                    <m:r>
                      <a:rPr lang="cs-CZ" b="1" i="1" smtClean="0">
                        <a:latin typeface="Cambria Math"/>
                      </a:rPr>
                      <m:t>𝟑</m:t>
                    </m:r>
                  </m:oMath>
                </a14:m>
                <a:r>
                  <a:rPr lang="cs-CZ" b="1" dirty="0" smtClean="0"/>
                  <a:t>·</a:t>
                </a:r>
                <a:r>
                  <a:rPr lang="cs-CZ" b="1" dirty="0" smtClean="0"/>
                  <a:t>r·s</a:t>
                </a:r>
                <a:r>
                  <a:rPr lang="cs-CZ" b="1" baseline="30000" dirty="0" smtClean="0"/>
                  <a:t>2</a:t>
                </a:r>
                <a:r>
                  <a:rPr lang="cs-CZ" b="1" dirty="0" smtClean="0"/>
                  <a:t>·r</a:t>
                </a:r>
                <a:r>
                  <a:rPr lang="cs-CZ" b="1" dirty="0" smtClean="0"/>
                  <a:t>·(</a:t>
                </a:r>
                <a14:m>
                  <m:oMath xmlns:m="http://schemas.openxmlformats.org/officeDocument/2006/math">
                    <m:r>
                      <a:rPr lang="cs-CZ" b="1" i="1">
                        <a:latin typeface="Cambria Math"/>
                      </a:rPr>
                      <m:t>− </m:t>
                    </m:r>
                  </m:oMath>
                </a14:m>
                <a:r>
                  <a:rPr lang="cs-CZ" b="1" dirty="0" smtClean="0"/>
                  <a:t>s)·</a:t>
                </a:r>
                <a:r>
                  <a:rPr lang="cs-CZ" b="1" dirty="0" smtClean="0"/>
                  <a:t>t·r·s</a:t>
                </a:r>
                <a:r>
                  <a:rPr lang="cs-CZ" b="1" baseline="30000" dirty="0" smtClean="0"/>
                  <a:t>3</a:t>
                </a:r>
                <a:r>
                  <a:rPr lang="cs-CZ" b="1" dirty="0" smtClean="0"/>
                  <a:t>·s·t</a:t>
                </a:r>
                <a:r>
                  <a:rPr lang="cs-CZ" b="1" dirty="0" smtClean="0"/>
                  <a:t>·</a:t>
                </a:r>
                <a14:m>
                  <m:oMath xmlns:m="http://schemas.openxmlformats.org/officeDocument/2006/math">
                    <m:r>
                      <a:rPr lang="cs-CZ" b="1" i="0" smtClean="0">
                        <a:latin typeface="Cambria Math"/>
                      </a:rPr>
                      <m:t>(</m:t>
                    </m:r>
                    <m:r>
                      <a:rPr lang="cs-CZ" b="1" i="1">
                        <a:latin typeface="Cambria Math"/>
                      </a:rPr>
                      <m:t>−</m:t>
                    </m:r>
                    <m:r>
                      <a:rPr lang="cs-CZ" b="1" i="1">
                        <a:latin typeface="Cambria Math"/>
                      </a:rPr>
                      <m:t>𝟑</m:t>
                    </m:r>
                    <m:r>
                      <a:rPr lang="cs-CZ" b="1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cs-CZ" b="1" dirty="0" smtClean="0"/>
                  <a:t>·</a:t>
                </a:r>
                <a:r>
                  <a:rPr lang="cs-CZ" b="1" dirty="0" smtClean="0"/>
                  <a:t>t·t</a:t>
                </a:r>
                <a:r>
                  <a:rPr lang="cs-CZ" b="1" baseline="30000" dirty="0" smtClean="0"/>
                  <a:t>2</a:t>
                </a:r>
                <a:r>
                  <a:rPr lang="cs-CZ" b="1" dirty="0" smtClean="0"/>
                  <a:t>·r·s·t</a:t>
                </a:r>
                <a:r>
                  <a:rPr lang="cs-CZ" b="1" baseline="30000" dirty="0" smtClean="0"/>
                  <a:t>3</a:t>
                </a:r>
                <a:r>
                  <a:rPr lang="cs-CZ" b="1" dirty="0"/>
                  <a:t>·t</a:t>
                </a:r>
                <a:r>
                  <a:rPr lang="cs-CZ" b="1" baseline="30000" dirty="0"/>
                  <a:t>4</a:t>
                </a:r>
                <a:r>
                  <a:rPr lang="cs-CZ" b="1" dirty="0"/>
                  <a:t> </a:t>
                </a:r>
                <a:r>
                  <a:rPr lang="cs-CZ" b="1" dirty="0" smtClean="0"/>
                  <a:t>=</a:t>
                </a:r>
                <a:endParaRPr lang="cs-CZ" b="1" dirty="0"/>
              </a:p>
            </p:txBody>
          </p:sp>
        </mc:Choice>
        <mc:Fallback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" y="3888000"/>
                <a:ext cx="5328144" cy="369332"/>
              </a:xfrm>
              <a:prstGeom prst="rect">
                <a:avLst/>
              </a:prstGeom>
              <a:blipFill rotWithShape="1">
                <a:blip r:embed="rId4"/>
                <a:stretch>
                  <a:fillRect l="-1030" t="-8333" b="-26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ovéPole 27"/>
              <p:cNvSpPr txBox="1"/>
              <p:nvPr/>
            </p:nvSpPr>
            <p:spPr>
              <a:xfrm>
                <a:off x="5328204" y="3888000"/>
                <a:ext cx="13320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b="1" i="1" smtClean="0">
                        <a:latin typeface="Cambria Math"/>
                      </a:rPr>
                      <m:t>−</m:t>
                    </m:r>
                    <m:r>
                      <a:rPr lang="cs-CZ" b="1" i="1" smtClean="0">
                        <a:latin typeface="Cambria Math"/>
                      </a:rPr>
                      <m:t>𝟗</m:t>
                    </m:r>
                  </m:oMath>
                </a14:m>
                <a:r>
                  <a:rPr lang="cs-CZ" b="1" dirty="0" smtClean="0"/>
                  <a:t>r</a:t>
                </a:r>
                <a:r>
                  <a:rPr lang="cs-CZ" b="1" baseline="30000" dirty="0" smtClean="0"/>
                  <a:t>4</a:t>
                </a:r>
                <a:r>
                  <a:rPr lang="cs-CZ" b="1" dirty="0" smtClean="0"/>
                  <a:t>s</a:t>
                </a:r>
                <a:r>
                  <a:rPr lang="cs-CZ" b="1" baseline="30000" dirty="0" smtClean="0"/>
                  <a:t>8</a:t>
                </a:r>
                <a:r>
                  <a:rPr lang="cs-CZ" b="1" dirty="0" smtClean="0"/>
                  <a:t>t</a:t>
                </a:r>
                <a:r>
                  <a:rPr lang="cs-CZ" b="1" baseline="30000" dirty="0" smtClean="0"/>
                  <a:t>12</a:t>
                </a:r>
                <a:endParaRPr lang="cs-CZ" b="1" baseline="30000" dirty="0"/>
              </a:p>
            </p:txBody>
          </p:sp>
        </mc:Choice>
        <mc:Fallback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8204" y="3888000"/>
                <a:ext cx="1332028" cy="369332"/>
              </a:xfrm>
              <a:prstGeom prst="rect">
                <a:avLst/>
              </a:prstGeom>
              <a:blipFill rotWithShape="1">
                <a:blip r:embed="rId5"/>
                <a:stretch>
                  <a:fillRect t="-8333" b="-26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ovéPole 28"/>
              <p:cNvSpPr txBox="1"/>
              <p:nvPr/>
            </p:nvSpPr>
            <p:spPr>
              <a:xfrm>
                <a:off x="540000" y="4248000"/>
                <a:ext cx="7668732" cy="4910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4) </a:t>
                </a:r>
                <a14:m>
                  <m:oMath xmlns:m="http://schemas.openxmlformats.org/officeDocument/2006/math">
                    <m:r>
                      <a:rPr lang="cs-CZ" b="1" i="1" smtClean="0">
                        <a:latin typeface="Cambria Math"/>
                      </a:rPr>
                      <m:t>−</m:t>
                    </m:r>
                    <m:r>
                      <a:rPr lang="cs-CZ" b="1" i="1" smtClean="0">
                        <a:latin typeface="Cambria Math"/>
                      </a:rPr>
                      <m:t>𝟎</m:t>
                    </m:r>
                    <m:r>
                      <a:rPr lang="cs-CZ" b="1" i="1" smtClean="0">
                        <a:latin typeface="Cambria Math"/>
                      </a:rPr>
                      <m:t>,</m:t>
                    </m:r>
                    <m:r>
                      <a:rPr lang="cs-CZ" b="1" i="1" smtClean="0">
                        <a:latin typeface="Cambria Math"/>
                      </a:rPr>
                      <m:t>𝟐</m:t>
                    </m:r>
                  </m:oMath>
                </a14:m>
                <a:r>
                  <a:rPr lang="cs-CZ" b="1" dirty="0" smtClean="0"/>
                  <a:t>·m·n·n·(</a:t>
                </a:r>
                <a14:m>
                  <m:oMath xmlns:m="http://schemas.openxmlformats.org/officeDocument/2006/math">
                    <m:r>
                      <a:rPr lang="cs-CZ" b="1" i="1">
                        <a:latin typeface="Cambria Math"/>
                      </a:rPr>
                      <m:t>− </m:t>
                    </m:r>
                  </m:oMath>
                </a14:m>
                <a:r>
                  <a:rPr lang="cs-CZ" b="1" dirty="0" smtClean="0"/>
                  <a:t>m·n)·m·n·m·m·m·</a:t>
                </a:r>
                <a14:m>
                  <m:oMath xmlns:m="http://schemas.openxmlformats.org/officeDocument/2006/math">
                    <m:r>
                      <a:rPr lang="cs-CZ" b="1" i="0" smtClean="0">
                        <a:latin typeface="Cambria Math"/>
                      </a:rPr>
                      <m:t>(</m:t>
                    </m:r>
                    <m:r>
                      <a:rPr lang="cs-CZ" b="1" i="0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cs-CZ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1" i="1" smtClean="0"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cs-CZ" b="1" i="1" smtClean="0">
                            <a:latin typeface="Cambria Math"/>
                          </a:rPr>
                          <m:t>𝟒</m:t>
                        </m:r>
                      </m:den>
                    </m:f>
                    <m:r>
                      <m:rPr>
                        <m:nor/>
                      </m:rPr>
                      <a:rPr lang="cs-CZ" b="1" dirty="0"/>
                      <m:t>·</m:t>
                    </m:r>
                    <m:r>
                      <a:rPr lang="cs-CZ" b="1" i="0" dirty="0" smtClean="0">
                        <a:latin typeface="Cambria Math"/>
                      </a:rPr>
                      <m:t>𝐦</m:t>
                    </m:r>
                    <m:r>
                      <a:rPr lang="cs-CZ" b="1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cs-CZ" b="1" dirty="0" smtClean="0"/>
                  <a:t>·m·m·m·m</a:t>
                </a:r>
                <a14:m>
                  <m:oMath xmlns:m="http://schemas.openxmlformats.org/officeDocument/2006/math">
                    <m:r>
                      <a:rPr lang="cs-CZ" b="1" i="1" dirty="0" smtClean="0">
                        <a:latin typeface="Cambria Math"/>
                        <a:ea typeface="Cambria Math"/>
                      </a:rPr>
                      <m:t>∙</m:t>
                    </m:r>
                    <m:sSup>
                      <m:sSupPr>
                        <m:ctrlPr>
                          <a:rPr lang="cs-CZ" b="1" i="1" dirty="0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b="1" i="1" dirty="0" smtClean="0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cs-CZ" b="1" i="0" dirty="0" smtClean="0">
                                <a:latin typeface="Cambria Math"/>
                                <a:ea typeface="Cambria Math"/>
                              </a:rPr>
                              <m:t>−</m:t>
                            </m:r>
                            <m:r>
                              <a:rPr lang="cs-CZ" b="1" i="0" dirty="0" smtClean="0">
                                <a:latin typeface="Cambria Math"/>
                                <a:ea typeface="Cambria Math"/>
                              </a:rPr>
                              <m:t>𝐦</m:t>
                            </m:r>
                          </m:e>
                        </m:d>
                      </m:e>
                      <m:sup>
                        <m:r>
                          <a:rPr lang="cs-CZ" b="1" i="1" dirty="0" smtClean="0">
                            <a:latin typeface="Cambria Math"/>
                            <a:ea typeface="Cambria Math"/>
                          </a:rPr>
                          <m:t>𝟒</m:t>
                        </m:r>
                      </m:sup>
                    </m:sSup>
                  </m:oMath>
                </a14:m>
                <a:r>
                  <a:rPr lang="cs-CZ" b="1" dirty="0" smtClean="0"/>
                  <a:t>·m·n</a:t>
                </a:r>
                <a:r>
                  <a:rPr lang="cs-CZ" b="1" baseline="30000" dirty="0" smtClean="0"/>
                  <a:t>5</a:t>
                </a:r>
                <a:r>
                  <a:rPr lang="cs-CZ" b="1" dirty="0" smtClean="0"/>
                  <a:t> =</a:t>
                </a:r>
                <a:endParaRPr lang="cs-CZ" b="1" dirty="0"/>
              </a:p>
            </p:txBody>
          </p:sp>
        </mc:Choice>
        <mc:Fallback xmlns=""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" y="4248000"/>
                <a:ext cx="7668732" cy="491096"/>
              </a:xfrm>
              <a:prstGeom prst="rect">
                <a:avLst/>
              </a:prstGeom>
              <a:blipFill rotWithShape="1">
                <a:blip r:embed="rId6"/>
                <a:stretch>
                  <a:fillRect l="-715" b="-75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ovéPole 29"/>
              <p:cNvSpPr txBox="1"/>
              <p:nvPr/>
            </p:nvSpPr>
            <p:spPr>
              <a:xfrm>
                <a:off x="7884000" y="4212000"/>
                <a:ext cx="1332028" cy="492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b="1" i="1" smtClean="0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cs-CZ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1" i="1" smtClean="0"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cs-CZ" b="1" i="1" smtClean="0">
                            <a:latin typeface="Cambria Math"/>
                          </a:rPr>
                          <m:t>𝟐𝟎</m:t>
                        </m:r>
                      </m:den>
                    </m:f>
                    <m:r>
                      <a:rPr lang="cs-CZ" b="1" i="0" smtClean="0">
                        <a:latin typeface="Cambria Math"/>
                      </a:rPr>
                      <m:t>𝐦</m:t>
                    </m:r>
                  </m:oMath>
                </a14:m>
                <a:r>
                  <a:rPr lang="cs-CZ" b="1" baseline="30000" dirty="0" smtClean="0"/>
                  <a:t>16</a:t>
                </a:r>
                <a:r>
                  <a:rPr lang="cs-CZ" b="1" dirty="0" smtClean="0"/>
                  <a:t>n</a:t>
                </a:r>
                <a:r>
                  <a:rPr lang="cs-CZ" b="1" baseline="30000" dirty="0" smtClean="0"/>
                  <a:t>9</a:t>
                </a:r>
                <a:endParaRPr lang="cs-CZ" b="1" baseline="30000" dirty="0"/>
              </a:p>
            </p:txBody>
          </p:sp>
        </mc:Choice>
        <mc:Fallback xmlns=""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84000" y="4212000"/>
                <a:ext cx="1332028" cy="492443"/>
              </a:xfrm>
              <a:prstGeom prst="rect">
                <a:avLst/>
              </a:prstGeom>
              <a:blipFill rotWithShape="1">
                <a:blip r:embed="rId7"/>
                <a:stretch>
                  <a:fillRect b="-617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6035322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3" grpId="0"/>
      <p:bldP spid="45" grpId="0"/>
      <p:bldP spid="47" grpId="0"/>
      <p:bldP spid="49" grpId="0"/>
      <p:bldP spid="22" grpId="0"/>
      <p:bldP spid="24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51470"/>
            <a:ext cx="8351999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Mnohočleny</a:t>
            </a:r>
            <a:endParaRPr lang="cs-CZ" sz="3200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0" y="1347614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Mnohočlen je jednočlen nebo </a:t>
            </a:r>
            <a:r>
              <a:rPr lang="cs-CZ" b="1" dirty="0" smtClean="0"/>
              <a:t>výraz, </a:t>
            </a:r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b="1" dirty="0" smtClean="0"/>
              <a:t>který </a:t>
            </a:r>
            <a:r>
              <a:rPr lang="cs-CZ" b="1" dirty="0" smtClean="0"/>
              <a:t>můžeme zapsat </a:t>
            </a:r>
            <a:r>
              <a:rPr lang="cs-CZ" b="1" dirty="0" smtClean="0"/>
              <a:t>jako součet (rozdíl) jednočlenů:</a:t>
            </a:r>
            <a:endParaRPr lang="cs-CZ" b="1" dirty="0"/>
          </a:p>
        </p:txBody>
      </p:sp>
      <p:sp>
        <p:nvSpPr>
          <p:cNvPr id="3" name="TextovéPole 2"/>
          <p:cNvSpPr txBox="1"/>
          <p:nvPr/>
        </p:nvSpPr>
        <p:spPr>
          <a:xfrm>
            <a:off x="3491880" y="1980000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3x</a:t>
            </a:r>
            <a:r>
              <a:rPr lang="cs-CZ" b="1" baseline="30000" dirty="0" smtClean="0">
                <a:solidFill>
                  <a:srgbClr val="FF0000"/>
                </a:solidFill>
              </a:rPr>
              <a:t>3</a:t>
            </a:r>
            <a:r>
              <a:rPr lang="cs-CZ" b="1" dirty="0" smtClean="0">
                <a:solidFill>
                  <a:srgbClr val="FF0000"/>
                </a:solidFill>
              </a:rPr>
              <a:t> + 2x</a:t>
            </a:r>
            <a:r>
              <a:rPr lang="cs-CZ" b="1" baseline="30000" dirty="0" smtClean="0">
                <a:solidFill>
                  <a:srgbClr val="FF0000"/>
                </a:solidFill>
              </a:rPr>
              <a:t>2</a:t>
            </a:r>
            <a:r>
              <a:rPr lang="cs-CZ" b="1" dirty="0" smtClean="0">
                <a:solidFill>
                  <a:srgbClr val="FF0000"/>
                </a:solidFill>
              </a:rPr>
              <a:t> + 5x - 5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45" name="TextovéPole 44"/>
          <p:cNvSpPr txBox="1"/>
          <p:nvPr/>
        </p:nvSpPr>
        <p:spPr>
          <a:xfrm>
            <a:off x="360000" y="2520000"/>
            <a:ext cx="13813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jednočlen</a:t>
            </a:r>
            <a:endParaRPr lang="cs-CZ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ovéPole 21"/>
              <p:cNvSpPr txBox="1"/>
              <p:nvPr/>
            </p:nvSpPr>
            <p:spPr>
              <a:xfrm>
                <a:off x="2160000" y="2304000"/>
                <a:ext cx="3024336" cy="5967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5; 2a; 3x</a:t>
                </a:r>
                <a:r>
                  <a:rPr lang="cs-CZ" b="1" baseline="30000" dirty="0" smtClean="0"/>
                  <a:t>3</a:t>
                </a:r>
                <a:r>
                  <a:rPr lang="cs-CZ" b="1" dirty="0" smtClean="0"/>
                  <a:t>; 4abcd;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cs-CZ" b="1" i="0" smtClean="0">
                            <a:latin typeface="Cambria Math"/>
                          </a:rPr>
                          <m:t>7</m:t>
                        </m:r>
                        <m:sSup>
                          <m:sSupPr>
                            <m:ctrlPr>
                              <a:rPr lang="cs-CZ" b="1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cs-CZ" b="1" i="0" smtClean="0">
                                <a:latin typeface="Cambria Math"/>
                              </a:rPr>
                              <m:t>p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cs-CZ" b="1" i="0" smtClean="0"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m:rPr>
                            <m:nor/>
                          </m:rPr>
                          <a:rPr lang="cs-CZ" b="1" i="0" smtClean="0"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endParaRPr lang="cs-CZ" b="1" dirty="0"/>
              </a:p>
            </p:txBody>
          </p:sp>
        </mc:Choice>
        <mc:Fallback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60000" y="2304000"/>
                <a:ext cx="3024336" cy="596766"/>
              </a:xfrm>
              <a:prstGeom prst="rect">
                <a:avLst/>
              </a:prstGeom>
              <a:blipFill rotWithShape="1">
                <a:blip r:embed="rId3"/>
                <a:stretch>
                  <a:fillRect l="-1613" b="-510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ovéPole 22"/>
          <p:cNvSpPr txBox="1"/>
          <p:nvPr/>
        </p:nvSpPr>
        <p:spPr>
          <a:xfrm>
            <a:off x="360000" y="2952000"/>
            <a:ext cx="13813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dvojčlen</a:t>
            </a:r>
            <a:endParaRPr lang="cs-CZ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ovéPole 23"/>
              <p:cNvSpPr txBox="1"/>
              <p:nvPr/>
            </p:nvSpPr>
            <p:spPr>
              <a:xfrm>
                <a:off x="2160000" y="2736000"/>
                <a:ext cx="5616624" cy="5967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5 + a; 2a – 3b; 3x</a:t>
                </a:r>
                <a:r>
                  <a:rPr lang="cs-CZ" b="1" baseline="30000" dirty="0" smtClean="0"/>
                  <a:t>3</a:t>
                </a:r>
                <a:r>
                  <a:rPr lang="cs-CZ" b="1" dirty="0" smtClean="0"/>
                  <a:t> - 1; 4a - </a:t>
                </a:r>
                <a:r>
                  <a:rPr lang="cs-CZ" b="1" dirty="0" err="1" smtClean="0"/>
                  <a:t>bcd</a:t>
                </a:r>
                <a:r>
                  <a:rPr lang="cs-CZ" b="1" dirty="0" smtClean="0"/>
                  <a:t>;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cs-CZ" b="1" i="0" smtClean="0">
                            <a:latin typeface="Cambria Math"/>
                          </a:rPr>
                          <m:t>7</m:t>
                        </m:r>
                        <m:sSup>
                          <m:sSupPr>
                            <m:ctrlPr>
                              <a:rPr lang="cs-CZ" b="1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cs-CZ" b="1" i="0" smtClean="0">
                                <a:latin typeface="Cambria Math"/>
                              </a:rPr>
                              <m:t>p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cs-CZ" b="1" i="0" smtClean="0"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m:rPr>
                            <m:nor/>
                          </m:rPr>
                          <a:rPr lang="cs-CZ" b="1" i="0" smtClean="0">
                            <a:latin typeface="Cambria Math"/>
                          </a:rPr>
                          <m:t>4</m:t>
                        </m:r>
                      </m:den>
                    </m:f>
                    <m:r>
                      <m:rPr>
                        <m:nor/>
                      </m:rPr>
                      <a:rPr lang="cs-CZ" b="1" i="0" smtClean="0">
                        <a:latin typeface="Cambria Math"/>
                      </a:rPr>
                      <m:t>-4</m:t>
                    </m:r>
                    <m:sSup>
                      <m:sSupPr>
                        <m:ctrlPr>
                          <a:rPr lang="cs-CZ" b="1" i="1" smtClean="0">
                            <a:latin typeface="Cambria Math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cs-CZ" b="1" i="0" smtClean="0">
                            <a:latin typeface="Cambria Math"/>
                          </a:rPr>
                          <m:t>q</m:t>
                        </m:r>
                      </m:e>
                      <m:sup>
                        <m:r>
                          <m:rPr>
                            <m:nor/>
                          </m:rPr>
                          <a:rPr lang="cs-CZ" b="1" i="0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cs-CZ" b="1" dirty="0"/>
              </a:p>
            </p:txBody>
          </p:sp>
        </mc:Choice>
        <mc:Fallback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60000" y="2736000"/>
                <a:ext cx="5616624" cy="596766"/>
              </a:xfrm>
              <a:prstGeom prst="rect">
                <a:avLst/>
              </a:prstGeom>
              <a:blipFill rotWithShape="1">
                <a:blip r:embed="rId4"/>
                <a:stretch>
                  <a:fillRect l="-868" b="-510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ovéPole 24"/>
          <p:cNvSpPr txBox="1"/>
          <p:nvPr/>
        </p:nvSpPr>
        <p:spPr>
          <a:xfrm>
            <a:off x="360000" y="3384000"/>
            <a:ext cx="13813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tr</a:t>
            </a:r>
            <a:r>
              <a:rPr lang="cs-CZ" b="1" dirty="0" smtClean="0"/>
              <a:t>ojčlen</a:t>
            </a:r>
            <a:endParaRPr lang="cs-CZ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ovéPole 25"/>
              <p:cNvSpPr txBox="1"/>
              <p:nvPr/>
            </p:nvSpPr>
            <p:spPr>
              <a:xfrm>
                <a:off x="2159598" y="3168000"/>
                <a:ext cx="6984402" cy="5967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5 + a - b; 2a – 3b – 4c; 3x</a:t>
                </a:r>
                <a:r>
                  <a:rPr lang="cs-CZ" b="1" baseline="30000" dirty="0" smtClean="0"/>
                  <a:t>3</a:t>
                </a:r>
                <a:r>
                  <a:rPr lang="cs-CZ" b="1" dirty="0" smtClean="0"/>
                  <a:t> – 2x + 1; 4a – b + cd;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cs-CZ" b="1" i="0" smtClean="0">
                            <a:latin typeface="Cambria Math"/>
                          </a:rPr>
                          <m:t>7</m:t>
                        </m:r>
                        <m:sSup>
                          <m:sSupPr>
                            <m:ctrlPr>
                              <a:rPr lang="cs-CZ" b="1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cs-CZ" b="1" i="0" smtClean="0">
                                <a:latin typeface="Cambria Math"/>
                              </a:rPr>
                              <m:t>p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cs-CZ" b="1" i="0" smtClean="0"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m:rPr>
                            <m:nor/>
                          </m:rPr>
                          <a:rPr lang="cs-CZ" b="1" i="0" smtClean="0">
                            <a:latin typeface="Cambria Math"/>
                          </a:rPr>
                          <m:t>4</m:t>
                        </m:r>
                      </m:den>
                    </m:f>
                    <m:r>
                      <m:rPr>
                        <m:nor/>
                      </m:rPr>
                      <a:rPr lang="cs-CZ" b="1" i="0" smtClean="0">
                        <a:latin typeface="Cambria Math"/>
                      </a:rPr>
                      <m:t>-4</m:t>
                    </m:r>
                    <m:sSup>
                      <m:sSupPr>
                        <m:ctrlPr>
                          <a:rPr lang="cs-CZ" b="1" i="1" smtClean="0">
                            <a:latin typeface="Cambria Math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cs-CZ" b="1" i="0" smtClean="0">
                            <a:latin typeface="Cambria Math"/>
                          </a:rPr>
                          <m:t>q</m:t>
                        </m:r>
                      </m:e>
                      <m:sup>
                        <m:r>
                          <m:rPr>
                            <m:nor/>
                          </m:rPr>
                          <a:rPr lang="cs-CZ" b="1" i="0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cs-CZ" b="1" i="1" smtClean="0">
                        <a:latin typeface="Cambria Math"/>
                      </a:rPr>
                      <m:t>−</m:t>
                    </m:r>
                    <m:r>
                      <a:rPr lang="cs-CZ" b="1" i="1" smtClean="0">
                        <a:latin typeface="Cambria Math"/>
                      </a:rPr>
                      <m:t>𝟐</m:t>
                    </m:r>
                  </m:oMath>
                </a14:m>
                <a:endParaRPr lang="cs-CZ" b="1" dirty="0"/>
              </a:p>
            </p:txBody>
          </p:sp>
        </mc:Choice>
        <mc:Fallback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9598" y="3168000"/>
                <a:ext cx="6984402" cy="596766"/>
              </a:xfrm>
              <a:prstGeom prst="rect">
                <a:avLst/>
              </a:prstGeom>
              <a:blipFill rotWithShape="1">
                <a:blip r:embed="rId5"/>
                <a:stretch>
                  <a:fillRect l="-698" b="-510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ovéPole 26"/>
          <p:cNvSpPr txBox="1"/>
          <p:nvPr/>
        </p:nvSpPr>
        <p:spPr>
          <a:xfrm>
            <a:off x="360000" y="3816000"/>
            <a:ext cx="13813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čtyř</a:t>
            </a:r>
            <a:r>
              <a:rPr lang="cs-CZ" b="1" dirty="0" smtClean="0"/>
              <a:t>člen</a:t>
            </a:r>
            <a:endParaRPr lang="cs-CZ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ovéPole 27"/>
              <p:cNvSpPr txBox="1"/>
              <p:nvPr/>
            </p:nvSpPr>
            <p:spPr>
              <a:xfrm>
                <a:off x="2160000" y="3636000"/>
                <a:ext cx="7560466" cy="5967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5 + a – b + c;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cs-CZ" b="1" i="0" smtClean="0">
                            <a:latin typeface="Cambria Math"/>
                          </a:rPr>
                          <m:t>4</m:t>
                        </m:r>
                        <m:r>
                          <m:rPr>
                            <m:nor/>
                          </m:rPr>
                          <a:rPr lang="cs-CZ" b="1" i="0" smtClean="0">
                            <a:latin typeface="Cambria Math"/>
                          </a:rPr>
                          <m:t>t</m:t>
                        </m:r>
                        <m:r>
                          <m:rPr>
                            <m:nor/>
                          </m:rPr>
                          <a:rPr lang="cs-CZ" b="1" i="0" smtClean="0">
                            <a:latin typeface="Cambria Math"/>
                          </a:rPr>
                          <m:t>-5</m:t>
                        </m:r>
                        <m:r>
                          <m:rPr>
                            <m:nor/>
                          </m:rPr>
                          <a:rPr lang="cs-CZ" b="1" i="0" smtClean="0">
                            <a:latin typeface="Cambria Math"/>
                          </a:rPr>
                          <m:t>u</m:t>
                        </m:r>
                        <m:r>
                          <m:rPr>
                            <m:nor/>
                          </m:rPr>
                          <a:rPr lang="cs-CZ" b="1" i="0" smtClean="0">
                            <a:latin typeface="Cambria Math"/>
                          </a:rPr>
                          <m:t>+3</m:t>
                        </m:r>
                        <m:r>
                          <m:rPr>
                            <m:nor/>
                          </m:rPr>
                          <a:rPr lang="cs-CZ" b="1" i="0" smtClean="0">
                            <a:latin typeface="Cambria Math"/>
                          </a:rPr>
                          <m:t>v</m:t>
                        </m:r>
                      </m:num>
                      <m:den>
                        <m:r>
                          <m:rPr>
                            <m:nor/>
                          </m:rPr>
                          <a:rPr lang="cs-CZ" b="1" i="0" smtClean="0">
                            <a:latin typeface="Cambria Math"/>
                          </a:rPr>
                          <m:t>3</m:t>
                        </m:r>
                      </m:den>
                    </m:f>
                    <m:r>
                      <m:rPr>
                        <m:nor/>
                      </m:rPr>
                      <a:rPr lang="cs-CZ" b="1" i="0" smtClean="0">
                        <a:latin typeface="Cambria Math"/>
                      </a:rPr>
                      <m:t>+</m:t>
                    </m:r>
                    <m:r>
                      <m:rPr>
                        <m:nor/>
                      </m:rPr>
                      <a:rPr lang="cs-CZ" b="1" i="0" smtClean="0">
                        <a:latin typeface="Cambria Math"/>
                      </a:rPr>
                      <m:t>w</m:t>
                    </m:r>
                  </m:oMath>
                </a14:m>
                <a:r>
                  <a:rPr lang="cs-CZ" b="1" dirty="0" smtClean="0"/>
                  <a:t> ; 4x</a:t>
                </a:r>
                <a:r>
                  <a:rPr lang="cs-CZ" b="1" baseline="30000" dirty="0" smtClean="0"/>
                  <a:t>3</a:t>
                </a:r>
                <a:r>
                  <a:rPr lang="cs-CZ" b="1" dirty="0" smtClean="0"/>
                  <a:t> + 3x</a:t>
                </a:r>
                <a:r>
                  <a:rPr lang="cs-CZ" b="1" baseline="30000" dirty="0" smtClean="0"/>
                  <a:t>2</a:t>
                </a:r>
                <a:r>
                  <a:rPr lang="cs-CZ" b="1" dirty="0" smtClean="0"/>
                  <a:t> + 2x - 1;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cs-CZ" b="1" i="0" smtClean="0">
                            <a:latin typeface="Cambria Math"/>
                          </a:rPr>
                          <m:t>7</m:t>
                        </m:r>
                        <m:sSup>
                          <m:sSupPr>
                            <m:ctrlPr>
                              <a:rPr lang="cs-CZ" b="1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cs-CZ" b="1" i="0" smtClean="0">
                                <a:latin typeface="Cambria Math"/>
                              </a:rPr>
                              <m:t>p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cs-CZ" b="1" i="0" smtClean="0"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m:rPr>
                            <m:nor/>
                          </m:rPr>
                          <a:rPr lang="cs-CZ" b="1" i="0" smtClean="0">
                            <a:latin typeface="Cambria Math"/>
                          </a:rPr>
                          <m:t>4</m:t>
                        </m:r>
                      </m:den>
                    </m:f>
                    <m:r>
                      <m:rPr>
                        <m:nor/>
                      </m:rPr>
                      <a:rPr lang="cs-CZ" b="1" i="0" smtClean="0">
                        <a:latin typeface="Cambria Math"/>
                      </a:rPr>
                      <m:t>- 4</m:t>
                    </m:r>
                    <m:sSup>
                      <m:sSupPr>
                        <m:ctrlPr>
                          <a:rPr lang="cs-CZ" b="1" i="1" smtClean="0">
                            <a:latin typeface="Cambria Math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cs-CZ" b="1" i="0" smtClean="0">
                            <a:latin typeface="Cambria Math"/>
                          </a:rPr>
                          <m:t>q</m:t>
                        </m:r>
                      </m:e>
                      <m:sup>
                        <m:r>
                          <m:rPr>
                            <m:nor/>
                          </m:rPr>
                          <a:rPr lang="cs-CZ" b="1" i="0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m:rPr>
                        <m:nor/>
                      </m:rPr>
                      <a:rPr lang="cs-CZ" b="1" i="0" smtClean="0">
                        <a:latin typeface="Cambria Math"/>
                      </a:rPr>
                      <m:t>- </m:t>
                    </m:r>
                    <m:r>
                      <m:rPr>
                        <m:nor/>
                      </m:rPr>
                      <a:rPr lang="cs-CZ" b="1" i="0" smtClean="0">
                        <a:latin typeface="Cambria Math"/>
                      </a:rPr>
                      <m:t>p</m:t>
                    </m:r>
                    <m:r>
                      <m:rPr>
                        <m:nor/>
                      </m:rPr>
                      <a:rPr lang="cs-CZ" b="1" i="0" smtClean="0">
                        <a:latin typeface="Cambria Math"/>
                      </a:rPr>
                      <m:t> +</m:t>
                    </m:r>
                    <m:f>
                      <m:fPr>
                        <m:ctrlPr>
                          <a:rPr lang="cs-CZ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cs-CZ" b="1" i="0" smtClean="0">
                            <a:latin typeface="Cambria Math"/>
                          </a:rPr>
                          <m:t>3</m:t>
                        </m:r>
                        <m:r>
                          <m:rPr>
                            <m:nor/>
                          </m:rPr>
                          <a:rPr lang="cs-CZ" b="1" i="0" smtClean="0">
                            <a:latin typeface="Cambria Math"/>
                          </a:rPr>
                          <m:t>q</m:t>
                        </m:r>
                      </m:num>
                      <m:den>
                        <m:r>
                          <m:rPr>
                            <m:nor/>
                          </m:rPr>
                          <a:rPr lang="cs-CZ" b="1" i="0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endParaRPr lang="cs-CZ" b="1" dirty="0"/>
              </a:p>
            </p:txBody>
          </p:sp>
        </mc:Choice>
        <mc:Fallback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60000" y="3636000"/>
                <a:ext cx="7560466" cy="596766"/>
              </a:xfrm>
              <a:prstGeom prst="rect">
                <a:avLst/>
              </a:prstGeom>
              <a:blipFill rotWithShape="1">
                <a:blip r:embed="rId6"/>
                <a:stretch>
                  <a:fillRect l="-645" b="-510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ovéPole 1"/>
          <p:cNvSpPr txBox="1"/>
          <p:nvPr/>
        </p:nvSpPr>
        <p:spPr>
          <a:xfrm>
            <a:off x="360000" y="4500000"/>
            <a:ext cx="8460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Počet členů mnohočlenu je určen počtem znamének + (–).</a:t>
            </a:r>
            <a:endParaRPr lang="cs-CZ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710351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0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3" grpId="0"/>
      <p:bldP spid="45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51470"/>
            <a:ext cx="8351999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Mnohočleny</a:t>
            </a:r>
            <a:endParaRPr lang="cs-CZ" sz="3200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1403648" y="1410330"/>
            <a:ext cx="3096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Zapiš název mnohočlenu:</a:t>
            </a:r>
            <a:endParaRPr lang="cs-CZ" b="1" dirty="0"/>
          </a:p>
        </p:txBody>
      </p:sp>
      <p:sp>
        <p:nvSpPr>
          <p:cNvPr id="45" name="TextovéPole 44"/>
          <p:cNvSpPr txBox="1"/>
          <p:nvPr/>
        </p:nvSpPr>
        <p:spPr>
          <a:xfrm>
            <a:off x="2700000" y="2736000"/>
            <a:ext cx="13813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jednočlen</a:t>
            </a:r>
            <a:endParaRPr lang="cs-CZ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ovéPole 21"/>
              <p:cNvSpPr txBox="1"/>
              <p:nvPr/>
            </p:nvSpPr>
            <p:spPr>
              <a:xfrm>
                <a:off x="360000" y="1728000"/>
                <a:ext cx="1164821" cy="6968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cs-CZ" b="1" i="0" smtClean="0">
                              <a:latin typeface="Cambria Math"/>
                            </a:rPr>
                            <m:t>7</m:t>
                          </m:r>
                          <m:sSup>
                            <m:sSupPr>
                              <m:ctrlPr>
                                <a:rPr lang="cs-CZ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nor/>
                                </m:rPr>
                                <a:rPr lang="cs-CZ" b="1" i="0" smtClean="0">
                                  <a:latin typeface="Cambria Math"/>
                                </a:rPr>
                                <m:t>p</m:t>
                              </m:r>
                            </m:e>
                            <m:sup>
                              <m:r>
                                <m:rPr>
                                  <m:nor/>
                                </m:rPr>
                                <a:rPr lang="cs-CZ" b="1" i="0" smtClean="0"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  <m:r>
                            <a:rPr lang="cs-CZ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cs-CZ" b="1" i="0" smtClean="0">
                              <a:latin typeface="Cambria Math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0" y="1728000"/>
                <a:ext cx="1164821" cy="69685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ovéPole 22"/>
          <p:cNvSpPr txBox="1"/>
          <p:nvPr/>
        </p:nvSpPr>
        <p:spPr>
          <a:xfrm>
            <a:off x="2700000" y="1908000"/>
            <a:ext cx="13813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dvojčlen</a:t>
            </a:r>
            <a:endParaRPr lang="cs-CZ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ovéPole 23"/>
              <p:cNvSpPr txBox="1"/>
              <p:nvPr/>
            </p:nvSpPr>
            <p:spPr>
              <a:xfrm>
                <a:off x="360000" y="2736000"/>
                <a:ext cx="1158442" cy="4190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cs-CZ" b="1" i="0" smtClean="0">
                              <a:latin typeface="Cambria Math"/>
                            </a:rPr>
                            <m:t>a</m:t>
                          </m:r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m:rPr>
                              <m:nor/>
                            </m:rPr>
                            <a:rPr lang="cs-CZ" b="1" i="0" smtClean="0">
                              <a:latin typeface="Cambria Math"/>
                            </a:rPr>
                            <m:t>b</m:t>
                          </m:r>
                        </m:e>
                        <m:sup>
                          <m:r>
                            <m:rPr>
                              <m:nor/>
                            </m:rPr>
                            <a:rPr lang="cs-CZ" b="1" i="0" smtClean="0">
                              <a:latin typeface="Cambria Math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0" y="2736000"/>
                <a:ext cx="1158442" cy="41902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ovéPole 24"/>
          <p:cNvSpPr txBox="1"/>
          <p:nvPr/>
        </p:nvSpPr>
        <p:spPr>
          <a:xfrm>
            <a:off x="2700000" y="2412000"/>
            <a:ext cx="13813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tr</a:t>
            </a:r>
            <a:r>
              <a:rPr lang="cs-CZ" b="1" dirty="0" smtClean="0"/>
              <a:t>ojčlen</a:t>
            </a:r>
            <a:endParaRPr lang="cs-CZ" b="1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360000" y="2412000"/>
            <a:ext cx="15483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3x</a:t>
            </a:r>
            <a:r>
              <a:rPr lang="cs-CZ" b="1" baseline="30000" dirty="0" smtClean="0"/>
              <a:t>3</a:t>
            </a:r>
            <a:r>
              <a:rPr lang="cs-CZ" b="1" dirty="0" smtClean="0"/>
              <a:t> – 2x + 1</a:t>
            </a:r>
            <a:endParaRPr lang="cs-CZ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2700000" y="3132000"/>
            <a:ext cx="13813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trojčlen</a:t>
            </a:r>
            <a:endParaRPr lang="cs-CZ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360000" y="3132000"/>
            <a:ext cx="24676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4x</a:t>
            </a:r>
            <a:r>
              <a:rPr lang="cs-CZ" b="1" baseline="30000" dirty="0" smtClean="0"/>
              <a:t>3</a:t>
            </a:r>
            <a:r>
              <a:rPr lang="cs-CZ" b="1" dirty="0"/>
              <a:t> +(– </a:t>
            </a:r>
            <a:r>
              <a:rPr lang="cs-CZ" b="1" dirty="0" smtClean="0"/>
              <a:t>3x</a:t>
            </a:r>
            <a:r>
              <a:rPr lang="cs-CZ" b="1" baseline="30000" dirty="0" smtClean="0"/>
              <a:t>2</a:t>
            </a:r>
            <a:r>
              <a:rPr lang="cs-CZ" b="1" dirty="0"/>
              <a:t>) – </a:t>
            </a:r>
            <a:r>
              <a:rPr lang="cs-CZ" b="1" dirty="0" smtClean="0"/>
              <a:t>(+ </a:t>
            </a:r>
            <a:r>
              <a:rPr lang="cs-CZ" b="1" dirty="0" smtClean="0"/>
              <a:t>2x)</a:t>
            </a:r>
            <a:endParaRPr lang="cs-CZ" b="1" dirty="0"/>
          </a:p>
        </p:txBody>
      </p:sp>
      <p:sp>
        <p:nvSpPr>
          <p:cNvPr id="2" name="TextovéPole 1"/>
          <p:cNvSpPr txBox="1"/>
          <p:nvPr/>
        </p:nvSpPr>
        <p:spPr>
          <a:xfrm>
            <a:off x="540000" y="3507854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Pokud máme za sebou (v závorce) dvě znaménka + a –, závorky (a jedno ze znamének) odstraníme .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3996000" y="3132000"/>
            <a:ext cx="2392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4x</a:t>
            </a:r>
            <a:r>
              <a:rPr lang="cs-CZ" b="1" baseline="30000" dirty="0" smtClean="0"/>
              <a:t>3</a:t>
            </a:r>
            <a:r>
              <a:rPr lang="cs-CZ" b="1" dirty="0"/>
              <a:t> +(– </a:t>
            </a:r>
            <a:r>
              <a:rPr lang="cs-CZ" b="1" dirty="0" smtClean="0"/>
              <a:t>3x</a:t>
            </a:r>
            <a:r>
              <a:rPr lang="cs-CZ" b="1" baseline="30000" dirty="0" smtClean="0"/>
              <a:t>2</a:t>
            </a:r>
            <a:r>
              <a:rPr lang="cs-CZ" b="1" dirty="0"/>
              <a:t>) – </a:t>
            </a:r>
            <a:r>
              <a:rPr lang="cs-CZ" b="1" dirty="0" smtClean="0"/>
              <a:t>(+ </a:t>
            </a:r>
            <a:r>
              <a:rPr lang="cs-CZ" b="1" dirty="0" smtClean="0"/>
              <a:t>2x)</a:t>
            </a:r>
            <a:endParaRPr lang="cs-CZ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6156177" y="3132000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4x</a:t>
            </a:r>
            <a:r>
              <a:rPr lang="cs-CZ" b="1" baseline="30000" dirty="0" smtClean="0"/>
              <a:t>3</a:t>
            </a:r>
            <a:r>
              <a:rPr lang="cs-CZ" b="1" dirty="0" smtClean="0"/>
              <a:t> – </a:t>
            </a:r>
            <a:r>
              <a:rPr lang="cs-CZ" b="1" dirty="0" smtClean="0"/>
              <a:t>3x</a:t>
            </a:r>
            <a:r>
              <a:rPr lang="cs-CZ" b="1" baseline="30000" dirty="0" smtClean="0"/>
              <a:t>2</a:t>
            </a:r>
            <a:r>
              <a:rPr lang="cs-CZ" b="1" dirty="0" smtClean="0"/>
              <a:t> – </a:t>
            </a:r>
            <a:r>
              <a:rPr lang="cs-CZ" b="1" dirty="0" smtClean="0"/>
              <a:t>2x</a:t>
            </a:r>
            <a:endParaRPr lang="cs-CZ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3600000" y="3132000"/>
            <a:ext cx="6945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=&gt;</a:t>
            </a:r>
            <a:endParaRPr lang="cs-CZ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0" y="4176000"/>
            <a:ext cx="5273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– 2a</a:t>
            </a:r>
            <a:r>
              <a:rPr lang="cs-CZ" b="1" baseline="30000" dirty="0" smtClean="0"/>
              <a:t>5</a:t>
            </a:r>
            <a:r>
              <a:rPr lang="cs-CZ" b="1" dirty="0" smtClean="0"/>
              <a:t> </a:t>
            </a:r>
            <a:r>
              <a:rPr lang="cs-CZ" b="1" dirty="0"/>
              <a:t>+(– </a:t>
            </a:r>
            <a:r>
              <a:rPr lang="cs-CZ" b="1" dirty="0" smtClean="0"/>
              <a:t>3a</a:t>
            </a:r>
            <a:r>
              <a:rPr lang="cs-CZ" b="1" baseline="30000" dirty="0" smtClean="0"/>
              <a:t>4</a:t>
            </a:r>
            <a:r>
              <a:rPr lang="cs-CZ" b="1" dirty="0" smtClean="0"/>
              <a:t>) </a:t>
            </a:r>
            <a:r>
              <a:rPr lang="cs-CZ" b="1" dirty="0"/>
              <a:t>– </a:t>
            </a:r>
            <a:r>
              <a:rPr lang="cs-CZ" b="1" dirty="0" smtClean="0"/>
              <a:t>(</a:t>
            </a:r>
            <a:r>
              <a:rPr lang="cs-CZ" b="1" dirty="0"/>
              <a:t>–</a:t>
            </a:r>
            <a:r>
              <a:rPr lang="cs-CZ" b="1" dirty="0" smtClean="0"/>
              <a:t> </a:t>
            </a:r>
            <a:r>
              <a:rPr lang="cs-CZ" b="1" dirty="0" smtClean="0"/>
              <a:t>7a</a:t>
            </a:r>
            <a:r>
              <a:rPr lang="cs-CZ" b="1" baseline="30000" dirty="0" smtClean="0"/>
              <a:t>3</a:t>
            </a:r>
            <a:r>
              <a:rPr lang="cs-CZ" b="1" dirty="0"/>
              <a:t>) </a:t>
            </a:r>
            <a:r>
              <a:rPr lang="cs-CZ" b="1" dirty="0" smtClean="0"/>
              <a:t>– (+ a</a:t>
            </a:r>
            <a:r>
              <a:rPr lang="cs-CZ" b="1" baseline="30000" dirty="0" smtClean="0"/>
              <a:t>2</a:t>
            </a:r>
            <a:r>
              <a:rPr lang="cs-CZ" b="1" dirty="0" smtClean="0"/>
              <a:t>) + (+ 2a) + 5</a:t>
            </a:r>
            <a:endParaRPr lang="cs-CZ" b="1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7992000" y="4176000"/>
            <a:ext cx="126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err="1" smtClean="0"/>
              <a:t>šestičlen</a:t>
            </a:r>
            <a:endParaRPr lang="cs-CZ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4500000" y="4176000"/>
            <a:ext cx="35010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– 2a</a:t>
            </a:r>
            <a:r>
              <a:rPr lang="cs-CZ" b="1" baseline="30000" dirty="0" smtClean="0"/>
              <a:t>5</a:t>
            </a:r>
            <a:r>
              <a:rPr lang="cs-CZ" b="1" dirty="0" smtClean="0"/>
              <a:t> – </a:t>
            </a:r>
            <a:r>
              <a:rPr lang="cs-CZ" b="1" dirty="0" smtClean="0"/>
              <a:t>3a</a:t>
            </a:r>
            <a:r>
              <a:rPr lang="cs-CZ" b="1" baseline="30000" dirty="0" smtClean="0"/>
              <a:t>4 </a:t>
            </a:r>
            <a:r>
              <a:rPr lang="cs-CZ" b="1" dirty="0" smtClean="0"/>
              <a:t>+ </a:t>
            </a:r>
            <a:r>
              <a:rPr lang="cs-CZ" b="1" dirty="0" smtClean="0"/>
              <a:t>7a</a:t>
            </a:r>
            <a:r>
              <a:rPr lang="cs-CZ" b="1" baseline="30000" dirty="0" smtClean="0"/>
              <a:t>3 </a:t>
            </a:r>
            <a:r>
              <a:rPr lang="cs-CZ" b="1" dirty="0" smtClean="0"/>
              <a:t>– a</a:t>
            </a:r>
            <a:r>
              <a:rPr lang="cs-CZ" b="1" baseline="30000" dirty="0" smtClean="0"/>
              <a:t>2 </a:t>
            </a:r>
            <a:r>
              <a:rPr lang="cs-CZ" b="1" dirty="0" smtClean="0"/>
              <a:t>+ 2a + 5</a:t>
            </a:r>
            <a:endParaRPr lang="cs-CZ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ovéPole 19"/>
              <p:cNvSpPr txBox="1"/>
              <p:nvPr/>
            </p:nvSpPr>
            <p:spPr>
              <a:xfrm>
                <a:off x="0" y="4536000"/>
                <a:ext cx="5273824" cy="5337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– 2p</a:t>
                </a:r>
                <a:r>
                  <a:rPr lang="cs-CZ" b="1" baseline="30000" dirty="0" smtClean="0"/>
                  <a:t>2</a:t>
                </a:r>
                <a:r>
                  <a:rPr lang="cs-CZ" b="1" dirty="0" smtClean="0"/>
                  <a:t>q+(–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1" i="1" smtClean="0">
                            <a:latin typeface="Cambria Math"/>
                          </a:rPr>
                          <m:t>𝟒</m:t>
                        </m:r>
                        <m:sSup>
                          <m:sSupPr>
                            <m:ctrlPr>
                              <a:rPr lang="cs-CZ" b="1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cs-CZ" b="1" i="1" smtClean="0">
                                <a:latin typeface="Cambria Math"/>
                              </a:rPr>
                              <m:t>𝒑</m:t>
                            </m:r>
                          </m:e>
                          <m:sup>
                            <m:r>
                              <a:rPr lang="cs-CZ" b="1" i="1" smtClean="0">
                                <a:latin typeface="Cambria Math"/>
                              </a:rPr>
                              <m:t>𝟑</m:t>
                            </m:r>
                          </m:sup>
                        </m:sSup>
                        <m:sSup>
                          <m:sSupPr>
                            <m:ctrlPr>
                              <a:rPr lang="cs-CZ" b="1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cs-CZ" b="1" i="1" smtClean="0">
                                <a:latin typeface="Cambria Math"/>
                              </a:rPr>
                              <m:t>𝒒</m:t>
                            </m:r>
                          </m:e>
                          <m:sup>
                            <m:r>
                              <a:rPr lang="cs-CZ" b="1" i="1" smtClean="0">
                                <a:latin typeface="Cambria Math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cs-CZ" b="1" i="1" smtClean="0">
                            <a:latin typeface="Cambria Math"/>
                          </a:rPr>
                          <m:t>𝟑</m:t>
                        </m:r>
                      </m:den>
                    </m:f>
                  </m:oMath>
                </a14:m>
                <a:r>
                  <a:rPr lang="cs-CZ" b="1" dirty="0" smtClean="0"/>
                  <a:t>) </a:t>
                </a:r>
                <a:r>
                  <a:rPr lang="cs-CZ" b="1" dirty="0"/>
                  <a:t>– </a:t>
                </a:r>
                <a:r>
                  <a:rPr lang="cs-CZ" b="1" dirty="0" smtClean="0"/>
                  <a:t>(</a:t>
                </a:r>
                <a:r>
                  <a:rPr lang="cs-CZ" b="1" dirty="0"/>
                  <a:t>–</a:t>
                </a:r>
                <a:r>
                  <a:rPr lang="cs-CZ" b="1" dirty="0" smtClean="0"/>
                  <a:t> </a:t>
                </a:r>
                <a:r>
                  <a:rPr lang="cs-CZ" b="1" dirty="0" smtClean="0"/>
                  <a:t>7pq</a:t>
                </a:r>
                <a:r>
                  <a:rPr lang="cs-CZ" b="1" baseline="30000" dirty="0" smtClean="0"/>
                  <a:t>3</a:t>
                </a:r>
                <a:r>
                  <a:rPr lang="cs-CZ" b="1" dirty="0"/>
                  <a:t>) </a:t>
                </a:r>
                <a:r>
                  <a:rPr lang="cs-CZ" b="1" dirty="0" smtClean="0"/>
                  <a:t>· (</a:t>
                </a:r>
                <a:r>
                  <a:rPr lang="cs-CZ" b="1" dirty="0"/>
                  <a:t>–</a:t>
                </a:r>
                <a:r>
                  <a:rPr lang="cs-CZ" b="1" dirty="0" smtClean="0"/>
                  <a:t> p</a:t>
                </a:r>
                <a:r>
                  <a:rPr lang="cs-CZ" b="1" baseline="30000" dirty="0" smtClean="0"/>
                  <a:t>3</a:t>
                </a:r>
                <a:r>
                  <a:rPr lang="cs-CZ" b="1" dirty="0"/>
                  <a:t>q</a:t>
                </a:r>
                <a:r>
                  <a:rPr lang="cs-CZ" b="1" dirty="0" smtClean="0"/>
                  <a:t>) </a:t>
                </a:r>
                <a:r>
                  <a:rPr lang="cs-CZ" b="1" dirty="0"/>
                  <a:t>·</a:t>
                </a:r>
                <a:r>
                  <a:rPr lang="cs-CZ" b="1" dirty="0" smtClean="0"/>
                  <a:t>  (</a:t>
                </a:r>
                <a:r>
                  <a:rPr lang="cs-CZ" b="1" dirty="0"/>
                  <a:t>–</a:t>
                </a:r>
                <a:r>
                  <a:rPr lang="cs-CZ" b="1" dirty="0" smtClean="0"/>
                  <a:t> 2pq</a:t>
                </a:r>
                <a:r>
                  <a:rPr lang="cs-CZ" b="1" baseline="30000" dirty="0" smtClean="0"/>
                  <a:t>2</a:t>
                </a:r>
                <a:r>
                  <a:rPr lang="cs-CZ" b="1" dirty="0" smtClean="0"/>
                  <a:t>)</a:t>
                </a:r>
                <a:endParaRPr lang="cs-CZ" b="1" dirty="0"/>
              </a:p>
            </p:txBody>
          </p:sp>
        </mc:Choice>
        <mc:Fallback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536000"/>
                <a:ext cx="5273824" cy="533736"/>
              </a:xfrm>
              <a:prstGeom prst="rect">
                <a:avLst/>
              </a:prstGeom>
              <a:blipFill rotWithShape="1">
                <a:blip r:embed="rId5"/>
                <a:stretch>
                  <a:fillRect l="-925" b="-568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ovéPole 20"/>
          <p:cNvSpPr txBox="1"/>
          <p:nvPr/>
        </p:nvSpPr>
        <p:spPr>
          <a:xfrm>
            <a:off x="7992000" y="4680000"/>
            <a:ext cx="115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trojčlen</a:t>
            </a:r>
            <a:endParaRPr lang="cs-CZ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ovéPole 29"/>
              <p:cNvSpPr txBox="1"/>
              <p:nvPr/>
            </p:nvSpPr>
            <p:spPr>
              <a:xfrm>
                <a:off x="4824000" y="4554000"/>
                <a:ext cx="3024336" cy="5337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= – 2p</a:t>
                </a:r>
                <a:r>
                  <a:rPr lang="cs-CZ" b="1" baseline="30000" dirty="0" smtClean="0"/>
                  <a:t>2</a:t>
                </a:r>
                <a:r>
                  <a:rPr lang="cs-CZ" b="1" dirty="0" smtClean="0"/>
                  <a:t>q –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1" i="1" smtClean="0">
                            <a:latin typeface="Cambria Math"/>
                          </a:rPr>
                          <m:t>𝟒</m:t>
                        </m:r>
                        <m:sSup>
                          <m:sSupPr>
                            <m:ctrlPr>
                              <a:rPr lang="cs-CZ" b="1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cs-CZ" b="1" i="1" smtClean="0">
                                <a:latin typeface="Cambria Math"/>
                              </a:rPr>
                              <m:t>𝒑</m:t>
                            </m:r>
                          </m:e>
                          <m:sup>
                            <m:r>
                              <a:rPr lang="cs-CZ" b="1" i="1" smtClean="0">
                                <a:latin typeface="Cambria Math"/>
                              </a:rPr>
                              <m:t>𝟑</m:t>
                            </m:r>
                          </m:sup>
                        </m:sSup>
                        <m:sSup>
                          <m:sSupPr>
                            <m:ctrlPr>
                              <a:rPr lang="cs-CZ" b="1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cs-CZ" b="1" i="1" smtClean="0">
                                <a:latin typeface="Cambria Math"/>
                              </a:rPr>
                              <m:t>𝒒</m:t>
                            </m:r>
                          </m:e>
                          <m:sup>
                            <m:r>
                              <a:rPr lang="cs-CZ" b="1" i="1" smtClean="0">
                                <a:latin typeface="Cambria Math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cs-CZ" b="1" i="1" smtClean="0">
                            <a:latin typeface="Cambria Math"/>
                          </a:rPr>
                          <m:t>𝟑</m:t>
                        </m:r>
                      </m:den>
                    </m:f>
                  </m:oMath>
                </a14:m>
                <a:r>
                  <a:rPr lang="cs-CZ" b="1" dirty="0" smtClean="0"/>
                  <a:t> + </a:t>
                </a:r>
                <a:r>
                  <a:rPr lang="cs-CZ" b="1" dirty="0" smtClean="0"/>
                  <a:t>14p</a:t>
                </a:r>
                <a:r>
                  <a:rPr lang="cs-CZ" b="1" baseline="30000" dirty="0" smtClean="0"/>
                  <a:t>5</a:t>
                </a:r>
                <a:r>
                  <a:rPr lang="cs-CZ" b="1" dirty="0" smtClean="0"/>
                  <a:t>q</a:t>
                </a:r>
                <a:r>
                  <a:rPr lang="cs-CZ" b="1" baseline="30000" dirty="0" smtClean="0"/>
                  <a:t>6</a:t>
                </a:r>
                <a:r>
                  <a:rPr lang="cs-CZ" b="1" dirty="0" smtClean="0"/>
                  <a:t>)</a:t>
                </a:r>
                <a:endParaRPr lang="cs-CZ" b="1" dirty="0"/>
              </a:p>
            </p:txBody>
          </p:sp>
        </mc:Choice>
        <mc:Fallback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24000" y="4554000"/>
                <a:ext cx="3024336" cy="533736"/>
              </a:xfrm>
              <a:prstGeom prst="rect">
                <a:avLst/>
              </a:prstGeom>
              <a:blipFill rotWithShape="1">
                <a:blip r:embed="rId6"/>
                <a:stretch>
                  <a:fillRect l="-1613" b="-568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6043676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45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30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3086</TotalTime>
  <Words>632</Words>
  <Application>Microsoft Office PowerPoint</Application>
  <PresentationFormat>Předvádění na obrazovce (16:9)</PresentationFormat>
  <Paragraphs>98</Paragraphs>
  <Slides>6</Slides>
  <Notes>6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7" baseType="lpstr">
      <vt:lpstr>Prezentace školení zaměstnanců</vt:lpstr>
      <vt:lpstr>Mnohočleny</vt:lpstr>
      <vt:lpstr>Mnohočleny</vt:lpstr>
      <vt:lpstr>Jednočleny</vt:lpstr>
      <vt:lpstr>Jednočleny</vt:lpstr>
      <vt:lpstr>Mnohočleny</vt:lpstr>
      <vt:lpstr>Mnohočleny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Meznik</cp:lastModifiedBy>
  <cp:revision>415</cp:revision>
  <dcterms:created xsi:type="dcterms:W3CDTF">2012-01-02T08:14:14Z</dcterms:created>
  <dcterms:modified xsi:type="dcterms:W3CDTF">2013-01-03T15:02:33Z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