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7"/>
  </p:notesMasterIdLst>
  <p:handoutMasterIdLst>
    <p:handoutMasterId r:id="rId8"/>
  </p:handoutMasterIdLst>
  <p:sldIdLst>
    <p:sldId id="256" r:id="rId2"/>
    <p:sldId id="281" r:id="rId3"/>
    <p:sldId id="323" r:id="rId4"/>
    <p:sldId id="320" r:id="rId5"/>
    <p:sldId id="324" r:id="rId6"/>
  </p:sldIdLst>
  <p:sldSz cx="9144000" cy="5143500" type="screen16x9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FFCC"/>
    <a:srgbClr val="00CCFF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 snapToObjects="1">
      <p:cViewPr varScale="1">
        <p:scale>
          <a:sx n="95" d="100"/>
          <a:sy n="95" d="100"/>
        </p:scale>
        <p:origin x="-102" y="-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4813" y="696913"/>
            <a:ext cx="6188075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4813" y="696913"/>
            <a:ext cx="6188075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" y="1828800"/>
            <a:ext cx="9009063" cy="789385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257300"/>
            <a:ext cx="7772400" cy="1096566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4686300"/>
            <a:ext cx="28956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160735"/>
            <a:ext cx="1951038" cy="443865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160735"/>
            <a:ext cx="5700712" cy="443865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823913"/>
            <a:ext cx="438150" cy="35599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1" y="823913"/>
            <a:ext cx="328613" cy="35599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9" y="1140619"/>
            <a:ext cx="422275" cy="35599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140619"/>
            <a:ext cx="368300" cy="355997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085851"/>
            <a:ext cx="560388" cy="31670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742950"/>
            <a:ext cx="31750" cy="78938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4" y="1335881"/>
            <a:ext cx="8226425" cy="238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9" y="160735"/>
            <a:ext cx="7793037" cy="1096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513285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4682729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19" Type="http://schemas.openxmlformats.org/officeDocument/2006/relationships/image" Target="../media/image22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9552" y="789552"/>
            <a:ext cx="8153400" cy="664518"/>
          </a:xfrm>
        </p:spPr>
        <p:txBody>
          <a:bodyPr/>
          <a:lstStyle/>
          <a:p>
            <a:pPr algn="ctr"/>
            <a:r>
              <a:rPr lang="cs-CZ" dirty="0" smtClean="0"/>
              <a:t>Výrazy s proměnnými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8.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Výrazy s proměnnými</a:t>
            </a:r>
            <a:endParaRPr lang="cs-CZ" sz="3200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0" y="3736652"/>
            <a:ext cx="91443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/>
              <a:t>Hodnota </a:t>
            </a:r>
            <a:r>
              <a:rPr lang="cs-CZ" b="1" u="sng" dirty="0" smtClean="0"/>
              <a:t> výrazu s proměnnou</a:t>
            </a:r>
            <a:r>
              <a:rPr lang="cs-CZ" b="1" dirty="0" smtClean="0"/>
              <a:t> </a:t>
            </a:r>
            <a:r>
              <a:rPr lang="cs-CZ" b="1" dirty="0"/>
              <a:t>pro dané hodnoty proměnných je číslo,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které </a:t>
            </a:r>
            <a:r>
              <a:rPr lang="cs-CZ" b="1" dirty="0"/>
              <a:t>získáme, dosadíme-li do </a:t>
            </a:r>
            <a:r>
              <a:rPr lang="cs-CZ" b="1" dirty="0" smtClean="0"/>
              <a:t>výrazu </a:t>
            </a:r>
            <a:r>
              <a:rPr lang="cs-CZ" b="1" dirty="0"/>
              <a:t>za proměnné jejich dané hodnoty. </a:t>
            </a:r>
          </a:p>
        </p:txBody>
      </p:sp>
      <p:sp>
        <p:nvSpPr>
          <p:cNvPr id="77" name="TextovéPole 76"/>
          <p:cNvSpPr txBox="1"/>
          <p:nvPr/>
        </p:nvSpPr>
        <p:spPr>
          <a:xfrm>
            <a:off x="0" y="14400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Výrazy s proměnnými jsou </a:t>
            </a:r>
            <a:r>
              <a:rPr lang="cs-CZ" b="1" dirty="0"/>
              <a:t>výrazy, v nichž se vyskytují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u="sng" dirty="0" smtClean="0"/>
              <a:t>proměnné, (čísla) </a:t>
            </a:r>
            <a:r>
              <a:rPr lang="cs-CZ" b="1" u="sng" dirty="0"/>
              <a:t>a početní operace</a:t>
            </a:r>
            <a:r>
              <a:rPr lang="cs-CZ" b="1" dirty="0"/>
              <a:t> mezi nimi. </a:t>
            </a:r>
            <a:endParaRPr lang="cs-CZ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1043772" y="2286594"/>
            <a:ext cx="133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2x +5</a:t>
            </a:r>
            <a:endParaRPr lang="cs-CZ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0" y="2286594"/>
            <a:ext cx="706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3x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3" name="TextovéPole 92"/>
              <p:cNvSpPr txBox="1"/>
              <p:nvPr/>
            </p:nvSpPr>
            <p:spPr>
              <a:xfrm>
                <a:off x="3851920" y="2139702"/>
                <a:ext cx="1152128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0" smtClean="0">
                              <a:latin typeface="Cambria Math"/>
                            </a:rPr>
                            <m:t>𝟑𝐱</m:t>
                          </m:r>
                        </m:num>
                        <m:den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𝟓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93" name="TextovéPole 9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1920" y="2139702"/>
                <a:ext cx="1152128" cy="63478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4" name="TextovéPole 93"/>
          <p:cNvSpPr txBox="1"/>
          <p:nvPr/>
        </p:nvSpPr>
        <p:spPr>
          <a:xfrm>
            <a:off x="2706938" y="2286594"/>
            <a:ext cx="856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x</a:t>
            </a:r>
            <a:r>
              <a:rPr lang="cs-CZ" b="1" baseline="30000" dirty="0" smtClean="0"/>
              <a:t>3 </a:t>
            </a:r>
            <a:r>
              <a:rPr lang="cs-CZ" b="1" dirty="0"/>
              <a:t>–</a:t>
            </a:r>
            <a:r>
              <a:rPr lang="cs-CZ" b="1" dirty="0" smtClean="0"/>
              <a:t> 5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5" name="TextovéPole 94"/>
              <p:cNvSpPr txBox="1"/>
              <p:nvPr/>
            </p:nvSpPr>
            <p:spPr>
              <a:xfrm>
                <a:off x="7668000" y="2286594"/>
                <a:ext cx="1295980" cy="401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b="1" i="1" dirty="0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b="1" i="1" dirty="0" smtClean="0">
                              <a:latin typeface="Cambria Math"/>
                            </a:rPr>
                            <m:t>𝟏𝟗𝟔</m:t>
                          </m:r>
                        </m:e>
                      </m:rad>
                      <m:r>
                        <a:rPr lang="cs-CZ" b="1" i="1" dirty="0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cs-CZ" b="1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dirty="0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dirty="0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95" name="TextovéPole 9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8000" y="2286594"/>
                <a:ext cx="1295980" cy="40197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6" name="TextovéPole 95"/>
          <p:cNvSpPr txBox="1"/>
          <p:nvPr/>
        </p:nvSpPr>
        <p:spPr>
          <a:xfrm>
            <a:off x="5724000" y="2286594"/>
            <a:ext cx="1448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7a</a:t>
            </a:r>
            <a:r>
              <a:rPr lang="cs-CZ" b="1" baseline="30000" dirty="0" smtClean="0"/>
              <a:t>2 </a:t>
            </a:r>
            <a:r>
              <a:rPr lang="cs-CZ" b="1" dirty="0" smtClean="0"/>
              <a:t>– 4a + 5</a:t>
            </a:r>
            <a:endParaRPr lang="cs-CZ" b="1" dirty="0"/>
          </a:p>
        </p:txBody>
      </p:sp>
      <p:sp>
        <p:nvSpPr>
          <p:cNvPr id="97" name="TextovéPole 96"/>
          <p:cNvSpPr txBox="1"/>
          <p:nvPr/>
        </p:nvSpPr>
        <p:spPr>
          <a:xfrm>
            <a:off x="2195736" y="286261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4x </a:t>
            </a:r>
            <a:r>
              <a:rPr lang="cs-CZ" b="1" dirty="0"/>
              <a:t>: 2 – </a:t>
            </a:r>
            <a:r>
              <a:rPr lang="cs-CZ" b="1" dirty="0" smtClean="0"/>
              <a:t>5y · 3</a:t>
            </a:r>
            <a:endParaRPr lang="cs-CZ" b="1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0" y="2862610"/>
            <a:ext cx="1907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r>
              <a:rPr lang="cs-CZ" b="1" baseline="30000" dirty="0" smtClean="0"/>
              <a:t>3 </a:t>
            </a:r>
            <a:r>
              <a:rPr lang="cs-CZ" b="1" dirty="0" smtClean="0"/>
              <a:t>· (b – c) + d 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9" name="TextovéPole 98"/>
              <p:cNvSpPr txBox="1"/>
              <p:nvPr/>
            </p:nvSpPr>
            <p:spPr>
              <a:xfrm>
                <a:off x="5760000" y="2747323"/>
                <a:ext cx="1188264" cy="616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0" smtClean="0">
                              <a:latin typeface="Cambria Math"/>
                            </a:rPr>
                            <m:t>𝟕𝐚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+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b="1" i="0" smtClean="0"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99" name="TextovéPole 9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000" y="2747323"/>
                <a:ext cx="1188264" cy="61651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0" name="TextovéPole 99"/>
              <p:cNvSpPr txBox="1"/>
              <p:nvPr/>
            </p:nvSpPr>
            <p:spPr>
              <a:xfrm>
                <a:off x="4032000" y="2862610"/>
                <a:ext cx="1406786" cy="429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cs-CZ" b="1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𝒂</m:t>
                                  </m:r>
                                  <m:r>
                                    <m:rPr>
                                      <m:nor/>
                                    </m:rPr>
                                    <a:rPr lang="cs-CZ" b="1" i="0" smtClean="0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m:rPr>
                                      <m:nor/>
                                    </m:rPr>
                                    <a:rPr lang="cs-CZ" b="1" i="0" dirty="0" smtClean="0"/>
                                    <m:t>- </m:t>
                                  </m:r>
                                  <m:r>
                                    <a:rPr lang="cs-CZ" b="1" i="1" dirty="0" smtClean="0">
                                      <a:latin typeface="Cambria Math"/>
                                    </a:rPr>
                                    <m:t>𝟓</m:t>
                                  </m:r>
                                </m:e>
                              </m:d>
                            </m:e>
                            <m:sup>
                              <m:r>
                                <a:rPr lang="cs-CZ" b="1" i="1" smtClean="0">
                                  <a:latin typeface="Cambria Math"/>
                                </a:rPr>
                                <m:t>𝟒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100" name="TextovéPole 9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2000" y="2862610"/>
                <a:ext cx="1406786" cy="42922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2" name="TextovéPole 101"/>
              <p:cNvSpPr txBox="1"/>
              <p:nvPr/>
            </p:nvSpPr>
            <p:spPr>
              <a:xfrm>
                <a:off x="7488001" y="2862610"/>
                <a:ext cx="1332471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𝐛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102" name="TextovéPole 10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8001" y="2862610"/>
                <a:ext cx="1332471" cy="37555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Obdélník 7"/>
          <p:cNvSpPr/>
          <p:nvPr/>
        </p:nvSpPr>
        <p:spPr>
          <a:xfrm>
            <a:off x="1626" y="4382983"/>
            <a:ext cx="91423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Např. hodnota výrazu 3x</a:t>
            </a:r>
            <a:r>
              <a:rPr lang="cs-CZ" b="1" baseline="30000" dirty="0"/>
              <a:t>2</a:t>
            </a:r>
            <a:r>
              <a:rPr lang="cs-CZ" b="1" dirty="0"/>
              <a:t> pro x = – 2 je 3 · (– 2)</a:t>
            </a:r>
            <a:r>
              <a:rPr lang="cs-CZ" b="1" baseline="30000" dirty="0"/>
              <a:t>2</a:t>
            </a:r>
            <a:r>
              <a:rPr lang="cs-CZ" b="1" dirty="0"/>
              <a:t> = 12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43885865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77" grpId="0"/>
      <p:bldP spid="5" grpId="0"/>
      <p:bldP spid="78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2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Výrazy s proměnnými</a:t>
            </a:r>
            <a:endParaRPr lang="cs-CZ" sz="32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0" y="134761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Určete hodnoty předchozích výrazů s proměnnými, je-li:</a:t>
            </a:r>
            <a:endParaRPr lang="cs-CZ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1404000" y="2232000"/>
            <a:ext cx="133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2b + 5</a:t>
            </a:r>
            <a:endParaRPr lang="cs-CZ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0" y="2232000"/>
            <a:ext cx="706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3x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3" name="TextovéPole 92"/>
              <p:cNvSpPr txBox="1"/>
              <p:nvPr/>
            </p:nvSpPr>
            <p:spPr>
              <a:xfrm>
                <a:off x="5436000" y="2088000"/>
                <a:ext cx="1152128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0" smtClean="0">
                              <a:latin typeface="Cambria Math"/>
                            </a:rPr>
                            <m:t>𝟑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𝐝</m:t>
                          </m:r>
                        </m:num>
                        <m:den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𝟓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93" name="TextovéPole 9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000" y="2088000"/>
                <a:ext cx="1152128" cy="63478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4" name="TextovéPole 93"/>
          <p:cNvSpPr txBox="1"/>
          <p:nvPr/>
        </p:nvSpPr>
        <p:spPr>
          <a:xfrm>
            <a:off x="3420000" y="2232000"/>
            <a:ext cx="856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x</a:t>
            </a:r>
            <a:r>
              <a:rPr lang="cs-CZ" b="1" baseline="30000" dirty="0" smtClean="0"/>
              <a:t>3 </a:t>
            </a:r>
            <a:r>
              <a:rPr lang="cs-CZ" b="1" dirty="0"/>
              <a:t>–</a:t>
            </a:r>
            <a:r>
              <a:rPr lang="cs-CZ" b="1" dirty="0" smtClean="0"/>
              <a:t> 5</a:t>
            </a:r>
            <a:endParaRPr lang="cs-CZ" b="1" dirty="0"/>
          </a:p>
        </p:txBody>
      </p:sp>
      <p:sp>
        <p:nvSpPr>
          <p:cNvPr id="96" name="TextovéPole 95"/>
          <p:cNvSpPr txBox="1"/>
          <p:nvPr/>
        </p:nvSpPr>
        <p:spPr>
          <a:xfrm>
            <a:off x="7416000" y="2232000"/>
            <a:ext cx="1448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7a</a:t>
            </a:r>
            <a:r>
              <a:rPr lang="cs-CZ" b="1" baseline="30000" dirty="0" smtClean="0"/>
              <a:t>2 </a:t>
            </a:r>
            <a:r>
              <a:rPr lang="cs-CZ" b="1" dirty="0" smtClean="0"/>
              <a:t>– 4a + 5</a:t>
            </a:r>
            <a:endParaRPr lang="cs-CZ" b="1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0" y="2664000"/>
            <a:ext cx="1907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r>
              <a:rPr lang="cs-CZ" b="1" baseline="30000" dirty="0" smtClean="0"/>
              <a:t>3 </a:t>
            </a:r>
            <a:r>
              <a:rPr lang="cs-CZ" b="1" dirty="0" smtClean="0"/>
              <a:t>· (b – c) + d 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9" name="TextovéPole 98"/>
              <p:cNvSpPr txBox="1"/>
              <p:nvPr/>
            </p:nvSpPr>
            <p:spPr>
              <a:xfrm>
                <a:off x="4392000" y="2556000"/>
                <a:ext cx="1188264" cy="616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0" smtClean="0">
                              <a:latin typeface="Cambria Math"/>
                            </a:rPr>
                            <m:t>𝟏𝟐𝐜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+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b="1" i="0" smtClean="0">
                              <a:latin typeface="Cambria Math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99" name="TextovéPole 9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2000" y="2556000"/>
                <a:ext cx="1188264" cy="61651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0" name="TextovéPole 99"/>
              <p:cNvSpPr txBox="1"/>
              <p:nvPr/>
            </p:nvSpPr>
            <p:spPr>
              <a:xfrm>
                <a:off x="2340000" y="2628000"/>
                <a:ext cx="1406786" cy="429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cs-CZ" b="1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𝒂</m:t>
                                  </m:r>
                                  <m:r>
                                    <m:rPr>
                                      <m:nor/>
                                    </m:rPr>
                                    <a:rPr lang="cs-CZ" b="1" i="0" smtClean="0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m:rPr>
                                      <m:nor/>
                                    </m:rPr>
                                    <a:rPr lang="cs-CZ" b="1" i="0" dirty="0" smtClean="0"/>
                                    <m:t>+ </m:t>
                                  </m:r>
                                  <m:r>
                                    <a:rPr lang="cs-CZ" b="1" i="1" dirty="0" smtClean="0">
                                      <a:latin typeface="Cambria Math"/>
                                    </a:rPr>
                                    <m:t>𝟓</m:t>
                                  </m:r>
                                </m:e>
                              </m:d>
                            </m:e>
                            <m:sup>
                              <m:r>
                                <a:rPr lang="cs-CZ" b="1" i="1" smtClean="0">
                                  <a:latin typeface="Cambria Math"/>
                                </a:rPr>
                                <m:t>𝟑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100" name="TextovéPole 9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0000" y="2628000"/>
                <a:ext cx="1406786" cy="429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2" name="TextovéPole 101"/>
              <p:cNvSpPr txBox="1"/>
              <p:nvPr/>
            </p:nvSpPr>
            <p:spPr>
              <a:xfrm>
                <a:off x="6588000" y="2664000"/>
                <a:ext cx="1332471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𝐛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102" name="TextovéPole 10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8000" y="2664000"/>
                <a:ext cx="1332471" cy="37555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ovéPole 16"/>
              <p:cNvSpPr txBox="1"/>
              <p:nvPr/>
            </p:nvSpPr>
            <p:spPr>
              <a:xfrm>
                <a:off x="-1" y="1635646"/>
                <a:ext cx="9144000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𝒂</m:t>
                      </m:r>
                      <m:r>
                        <a:rPr lang="cs-CZ" b="1" i="1" smtClean="0">
                          <a:latin typeface="Cambria Math"/>
                        </a:rPr>
                        <m:t>=−</m:t>
                      </m:r>
                      <m:r>
                        <a:rPr lang="cs-CZ" b="1" i="1" smtClean="0">
                          <a:latin typeface="Cambria Math"/>
                        </a:rPr>
                        <m:t>𝟏</m:t>
                      </m:r>
                      <m:r>
                        <a:rPr lang="cs-CZ" b="1" i="1" smtClean="0">
                          <a:latin typeface="Cambria Math"/>
                        </a:rPr>
                        <m:t>;</m:t>
                      </m:r>
                      <m:r>
                        <a:rPr lang="cs-CZ" b="1" i="1" smtClean="0">
                          <a:latin typeface="Cambria Math"/>
                        </a:rPr>
                        <m:t>𝒃</m:t>
                      </m:r>
                      <m:r>
                        <a:rPr lang="cs-CZ" b="1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cs-CZ" b="1" i="1" smtClean="0">
                          <a:latin typeface="Cambria Math"/>
                        </a:rPr>
                        <m:t>;</m:t>
                      </m:r>
                      <m:r>
                        <a:rPr lang="cs-CZ" b="1" i="1" smtClean="0">
                          <a:latin typeface="Cambria Math"/>
                        </a:rPr>
                        <m:t>𝒄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𝟐</m:t>
                      </m:r>
                      <m:r>
                        <a:rPr lang="cs-CZ" b="1" i="1" smtClean="0">
                          <a:latin typeface="Cambria Math"/>
                        </a:rPr>
                        <m:t>,</m:t>
                      </m:r>
                      <m:r>
                        <a:rPr lang="cs-CZ" b="1" i="1" smtClean="0">
                          <a:latin typeface="Cambria Math"/>
                        </a:rPr>
                        <m:t>𝟓</m:t>
                      </m:r>
                      <m:r>
                        <a:rPr lang="cs-CZ" b="1" i="1" smtClean="0">
                          <a:latin typeface="Cambria Math"/>
                        </a:rPr>
                        <m:t>;</m:t>
                      </m:r>
                      <m:r>
                        <a:rPr lang="cs-CZ" b="1" i="1" smtClean="0">
                          <a:latin typeface="Cambria Math"/>
                        </a:rPr>
                        <m:t>𝒅</m:t>
                      </m:r>
                      <m:r>
                        <a:rPr lang="cs-CZ" b="1" i="1" smtClean="0">
                          <a:latin typeface="Cambria Math"/>
                        </a:rPr>
                        <m:t>=−</m:t>
                      </m:r>
                      <m:r>
                        <a:rPr lang="cs-CZ" b="1" i="1" smtClean="0">
                          <a:latin typeface="Cambria Math"/>
                        </a:rPr>
                        <m:t>𝟐</m:t>
                      </m:r>
                      <m:r>
                        <a:rPr lang="cs-CZ" b="1" i="1" smtClean="0">
                          <a:latin typeface="Cambria Math"/>
                        </a:rPr>
                        <m:t>; </m:t>
                      </m:r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𝟐</m:t>
                      </m:r>
                      <m:r>
                        <a:rPr lang="cs-CZ" b="1" i="1" smtClean="0">
                          <a:latin typeface="Cambria Math"/>
                        </a:rPr>
                        <m:t>;</m:t>
                      </m:r>
                      <m:r>
                        <a:rPr lang="cs-CZ" b="1" i="1" smtClean="0">
                          <a:latin typeface="Cambria Math"/>
                        </a:rPr>
                        <m:t>𝒚</m:t>
                      </m:r>
                      <m:r>
                        <a:rPr lang="cs-CZ" b="1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</a:rPr>
                            <m:t>𝟓</m:t>
                          </m:r>
                        </m:den>
                      </m:f>
                      <m:r>
                        <a:rPr lang="cs-CZ" b="1" i="1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1635646"/>
                <a:ext cx="9144000" cy="634789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ovéPole 17"/>
          <p:cNvSpPr txBox="1"/>
          <p:nvPr/>
        </p:nvSpPr>
        <p:spPr>
          <a:xfrm>
            <a:off x="0" y="3240000"/>
            <a:ext cx="5395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3x </a:t>
            </a:r>
            <a:endParaRPr lang="cs-CZ" sz="16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360000" y="3240000"/>
            <a:ext cx="11854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=&gt; </a:t>
            </a:r>
            <a:r>
              <a:rPr lang="cs-CZ" sz="1600" b="1" dirty="0" smtClean="0"/>
              <a:t>3 · 2 =</a:t>
            </a:r>
            <a:endParaRPr lang="cs-CZ" sz="16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1332000" y="3240000"/>
            <a:ext cx="5062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6</a:t>
            </a:r>
            <a:endParaRPr lang="cs-CZ" sz="16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0" y="3744000"/>
            <a:ext cx="13317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2b + 5</a:t>
            </a:r>
            <a:endParaRPr lang="cs-CZ" sz="16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790588" y="3690000"/>
                <a:ext cx="1584944" cy="446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600" b="1" dirty="0" smtClean="0"/>
                  <a:t>=&gt; </a:t>
                </a:r>
                <a:r>
                  <a:rPr lang="cs-CZ" sz="1600" b="1" dirty="0" smtClean="0"/>
                  <a:t>2 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600" b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1600" b="1" i="0" smtClean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cs-CZ" sz="1600" b="1" i="0" smtClean="0"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cs-CZ" sz="1600" b="1" dirty="0" smtClean="0"/>
                  <a:t> + 5 =</a:t>
                </a:r>
                <a:endParaRPr lang="cs-CZ" sz="1600" b="1" dirty="0"/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588" y="3690000"/>
                <a:ext cx="1584944" cy="446789"/>
              </a:xfrm>
              <a:prstGeom prst="rect">
                <a:avLst/>
              </a:prstGeom>
              <a:blipFill rotWithShape="1">
                <a:blip r:embed="rId8"/>
                <a:stretch>
                  <a:fillRect l="-2308" b="-405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ovéPole 22"/>
          <p:cNvSpPr txBox="1"/>
          <p:nvPr/>
        </p:nvSpPr>
        <p:spPr>
          <a:xfrm>
            <a:off x="2160000" y="3744000"/>
            <a:ext cx="5062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6</a:t>
            </a:r>
            <a:endParaRPr lang="cs-CZ" sz="16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0" y="4140000"/>
            <a:ext cx="8569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x</a:t>
            </a:r>
            <a:r>
              <a:rPr lang="cs-CZ" sz="1600" b="1" baseline="30000" dirty="0" smtClean="0"/>
              <a:t>3 </a:t>
            </a:r>
            <a:r>
              <a:rPr lang="cs-CZ" sz="1600" b="1" dirty="0"/>
              <a:t>–</a:t>
            </a:r>
            <a:r>
              <a:rPr lang="cs-CZ" sz="1600" b="1" dirty="0" smtClean="0"/>
              <a:t> 5</a:t>
            </a:r>
            <a:endParaRPr lang="cs-CZ" sz="16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665880" y="4140000"/>
                <a:ext cx="1241824" cy="344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600" b="1" dirty="0" smtClean="0"/>
                  <a:t>=&gt;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1600" b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1600" b="1" i="0" smtClean="0">
                            <a:latin typeface="Cambria Math"/>
                          </a:rPr>
                          <m:t>𝟐</m:t>
                        </m:r>
                      </m:e>
                      <m:sup>
                        <m:r>
                          <a:rPr lang="cs-CZ" sz="1600" b="1" i="0" smtClean="0">
                            <a:latin typeface="Cambria Math"/>
                          </a:rPr>
                          <m:t>𝟑</m:t>
                        </m:r>
                      </m:sup>
                    </m:sSup>
                    <m:r>
                      <a:rPr lang="cs-CZ" sz="1600" b="1" i="0" smtClean="0">
                        <a:latin typeface="Cambria Math"/>
                      </a:rPr>
                      <m:t>−</m:t>
                    </m:r>
                    <m:r>
                      <a:rPr lang="cs-CZ" sz="1600" b="1" i="0" smtClean="0">
                        <a:latin typeface="Cambria Math"/>
                      </a:rPr>
                      <m:t>𝟓</m:t>
                    </m:r>
                  </m:oMath>
                </a14:m>
                <a:r>
                  <a:rPr lang="cs-CZ" sz="1600" b="1" dirty="0" smtClean="0"/>
                  <a:t> =</a:t>
                </a:r>
                <a:endParaRPr lang="cs-CZ" sz="1600" b="1" dirty="0"/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880" y="4140000"/>
                <a:ext cx="1241824" cy="344133"/>
              </a:xfrm>
              <a:prstGeom prst="rect">
                <a:avLst/>
              </a:prstGeom>
              <a:blipFill rotWithShape="1">
                <a:blip r:embed="rId9"/>
                <a:stretch>
                  <a:fillRect l="-2451" t="-3509" r="-2451" b="-2105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ovéPole 25"/>
          <p:cNvSpPr txBox="1"/>
          <p:nvPr/>
        </p:nvSpPr>
        <p:spPr>
          <a:xfrm>
            <a:off x="1836000" y="4140000"/>
            <a:ext cx="5062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3</a:t>
            </a:r>
            <a:endParaRPr lang="cs-CZ" sz="16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0" y="4500000"/>
                <a:ext cx="1000966" cy="5584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1600" b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600" b="1" i="0" smtClean="0">
                              <a:latin typeface="Cambria Math"/>
                            </a:rPr>
                            <m:t>𝟑</m:t>
                          </m:r>
                          <m:r>
                            <a:rPr lang="cs-CZ" sz="1600" b="1" i="0" smtClean="0">
                              <a:latin typeface="Cambria Math"/>
                            </a:rPr>
                            <m:t>𝐝</m:t>
                          </m:r>
                        </m:num>
                        <m:den>
                          <m:r>
                            <a:rPr lang="cs-CZ" sz="1600" b="1" i="0" smtClean="0"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cs-CZ" sz="1600" b="1" i="0" smtClean="0">
                          <a:latin typeface="Cambria Math"/>
                        </a:rPr>
                        <m:t>−</m:t>
                      </m:r>
                      <m:r>
                        <a:rPr lang="cs-CZ" sz="1600" b="1" i="0" smtClean="0">
                          <a:latin typeface="Cambria Math"/>
                        </a:rPr>
                        <m:t>𝟓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500000"/>
                <a:ext cx="1000966" cy="558486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792000" y="4588559"/>
                <a:ext cx="1713178" cy="457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600" b="1" dirty="0" smtClean="0"/>
                  <a:t>=&gt;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600" b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1600" b="1" i="0" smtClean="0">
                            <a:latin typeface="Cambria Math"/>
                          </a:rPr>
                          <m:t>𝟑</m:t>
                        </m:r>
                        <m:r>
                          <a:rPr lang="cs-CZ" sz="1600" b="1" i="0" smtClean="0">
                            <a:latin typeface="Cambria Math"/>
                            <a:ea typeface="Cambria Math"/>
                          </a:rPr>
                          <m:t>∙</m:t>
                        </m:r>
                        <m:d>
                          <m:dPr>
                            <m:ctrlPr>
                              <a:rPr lang="cs-CZ" sz="1600" b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cs-CZ" sz="1600" b="1" i="0" smtClean="0"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r>
                              <a:rPr lang="cs-CZ" sz="1600" b="1" i="0" smtClean="0">
                                <a:latin typeface="Cambria Math"/>
                                <a:ea typeface="Cambria Math"/>
                              </a:rPr>
                              <m:t>𝟐</m:t>
                            </m:r>
                          </m:e>
                        </m:d>
                      </m:num>
                      <m:den>
                        <m:r>
                          <a:rPr lang="cs-CZ" sz="1600" b="1" i="0" smtClean="0">
                            <a:latin typeface="Cambria Math"/>
                          </a:rPr>
                          <m:t>𝟐</m:t>
                        </m:r>
                      </m:den>
                    </m:f>
                    <m:r>
                      <a:rPr lang="cs-CZ" sz="1600" b="1" i="0" smtClean="0">
                        <a:latin typeface="Cambria Math"/>
                      </a:rPr>
                      <m:t>−</m:t>
                    </m:r>
                    <m:r>
                      <a:rPr lang="cs-CZ" sz="1600" b="1" i="0" smtClean="0">
                        <a:latin typeface="Cambria Math"/>
                      </a:rPr>
                      <m:t>𝟓</m:t>
                    </m:r>
                    <m:r>
                      <a:rPr lang="cs-CZ" sz="1600" b="1" i="0" smtClean="0">
                        <a:latin typeface="Cambria Math"/>
                      </a:rPr>
                      <m:t> </m:t>
                    </m:r>
                  </m:oMath>
                </a14:m>
                <a:r>
                  <a:rPr lang="cs-CZ" sz="1600" b="1" dirty="0" smtClean="0"/>
                  <a:t>=</a:t>
                </a:r>
                <a:endParaRPr lang="cs-CZ" sz="1600" b="1" dirty="0"/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00" y="4588559"/>
                <a:ext cx="1713178" cy="457882"/>
              </a:xfrm>
              <a:prstGeom prst="rect">
                <a:avLst/>
              </a:prstGeom>
              <a:blipFill rotWithShape="1">
                <a:blip r:embed="rId11"/>
                <a:stretch>
                  <a:fillRect l="-2135" b="-533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ovéPole 28"/>
          <p:cNvSpPr txBox="1"/>
          <p:nvPr/>
        </p:nvSpPr>
        <p:spPr>
          <a:xfrm>
            <a:off x="2160000" y="4644000"/>
            <a:ext cx="5062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– 8</a:t>
            </a:r>
            <a:endParaRPr lang="cs-CZ" sz="1600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3240000" y="3240000"/>
            <a:ext cx="14483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7a</a:t>
            </a:r>
            <a:r>
              <a:rPr lang="cs-CZ" sz="1600" b="1" baseline="30000" dirty="0" smtClean="0"/>
              <a:t>2 </a:t>
            </a:r>
            <a:r>
              <a:rPr lang="cs-CZ" sz="1600" b="1" dirty="0" smtClean="0"/>
              <a:t>– 4a + 5</a:t>
            </a:r>
            <a:endParaRPr lang="cs-CZ" sz="16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4429708" y="3240000"/>
                <a:ext cx="2693979" cy="344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600" b="1" dirty="0" smtClean="0"/>
                  <a:t>=&gt; </a:t>
                </a:r>
                <a14:m>
                  <m:oMath xmlns:m="http://schemas.openxmlformats.org/officeDocument/2006/math">
                    <m:r>
                      <a:rPr lang="cs-CZ" sz="1600" b="1" i="0" smtClean="0">
                        <a:latin typeface="Cambria Math"/>
                      </a:rPr>
                      <m:t>𝟕</m:t>
                    </m:r>
                    <m:sSup>
                      <m:sSupPr>
                        <m:ctrlPr>
                          <a:rPr lang="cs-CZ" sz="1600" b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1600" b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1600" b="1" i="0" smtClean="0">
                                <a:latin typeface="Cambria Math"/>
                              </a:rPr>
                              <m:t>−</m:t>
                            </m:r>
                            <m:r>
                              <a:rPr lang="cs-CZ" sz="1600" b="1" i="0" smtClean="0">
                                <a:latin typeface="Cambria Math"/>
                              </a:rPr>
                              <m:t>𝟏</m:t>
                            </m:r>
                          </m:e>
                        </m:d>
                      </m:e>
                      <m:sup>
                        <m:r>
                          <a:rPr lang="cs-CZ" sz="1600" b="1" i="0" smtClean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cs-CZ" sz="1600" b="1" i="0" smtClean="0">
                        <a:latin typeface="Cambria Math"/>
                      </a:rPr>
                      <m:t>−</m:t>
                    </m:r>
                    <m:r>
                      <a:rPr lang="cs-CZ" sz="1600" b="1" i="0" smtClean="0">
                        <a:latin typeface="Cambria Math"/>
                      </a:rPr>
                      <m:t>𝟒</m:t>
                    </m:r>
                    <m:r>
                      <a:rPr lang="cs-CZ" sz="1600" b="1" i="0" smtClean="0">
                        <a:latin typeface="Cambria Math"/>
                        <a:ea typeface="Cambria Math"/>
                      </a:rPr>
                      <m:t>∙</m:t>
                    </m:r>
                    <m:d>
                      <m:dPr>
                        <m:ctrlPr>
                          <a:rPr lang="cs-CZ" sz="1600" b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cs-CZ" sz="1600" b="1" i="0" smtClean="0"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cs-CZ" sz="1600" b="1" i="0" smtClean="0">
                            <a:latin typeface="Cambria Math"/>
                            <a:ea typeface="Cambria Math"/>
                          </a:rPr>
                          <m:t>𝟏</m:t>
                        </m:r>
                      </m:e>
                    </m:d>
                    <m:r>
                      <a:rPr lang="cs-CZ" sz="1600" b="1" i="0" smtClean="0">
                        <a:latin typeface="Cambria Math"/>
                        <a:ea typeface="Cambria Math"/>
                      </a:rPr>
                      <m:t>+</m:t>
                    </m:r>
                    <m:r>
                      <a:rPr lang="cs-CZ" sz="1600" b="1" i="0" smtClean="0">
                        <a:latin typeface="Cambria Math"/>
                        <a:ea typeface="Cambria Math"/>
                      </a:rPr>
                      <m:t>𝟓</m:t>
                    </m:r>
                    <m:r>
                      <a:rPr lang="cs-CZ" sz="1600" b="1" i="0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cs-CZ" sz="1600" b="1" dirty="0" smtClean="0"/>
                  <a:t>=</a:t>
                </a:r>
                <a:endParaRPr lang="cs-CZ" sz="1600" b="1" dirty="0"/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9708" y="3240000"/>
                <a:ext cx="2693979" cy="344133"/>
              </a:xfrm>
              <a:prstGeom prst="rect">
                <a:avLst/>
              </a:prstGeom>
              <a:blipFill rotWithShape="1">
                <a:blip r:embed="rId12"/>
                <a:stretch>
                  <a:fillRect l="-1357" t="-3509" b="-2105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ovéPole 31"/>
          <p:cNvSpPr txBox="1"/>
          <p:nvPr/>
        </p:nvSpPr>
        <p:spPr>
          <a:xfrm>
            <a:off x="6948000" y="3240000"/>
            <a:ext cx="5062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16</a:t>
            </a:r>
            <a:endParaRPr lang="cs-CZ" sz="1600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3240000" y="3708000"/>
            <a:ext cx="1907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r>
              <a:rPr lang="cs-CZ" b="1" baseline="30000" dirty="0" smtClean="0"/>
              <a:t>3 </a:t>
            </a:r>
            <a:r>
              <a:rPr lang="cs-CZ" b="1" dirty="0" smtClean="0"/>
              <a:t>· (b – c) + d 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ovéPole 33"/>
              <p:cNvSpPr txBox="1"/>
              <p:nvPr/>
            </p:nvSpPr>
            <p:spPr>
              <a:xfrm>
                <a:off x="4860000" y="3652256"/>
                <a:ext cx="2905893" cy="4697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600" b="1" dirty="0" smtClean="0"/>
                  <a:t>=&gt;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1600" b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1600" b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1600" b="1" i="0" smtClean="0">
                                <a:latin typeface="Cambria Math"/>
                              </a:rPr>
                              <m:t>−</m:t>
                            </m:r>
                            <m:r>
                              <a:rPr lang="cs-CZ" sz="1600" b="1" i="0" smtClean="0">
                                <a:latin typeface="Cambria Math"/>
                              </a:rPr>
                              <m:t>𝟏</m:t>
                            </m:r>
                          </m:e>
                        </m:d>
                      </m:e>
                      <m:sup>
                        <m:r>
                          <a:rPr lang="cs-CZ" sz="1600" b="1" i="0" smtClean="0">
                            <a:latin typeface="Cambria Math"/>
                          </a:rPr>
                          <m:t>𝟑</m:t>
                        </m:r>
                      </m:sup>
                    </m:sSup>
                    <m:r>
                      <a:rPr lang="cs-CZ" sz="1600" b="1" i="0" smtClean="0">
                        <a:latin typeface="Cambria Math"/>
                        <a:ea typeface="Cambria Math"/>
                      </a:rPr>
                      <m:t>∙</m:t>
                    </m:r>
                    <m:d>
                      <m:dPr>
                        <m:ctrlPr>
                          <a:rPr lang="cs-CZ" sz="1600" b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cs-CZ" sz="1600" b="1" i="1" smtClean="0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cs-CZ" sz="1600" b="1" i="1" smtClean="0">
                                <a:latin typeface="Cambria Math"/>
                                <a:ea typeface="Cambria Math"/>
                              </a:rPr>
                              <m:t>𝟏</m:t>
                            </m:r>
                          </m:num>
                          <m:den>
                            <m:r>
                              <a:rPr lang="cs-CZ" sz="1600" b="1" i="1" smtClean="0">
                                <a:latin typeface="Cambria Math"/>
                                <a:ea typeface="Cambria Math"/>
                              </a:rPr>
                              <m:t>𝟐</m:t>
                            </m:r>
                          </m:den>
                        </m:f>
                        <m:r>
                          <a:rPr lang="cs-CZ" sz="1600" b="1" i="0" smtClean="0"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cs-CZ" sz="1600" b="1" i="0" smtClean="0">
                            <a:latin typeface="Cambria Math"/>
                            <a:ea typeface="Cambria Math"/>
                          </a:rPr>
                          <m:t>𝟐</m:t>
                        </m:r>
                        <m:r>
                          <a:rPr lang="cs-CZ" sz="1600" b="1" i="0" smtClean="0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cs-CZ" sz="1600" b="1" i="0" smtClean="0">
                            <a:latin typeface="Cambria Math"/>
                            <a:ea typeface="Cambria Math"/>
                          </a:rPr>
                          <m:t>𝟓</m:t>
                        </m:r>
                      </m:e>
                    </m:d>
                    <m:r>
                      <a:rPr lang="cs-CZ" sz="1600" b="1" i="0" smtClean="0">
                        <a:latin typeface="Cambria Math"/>
                        <a:ea typeface="Cambria Math"/>
                      </a:rPr>
                      <m:t>+</m:t>
                    </m:r>
                    <m:d>
                      <m:dPr>
                        <m:ctrlPr>
                          <a:rPr lang="cs-CZ" sz="1600" b="1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cs-CZ" sz="1600" b="1" i="1" smtClean="0"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cs-CZ" sz="1600" b="1" i="1" smtClean="0">
                            <a:latin typeface="Cambria Math"/>
                            <a:ea typeface="Cambria Math"/>
                          </a:rPr>
                          <m:t>𝟐</m:t>
                        </m:r>
                      </m:e>
                    </m:d>
                    <m:r>
                      <a:rPr lang="cs-CZ" sz="1600" b="1" i="0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cs-CZ" sz="1600" b="1" dirty="0" smtClean="0"/>
                  <a:t>=</a:t>
                </a:r>
                <a:endParaRPr lang="cs-CZ" sz="1600" b="1" dirty="0"/>
              </a:p>
            </p:txBody>
          </p:sp>
        </mc:Choice>
        <mc:Fallback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3652256"/>
                <a:ext cx="2905893" cy="469744"/>
              </a:xfrm>
              <a:prstGeom prst="rect">
                <a:avLst/>
              </a:prstGeom>
              <a:blipFill rotWithShape="1">
                <a:blip r:embed="rId13"/>
                <a:stretch>
                  <a:fillRect l="-1048" b="-129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extovéPole 34"/>
          <p:cNvSpPr txBox="1"/>
          <p:nvPr/>
        </p:nvSpPr>
        <p:spPr>
          <a:xfrm>
            <a:off x="7668000" y="3726618"/>
            <a:ext cx="3603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0</a:t>
            </a:r>
            <a:endParaRPr lang="cs-CZ" sz="16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3240000" y="4032000"/>
                <a:ext cx="1406786" cy="429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cs-CZ" b="1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𝒂</m:t>
                                  </m:r>
                                  <m:r>
                                    <m:rPr>
                                      <m:nor/>
                                    </m:rPr>
                                    <a:rPr lang="cs-CZ" b="1" i="0" smtClean="0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m:rPr>
                                      <m:nor/>
                                    </m:rPr>
                                    <a:rPr lang="cs-CZ" b="1" i="0" dirty="0" smtClean="0"/>
                                    <m:t>+ </m:t>
                                  </m:r>
                                  <m:r>
                                    <a:rPr lang="cs-CZ" b="1" i="1" dirty="0" smtClean="0">
                                      <a:latin typeface="Cambria Math"/>
                                    </a:rPr>
                                    <m:t>𝟓</m:t>
                                  </m:r>
                                </m:e>
                              </m:d>
                            </m:e>
                            <m:sup>
                              <m:r>
                                <a:rPr lang="cs-CZ" b="1" i="1" smtClean="0">
                                  <a:latin typeface="Cambria Math"/>
                                </a:rPr>
                                <m:t>𝟑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0000" y="4032000"/>
                <a:ext cx="1406786" cy="429220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ovéPole 36"/>
              <p:cNvSpPr txBox="1"/>
              <p:nvPr/>
            </p:nvSpPr>
            <p:spPr>
              <a:xfrm>
                <a:off x="4392000" y="4068000"/>
                <a:ext cx="1854140" cy="3904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600" b="1" dirty="0" smtClean="0"/>
                  <a:t>=&gt;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cs-CZ" sz="1600" b="1" i="1" smtClean="0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cs-CZ" sz="1600" b="1" i="1" smtClean="0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cs-CZ" sz="1600" b="1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cs-CZ" sz="1600" b="1" i="1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cs-CZ" sz="1600" b="1" i="1" smtClean="0">
                                    <a:latin typeface="Cambria Math"/>
                                  </a:rPr>
                                  <m:t>𝟏</m:t>
                                </m:r>
                                <m:r>
                                  <a:rPr lang="cs-CZ" sz="1600" b="1" i="1" smtClean="0"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cs-CZ" sz="1600" b="1" i="1" smtClean="0">
                                    <a:latin typeface="Cambria Math"/>
                                  </a:rPr>
                                  <m:t>𝟓</m:t>
                                </m:r>
                              </m:e>
                            </m:d>
                          </m:e>
                          <m:sup>
                            <m:r>
                              <a:rPr lang="cs-CZ" sz="1600" b="1" i="1" smtClean="0">
                                <a:latin typeface="Cambria Math"/>
                              </a:rPr>
                              <m:t>𝟑</m:t>
                            </m:r>
                          </m:sup>
                        </m:sSup>
                      </m:e>
                    </m:rad>
                    <m:r>
                      <a:rPr lang="cs-CZ" sz="1600" b="1" i="0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cs-CZ" sz="1600" b="1" dirty="0" smtClean="0"/>
                  <a:t>=</a:t>
                </a:r>
                <a:endParaRPr lang="cs-CZ" sz="1600" b="1" dirty="0"/>
              </a:p>
            </p:txBody>
          </p:sp>
        </mc:Choice>
        <mc:Fallback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2000" y="4068000"/>
                <a:ext cx="1854140" cy="390492"/>
              </a:xfrm>
              <a:prstGeom prst="rect">
                <a:avLst/>
              </a:prstGeom>
              <a:blipFill rotWithShape="1">
                <a:blip r:embed="rId15"/>
                <a:stretch>
                  <a:fillRect l="-1639" b="-1875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TextovéPole 37"/>
          <p:cNvSpPr txBox="1"/>
          <p:nvPr/>
        </p:nvSpPr>
        <p:spPr>
          <a:xfrm>
            <a:off x="6048000" y="4122000"/>
            <a:ext cx="5062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8</a:t>
            </a:r>
            <a:endParaRPr lang="cs-CZ" sz="16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ovéPole 38"/>
              <p:cNvSpPr txBox="1"/>
              <p:nvPr/>
            </p:nvSpPr>
            <p:spPr>
              <a:xfrm>
                <a:off x="3240000" y="4464000"/>
                <a:ext cx="1188264" cy="616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0" smtClean="0">
                              <a:latin typeface="Cambria Math"/>
                            </a:rPr>
                            <m:t>𝟏𝟐𝐜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+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b="1" i="0" smtClean="0">
                              <a:latin typeface="Cambria Math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0000" y="4464000"/>
                <a:ext cx="1188264" cy="616515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ovéPole 39"/>
              <p:cNvSpPr txBox="1"/>
              <p:nvPr/>
            </p:nvSpPr>
            <p:spPr>
              <a:xfrm>
                <a:off x="4140001" y="4572000"/>
                <a:ext cx="1296000" cy="4623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600" b="1" dirty="0" smtClean="0"/>
                  <a:t>=&gt;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6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1600" b="1" i="1" smtClean="0">
                            <a:latin typeface="Cambria Math"/>
                          </a:rPr>
                          <m:t>𝟏𝟐</m:t>
                        </m:r>
                        <m:r>
                          <a:rPr lang="cs-CZ" sz="1600" b="1" i="1" smtClean="0">
                            <a:latin typeface="Cambria Math"/>
                            <a:ea typeface="Cambria Math"/>
                          </a:rPr>
                          <m:t>∙</m:t>
                        </m:r>
                        <m:r>
                          <a:rPr lang="cs-CZ" sz="1600" b="1" i="1" smtClean="0">
                            <a:latin typeface="Cambria Math"/>
                            <a:ea typeface="Cambria Math"/>
                          </a:rPr>
                          <m:t>𝟐</m:t>
                        </m:r>
                        <m:r>
                          <a:rPr lang="cs-CZ" sz="1600" b="1" i="1" smtClean="0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cs-CZ" sz="1600" b="1" i="1" smtClean="0">
                            <a:latin typeface="Cambria Math"/>
                            <a:ea typeface="Cambria Math"/>
                          </a:rPr>
                          <m:t>𝟓</m:t>
                        </m:r>
                        <m:r>
                          <a:rPr lang="cs-CZ" sz="1600" b="1" i="1" smtClean="0">
                            <a:latin typeface="Cambria Math"/>
                            <a:ea typeface="Cambria Math"/>
                          </a:rPr>
                          <m:t>+</m:t>
                        </m:r>
                        <m:r>
                          <a:rPr lang="cs-CZ" sz="1600" b="1" i="1" smtClean="0">
                            <a:latin typeface="Cambria Math"/>
                            <a:ea typeface="Cambria Math"/>
                          </a:rPr>
                          <m:t>𝟓</m:t>
                        </m:r>
                      </m:num>
                      <m:den>
                        <m:r>
                          <a:rPr lang="cs-CZ" sz="1600" b="1" i="1" smtClean="0">
                            <a:latin typeface="Cambria Math"/>
                          </a:rPr>
                          <m:t>𝟕</m:t>
                        </m:r>
                      </m:den>
                    </m:f>
                    <m:r>
                      <a:rPr lang="cs-CZ" sz="1600" b="1" i="0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cs-CZ" sz="1600" b="1" dirty="0" smtClean="0"/>
                  <a:t>=</a:t>
                </a:r>
                <a:endParaRPr lang="cs-CZ" sz="1600" b="1" dirty="0"/>
              </a:p>
            </p:txBody>
          </p:sp>
        </mc:Choice>
        <mc:Fallback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0001" y="4572000"/>
                <a:ext cx="1296000" cy="462306"/>
              </a:xfrm>
              <a:prstGeom prst="rect">
                <a:avLst/>
              </a:prstGeom>
              <a:blipFill rotWithShape="1">
                <a:blip r:embed="rId17"/>
                <a:stretch>
                  <a:fillRect l="-2347" b="-131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TextovéPole 40"/>
          <p:cNvSpPr txBox="1"/>
          <p:nvPr/>
        </p:nvSpPr>
        <p:spPr>
          <a:xfrm>
            <a:off x="5328000" y="4608000"/>
            <a:ext cx="5062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5</a:t>
            </a:r>
            <a:endParaRPr lang="cs-CZ" sz="16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ovéPole 41"/>
              <p:cNvSpPr txBox="1"/>
              <p:nvPr/>
            </p:nvSpPr>
            <p:spPr>
              <a:xfrm>
                <a:off x="6012000" y="4461926"/>
                <a:ext cx="104424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cs-CZ" b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𝐛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2000" y="4461926"/>
                <a:ext cx="1044248" cy="375552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ovéPole 42"/>
              <p:cNvSpPr txBox="1"/>
              <p:nvPr/>
            </p:nvSpPr>
            <p:spPr>
              <a:xfrm>
                <a:off x="6840000" y="4360287"/>
                <a:ext cx="1963273" cy="5157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600" b="1" dirty="0" smtClean="0"/>
                  <a:t>=&gt;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1600" b="1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1600" b="1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1600" b="1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cs-CZ" sz="1600" b="1" i="1" smtClean="0">
                                <a:latin typeface="Cambria Math"/>
                              </a:rPr>
                              <m:t>𝟏</m:t>
                            </m:r>
                          </m:e>
                        </m:d>
                      </m:e>
                      <m:sup>
                        <m:r>
                          <a:rPr lang="cs-CZ" sz="1600" b="1" i="1" smtClean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cs-CZ" sz="1600" b="1" i="1" smtClean="0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cs-CZ" sz="1600" b="1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1600" b="1" i="1" smtClean="0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cs-CZ" sz="1600" b="1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cs-CZ" sz="1600" b="1" i="1" smtClean="0">
                                    <a:latin typeface="Cambria Math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cs-CZ" sz="1600" b="1" i="1" smtClean="0">
                                    <a:latin typeface="Cambria Math"/>
                                  </a:rPr>
                                  <m:t>𝟐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cs-CZ" sz="1600" b="1" i="1" smtClean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cs-CZ" sz="1600" b="1" i="0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cs-CZ" sz="1600" b="1" dirty="0" smtClean="0"/>
                  <a:t>=</a:t>
                </a:r>
                <a:endParaRPr lang="cs-CZ" sz="1600" b="1" dirty="0"/>
              </a:p>
            </p:txBody>
          </p:sp>
        </mc:Choice>
        <mc:Fallback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4360287"/>
                <a:ext cx="1963273" cy="515719"/>
              </a:xfrm>
              <a:prstGeom prst="rect">
                <a:avLst/>
              </a:prstGeom>
              <a:blipFill rotWithShape="1">
                <a:blip r:embed="rId19"/>
                <a:stretch>
                  <a:fillRect l="-1553" b="-235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TextovéPole 43"/>
          <p:cNvSpPr txBox="1"/>
          <p:nvPr/>
        </p:nvSpPr>
        <p:spPr>
          <a:xfrm>
            <a:off x="8568000" y="4461926"/>
            <a:ext cx="722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0,75</a:t>
            </a:r>
            <a:endParaRPr lang="cs-CZ" sz="1600" b="1" dirty="0"/>
          </a:p>
        </p:txBody>
      </p:sp>
    </p:spTree>
    <p:extLst>
      <p:ext uri="{BB962C8B-B14F-4D97-AF65-F5344CB8AC3E}">
        <p14:creationId xmlns:p14="http://schemas.microsoft.com/office/powerpoint/2010/main" val="311097785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000"/>
                            </p:stCondLst>
                            <p:childTnLst>
                              <p:par>
                                <p:cTn id="14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1000"/>
                            </p:stCondLst>
                            <p:childTnLst>
                              <p:par>
                                <p:cTn id="17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9" dur="10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1000"/>
                            </p:stCondLst>
                            <p:childTnLst>
                              <p:par>
                                <p:cTn id="20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6" dur="10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0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1000"/>
                            </p:stCondLst>
                            <p:childTnLst>
                              <p:par>
                                <p:cTn id="2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>
                      <p:stCondLst>
                        <p:cond delay="indefinite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2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10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1000"/>
                            </p:stCondLst>
                            <p:childTnLst>
                              <p:par>
                                <p:cTn id="25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2" fill="hold">
                      <p:stCondLst>
                        <p:cond delay="indefinite"/>
                      </p:stCondLst>
                      <p:childTnLst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9" fill="hold">
                      <p:stCondLst>
                        <p:cond delay="indefinite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6" fill="hold">
                      <p:stCondLst>
                        <p:cond delay="indefinite"/>
                      </p:stCondLst>
                      <p:childTnLst>
                        <p:par>
                          <p:cTn id="277" fill="hold">
                            <p:stCondLst>
                              <p:cond delay="0"/>
                            </p:stCondLst>
                            <p:childTnLst>
                              <p:par>
                                <p:cTn id="278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9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0" dur="10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10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1000"/>
                            </p:stCondLst>
                            <p:childTnLst>
                              <p:par>
                                <p:cTn id="28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9" fill="hold">
                      <p:stCondLst>
                        <p:cond delay="indefinite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6" fill="hold">
                      <p:stCondLst>
                        <p:cond delay="indefinite"/>
                      </p:stCondLst>
                      <p:childTnLst>
                        <p:par>
                          <p:cTn id="297" fill="hold">
                            <p:stCondLst>
                              <p:cond delay="0"/>
                            </p:stCondLst>
                            <p:childTnLst>
                              <p:par>
                                <p:cTn id="2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5" grpId="0"/>
      <p:bldP spid="5" grpId="1"/>
      <p:bldP spid="78" grpId="0"/>
      <p:bldP spid="78" grpId="1"/>
      <p:bldP spid="93" grpId="0"/>
      <p:bldP spid="93" grpId="1"/>
      <p:bldP spid="94" grpId="0"/>
      <p:bldP spid="94" grpId="1"/>
      <p:bldP spid="96" grpId="0"/>
      <p:bldP spid="96" grpId="1"/>
      <p:bldP spid="98" grpId="0"/>
      <p:bldP spid="98" grpId="1"/>
      <p:bldP spid="99" grpId="0"/>
      <p:bldP spid="99" grpId="1"/>
      <p:bldP spid="100" grpId="0"/>
      <p:bldP spid="100" grpId="1"/>
      <p:bldP spid="102" grpId="0"/>
      <p:bldP spid="102" grpId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Výrazy s proměnnými</a:t>
            </a:r>
            <a:endParaRPr lang="cs-CZ" sz="32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800000" y="1296000"/>
            <a:ext cx="3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Zapiš výrazy s proměnnou:</a:t>
            </a:r>
            <a:endParaRPr lang="cs-CZ" b="1" u="sng" dirty="0"/>
          </a:p>
        </p:txBody>
      </p:sp>
      <p:sp>
        <p:nvSpPr>
          <p:cNvPr id="5" name="TextovéPole 4"/>
          <p:cNvSpPr txBox="1"/>
          <p:nvPr/>
        </p:nvSpPr>
        <p:spPr>
          <a:xfrm>
            <a:off x="0" y="1908000"/>
            <a:ext cx="30674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rozdíl čísel tři </a:t>
            </a:r>
            <a:r>
              <a:rPr lang="cs-CZ" sz="1600" b="1" i="1" dirty="0" smtClean="0"/>
              <a:t>a</a:t>
            </a:r>
            <a:r>
              <a:rPr lang="cs-CZ" sz="1600" b="1" dirty="0" smtClean="0"/>
              <a:t> </a:t>
            </a:r>
            <a:r>
              <a:rPr lang="cs-CZ" sz="1600" b="1" dirty="0" err="1" smtClean="0"/>
              <a:t>a</a:t>
            </a:r>
            <a:r>
              <a:rPr lang="cs-CZ" sz="1600" b="1" dirty="0" smtClean="0"/>
              <a:t> pět </a:t>
            </a:r>
            <a:r>
              <a:rPr lang="cs-CZ" sz="1600" b="1" i="1" dirty="0" smtClean="0"/>
              <a:t>b</a:t>
            </a:r>
            <a:r>
              <a:rPr lang="cs-CZ" sz="1600" b="1" dirty="0" smtClean="0"/>
              <a:t> </a:t>
            </a:r>
            <a:endParaRPr lang="cs-CZ" sz="1600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0" y="1620000"/>
            <a:ext cx="34517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součet čísel </a:t>
            </a:r>
            <a:r>
              <a:rPr lang="cs-CZ" sz="1600" b="1" i="1" dirty="0" smtClean="0"/>
              <a:t>x</a:t>
            </a:r>
            <a:r>
              <a:rPr lang="cs-CZ" sz="1600" b="1" dirty="0" smtClean="0"/>
              <a:t> a dvě </a:t>
            </a:r>
            <a:r>
              <a:rPr lang="cs-CZ" sz="1600" b="1" i="1" dirty="0" smtClean="0"/>
              <a:t>y</a:t>
            </a:r>
            <a:endParaRPr lang="cs-CZ" sz="1600" b="1" i="1" dirty="0"/>
          </a:p>
        </p:txBody>
      </p:sp>
      <p:sp>
        <p:nvSpPr>
          <p:cNvPr id="93" name="TextovéPole 92"/>
          <p:cNvSpPr txBox="1"/>
          <p:nvPr/>
        </p:nvSpPr>
        <p:spPr>
          <a:xfrm>
            <a:off x="0" y="2484000"/>
            <a:ext cx="61228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p</a:t>
            </a:r>
            <a:r>
              <a:rPr lang="cs-CZ" sz="1600" b="1" dirty="0" smtClean="0"/>
              <a:t>odíl čtyřnásobku </a:t>
            </a:r>
            <a:r>
              <a:rPr lang="cs-CZ" sz="1600" b="1" i="1" dirty="0" smtClean="0"/>
              <a:t>c </a:t>
            </a:r>
            <a:r>
              <a:rPr lang="cs-CZ" sz="1600" b="1" dirty="0" smtClean="0"/>
              <a:t>a osm desetin </a:t>
            </a:r>
            <a:r>
              <a:rPr lang="cs-CZ" sz="1600" b="1" i="1" dirty="0" smtClean="0"/>
              <a:t>d</a:t>
            </a:r>
            <a:endParaRPr lang="cs-CZ" sz="1600" b="1" i="1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0" y="2196000"/>
            <a:ext cx="42839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součin čísel šest desetin </a:t>
            </a:r>
            <a:r>
              <a:rPr lang="cs-CZ" sz="1600" b="1" i="1" dirty="0" smtClean="0"/>
              <a:t>p</a:t>
            </a:r>
            <a:r>
              <a:rPr lang="cs-CZ" sz="1600" b="1" dirty="0" smtClean="0"/>
              <a:t> a tři </a:t>
            </a:r>
            <a:r>
              <a:rPr lang="cs-CZ" sz="1600" b="1" i="1" dirty="0" smtClean="0"/>
              <a:t>q</a:t>
            </a:r>
            <a:r>
              <a:rPr lang="cs-CZ" sz="1600" b="1" dirty="0" smtClean="0"/>
              <a:t> </a:t>
            </a:r>
            <a:endParaRPr lang="cs-CZ" sz="1600" b="1" dirty="0"/>
          </a:p>
        </p:txBody>
      </p:sp>
      <p:sp>
        <p:nvSpPr>
          <p:cNvPr id="95" name="TextovéPole 94"/>
          <p:cNvSpPr txBox="1"/>
          <p:nvPr/>
        </p:nvSpPr>
        <p:spPr>
          <a:xfrm>
            <a:off x="0" y="3060000"/>
            <a:ext cx="56908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>
                <a:latin typeface="Arial" pitchFamily="34" charset="0"/>
                <a:cs typeface="Arial" pitchFamily="34" charset="0"/>
              </a:rPr>
              <a:t>d</a:t>
            </a:r>
            <a:r>
              <a:rPr lang="cs-CZ" sz="1600" b="1" dirty="0" smtClean="0">
                <a:latin typeface="Arial" pitchFamily="34" charset="0"/>
                <a:cs typeface="Arial" pitchFamily="34" charset="0"/>
              </a:rPr>
              <a:t>ruhá odmocnina ze součtu čísel </a:t>
            </a:r>
            <a:r>
              <a:rPr lang="cs-CZ" sz="1600" b="1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cs-CZ" sz="1600" b="1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cs-CZ" sz="1600" b="1" i="1" dirty="0" smtClean="0">
                <a:latin typeface="Arial" pitchFamily="34" charset="0"/>
                <a:cs typeface="Arial" pitchFamily="34" charset="0"/>
              </a:rPr>
              <a:t>4</a:t>
            </a:r>
            <a:endParaRPr lang="cs-CZ" sz="16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6" name="TextovéPole 95"/>
          <p:cNvSpPr txBox="1"/>
          <p:nvPr/>
        </p:nvSpPr>
        <p:spPr>
          <a:xfrm>
            <a:off x="0" y="2772000"/>
            <a:ext cx="5868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čtvrtá</a:t>
            </a:r>
            <a:r>
              <a:rPr lang="cs-CZ" sz="1600" b="1" dirty="0" smtClean="0"/>
              <a:t> mocnina </a:t>
            </a:r>
            <a:r>
              <a:rPr lang="cs-CZ" sz="1600" b="1" i="1" dirty="0" smtClean="0"/>
              <a:t>r</a:t>
            </a:r>
            <a:endParaRPr lang="cs-CZ" sz="1600" b="1" i="1" dirty="0"/>
          </a:p>
        </p:txBody>
      </p:sp>
      <p:sp>
        <p:nvSpPr>
          <p:cNvPr id="97" name="TextovéPole 96"/>
          <p:cNvSpPr txBox="1"/>
          <p:nvPr/>
        </p:nvSpPr>
        <p:spPr>
          <a:xfrm>
            <a:off x="0" y="3636000"/>
            <a:ext cx="687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s</a:t>
            </a:r>
            <a:r>
              <a:rPr lang="cs-CZ" sz="1600" b="1" dirty="0" smtClean="0"/>
              <a:t>oučin součtu čísel </a:t>
            </a:r>
            <a:r>
              <a:rPr lang="cs-CZ" sz="1600" b="1" i="1" dirty="0" smtClean="0"/>
              <a:t>c</a:t>
            </a:r>
            <a:r>
              <a:rPr lang="cs-CZ" sz="1600" b="1" dirty="0" smtClean="0"/>
              <a:t> a </a:t>
            </a:r>
            <a:r>
              <a:rPr lang="cs-CZ" sz="1600" b="1" i="1" dirty="0" smtClean="0"/>
              <a:t>d</a:t>
            </a:r>
            <a:r>
              <a:rPr lang="cs-CZ" sz="1600" b="1" dirty="0" smtClean="0"/>
              <a:t> a rozdílu čísel </a:t>
            </a:r>
            <a:r>
              <a:rPr lang="cs-CZ" sz="1600" b="1" i="1" dirty="0" smtClean="0"/>
              <a:t>r</a:t>
            </a:r>
            <a:r>
              <a:rPr lang="cs-CZ" sz="1600" b="1" dirty="0" smtClean="0"/>
              <a:t> a dvojnásobku </a:t>
            </a:r>
            <a:r>
              <a:rPr lang="cs-CZ" sz="1600" b="1" i="1" dirty="0" smtClean="0"/>
              <a:t>s</a:t>
            </a:r>
            <a:endParaRPr lang="cs-CZ" sz="1600" b="1" i="1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0" y="3348000"/>
            <a:ext cx="6444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s</a:t>
            </a:r>
            <a:r>
              <a:rPr lang="cs-CZ" sz="1600" b="1" dirty="0" smtClean="0"/>
              <a:t>oučet druhé mocniny čísla </a:t>
            </a:r>
            <a:r>
              <a:rPr lang="cs-CZ" sz="1600" b="1" i="1" dirty="0" smtClean="0"/>
              <a:t>p</a:t>
            </a:r>
            <a:r>
              <a:rPr lang="cs-CZ" sz="1600" b="1" dirty="0" smtClean="0"/>
              <a:t> a osminásobku čísla </a:t>
            </a:r>
            <a:r>
              <a:rPr lang="cs-CZ" sz="1600" b="1" i="1" dirty="0" smtClean="0"/>
              <a:t>q</a:t>
            </a:r>
            <a:endParaRPr lang="cs-CZ" sz="1600" b="1" i="1" dirty="0"/>
          </a:p>
        </p:txBody>
      </p:sp>
      <p:sp>
        <p:nvSpPr>
          <p:cNvPr id="99" name="TextovéPole 98"/>
          <p:cNvSpPr txBox="1"/>
          <p:nvPr/>
        </p:nvSpPr>
        <p:spPr>
          <a:xfrm>
            <a:off x="0" y="4212000"/>
            <a:ext cx="6372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s</a:t>
            </a:r>
            <a:r>
              <a:rPr lang="cs-CZ" sz="1600" b="1" dirty="0" smtClean="0"/>
              <a:t>oučin čísla dvě </a:t>
            </a:r>
            <a:r>
              <a:rPr lang="cs-CZ" sz="1600" b="1" i="1" dirty="0" smtClean="0"/>
              <a:t>g</a:t>
            </a:r>
            <a:r>
              <a:rPr lang="cs-CZ" sz="1600" b="1" dirty="0" smtClean="0"/>
              <a:t> a součtu čísel dvě celé pět desetin a sedm </a:t>
            </a:r>
            <a:r>
              <a:rPr lang="cs-CZ" sz="1600" b="1" i="1" dirty="0" smtClean="0"/>
              <a:t>h</a:t>
            </a:r>
            <a:endParaRPr lang="cs-CZ" sz="1600" b="1" i="1" dirty="0"/>
          </a:p>
        </p:txBody>
      </p:sp>
      <p:sp>
        <p:nvSpPr>
          <p:cNvPr id="100" name="TextovéPole 99"/>
          <p:cNvSpPr txBox="1"/>
          <p:nvPr/>
        </p:nvSpPr>
        <p:spPr>
          <a:xfrm>
            <a:off x="950" y="3924000"/>
            <a:ext cx="64432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d</a:t>
            </a:r>
            <a:r>
              <a:rPr lang="cs-CZ" sz="1600" b="1" dirty="0" smtClean="0"/>
              <a:t>ruhá odmocnina z rozdílu čísel dvě </a:t>
            </a:r>
            <a:r>
              <a:rPr lang="cs-CZ" sz="1600" b="1" i="1" dirty="0" smtClean="0"/>
              <a:t>x</a:t>
            </a:r>
            <a:r>
              <a:rPr lang="cs-CZ" sz="1600" b="1" dirty="0" smtClean="0"/>
              <a:t> a mínus pět </a:t>
            </a:r>
            <a:r>
              <a:rPr lang="cs-CZ" sz="1600" b="1" i="1" dirty="0" smtClean="0"/>
              <a:t>y</a:t>
            </a:r>
            <a:endParaRPr lang="cs-CZ" sz="1600" b="1" i="1" dirty="0"/>
          </a:p>
        </p:txBody>
      </p:sp>
      <p:sp>
        <p:nvSpPr>
          <p:cNvPr id="102" name="TextovéPole 101"/>
          <p:cNvSpPr txBox="1"/>
          <p:nvPr/>
        </p:nvSpPr>
        <p:spPr>
          <a:xfrm>
            <a:off x="950" y="4500000"/>
            <a:ext cx="67312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p</a:t>
            </a:r>
            <a:r>
              <a:rPr lang="cs-CZ" sz="1600" b="1" dirty="0" smtClean="0"/>
              <a:t>odíl součtu čísel dvě </a:t>
            </a:r>
            <a:r>
              <a:rPr lang="cs-CZ" sz="1600" b="1" i="1" dirty="0" smtClean="0"/>
              <a:t>p</a:t>
            </a:r>
            <a:r>
              <a:rPr lang="cs-CZ" sz="1600" b="1" dirty="0" smtClean="0"/>
              <a:t> a patnáct a druhé mocniny ze čtyř</a:t>
            </a:r>
            <a:endParaRPr lang="cs-CZ" sz="16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0" y="4788000"/>
            <a:ext cx="7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č</a:t>
            </a:r>
            <a:r>
              <a:rPr lang="cs-CZ" sz="1600" b="1" dirty="0" smtClean="0"/>
              <a:t>tyřnásobek součtu čísel sedm </a:t>
            </a:r>
            <a:r>
              <a:rPr lang="cs-CZ" sz="1600" b="1" i="1" dirty="0" smtClean="0"/>
              <a:t>b</a:t>
            </a:r>
            <a:r>
              <a:rPr lang="cs-CZ" sz="1600" b="1" dirty="0" smtClean="0"/>
              <a:t> a osm zvětšený o pět </a:t>
            </a:r>
            <a:r>
              <a:rPr lang="cs-CZ" sz="1600" b="1" i="1" dirty="0" smtClean="0"/>
              <a:t>c</a:t>
            </a:r>
            <a:r>
              <a:rPr lang="cs-CZ" sz="1600" b="1" dirty="0" smtClean="0"/>
              <a:t> </a:t>
            </a:r>
            <a:endParaRPr lang="cs-CZ" sz="16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7835820" y="1620000"/>
            <a:ext cx="1308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600" b="1" dirty="0" smtClean="0"/>
              <a:t>x + 2y</a:t>
            </a:r>
            <a:endParaRPr lang="cs-CZ" sz="1600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7668344" y="1908000"/>
            <a:ext cx="14756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600" b="1" dirty="0" smtClean="0"/>
              <a:t>3a – 5b</a:t>
            </a:r>
            <a:endParaRPr lang="cs-CZ" sz="1600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7668344" y="2196000"/>
            <a:ext cx="14756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600" b="1" dirty="0" smtClean="0"/>
              <a:t>0,6p · 3q</a:t>
            </a:r>
            <a:endParaRPr lang="cs-CZ" sz="1600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7452000" y="2484000"/>
            <a:ext cx="169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600" b="1" dirty="0" smtClean="0"/>
              <a:t>4c : 0,8d</a:t>
            </a:r>
            <a:endParaRPr lang="cs-CZ" sz="1600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7524000" y="2772000"/>
            <a:ext cx="162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600" b="1" dirty="0" smtClean="0"/>
              <a:t>r</a:t>
            </a:r>
            <a:r>
              <a:rPr lang="cs-CZ" sz="1600" b="1" baseline="30000" dirty="0" smtClean="0"/>
              <a:t>4</a:t>
            </a:r>
            <a:endParaRPr lang="cs-CZ" sz="1600" b="1" baseline="30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ovéPole 51"/>
              <p:cNvSpPr txBox="1"/>
              <p:nvPr/>
            </p:nvSpPr>
            <p:spPr>
              <a:xfrm>
                <a:off x="7776000" y="3024000"/>
                <a:ext cx="1368000" cy="3667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1600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16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16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1600" b="1" i="1" smtClean="0">
                              <a:latin typeface="Cambria Math"/>
                            </a:rPr>
                            <m:t>𝟒</m:t>
                          </m:r>
                        </m:e>
                      </m:rad>
                    </m:oMath>
                  </m:oMathPara>
                </a14:m>
                <a:endParaRPr lang="cs-CZ" sz="1600" b="1" dirty="0"/>
              </a:p>
            </p:txBody>
          </p:sp>
        </mc:Choice>
        <mc:Fallback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6000" y="3024000"/>
                <a:ext cx="1368000" cy="36670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TextovéPole 53"/>
          <p:cNvSpPr txBox="1"/>
          <p:nvPr/>
        </p:nvSpPr>
        <p:spPr>
          <a:xfrm>
            <a:off x="6984000" y="3348000"/>
            <a:ext cx="216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600" b="1" dirty="0" smtClean="0"/>
              <a:t>p</a:t>
            </a:r>
            <a:r>
              <a:rPr lang="cs-CZ" sz="1600" b="1" baseline="30000" dirty="0" smtClean="0"/>
              <a:t>2</a:t>
            </a:r>
            <a:r>
              <a:rPr lang="cs-CZ" sz="1600" b="1" dirty="0" smtClean="0"/>
              <a:t> + 8q</a:t>
            </a:r>
            <a:endParaRPr lang="cs-CZ" sz="1600" b="1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6660000" y="3636000"/>
            <a:ext cx="248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600" b="1" dirty="0" smtClean="0"/>
              <a:t>(c + d) · (r –2s)</a:t>
            </a:r>
            <a:endParaRPr lang="cs-CZ" sz="16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8" name="TextovéPole 57"/>
              <p:cNvSpPr txBox="1"/>
              <p:nvPr/>
            </p:nvSpPr>
            <p:spPr>
              <a:xfrm>
                <a:off x="7200000" y="3888000"/>
                <a:ext cx="1944000" cy="3904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1600" b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1600" b="1" i="0" smtClean="0">
                              <a:latin typeface="Cambria Math"/>
                            </a:rPr>
                            <m:t>𝟐𝐱</m:t>
                          </m:r>
                          <m:r>
                            <a:rPr lang="cs-CZ" sz="1600" b="1" i="0" smtClean="0">
                              <a:latin typeface="Cambria Math"/>
                            </a:rPr>
                            <m:t> −(−</m:t>
                          </m:r>
                          <m:r>
                            <a:rPr lang="cs-CZ" sz="1600" b="1" i="0" smtClean="0">
                              <a:latin typeface="Cambria Math"/>
                            </a:rPr>
                            <m:t>𝟓𝐲</m:t>
                          </m:r>
                          <m:r>
                            <a:rPr lang="cs-CZ" sz="1600" b="1" i="0" smtClean="0">
                              <a:latin typeface="Cambria Math"/>
                            </a:rPr>
                            <m:t>)</m:t>
                          </m:r>
                        </m:e>
                      </m:rad>
                    </m:oMath>
                  </m:oMathPara>
                </a14:m>
                <a:endParaRPr lang="cs-CZ" sz="1600" b="1" dirty="0"/>
              </a:p>
            </p:txBody>
          </p:sp>
        </mc:Choice>
        <mc:Fallback>
          <p:sp>
            <p:nvSpPr>
              <p:cNvPr id="58" name="TextovéPole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888000"/>
                <a:ext cx="1944000" cy="390492"/>
              </a:xfrm>
              <a:prstGeom prst="rect">
                <a:avLst/>
              </a:prstGeom>
              <a:blipFill rotWithShape="1">
                <a:blip r:embed="rId3"/>
                <a:stretch>
                  <a:fillRect r="-313" b="-625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" name="TextovéPole 59"/>
          <p:cNvSpPr txBox="1"/>
          <p:nvPr/>
        </p:nvSpPr>
        <p:spPr>
          <a:xfrm>
            <a:off x="6876000" y="4212000"/>
            <a:ext cx="226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600" b="1" dirty="0" smtClean="0"/>
              <a:t>2g · (2,5 + 7h) </a:t>
            </a:r>
            <a:endParaRPr lang="cs-CZ" sz="1600" b="1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6588000" y="4500000"/>
            <a:ext cx="255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600" b="1" dirty="0" smtClean="0"/>
              <a:t>(2p + 15) : 4</a:t>
            </a:r>
            <a:r>
              <a:rPr lang="cs-CZ" sz="1600" b="1" baseline="30000" dirty="0" smtClean="0"/>
              <a:t>2</a:t>
            </a:r>
            <a:endParaRPr lang="cs-CZ" sz="1600" b="1" baseline="30000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7308304" y="4788000"/>
            <a:ext cx="18356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600" b="1" dirty="0" smtClean="0"/>
              <a:t>4 · (7b + 8) + 5c</a:t>
            </a:r>
            <a:endParaRPr lang="cs-CZ" sz="1600" b="1" dirty="0"/>
          </a:p>
        </p:txBody>
      </p:sp>
    </p:spTree>
    <p:extLst>
      <p:ext uri="{BB962C8B-B14F-4D97-AF65-F5344CB8AC3E}">
        <p14:creationId xmlns:p14="http://schemas.microsoft.com/office/powerpoint/2010/main" val="81237276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5" grpId="0"/>
      <p:bldP spid="78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2" grpId="0"/>
      <p:bldP spid="41" grpId="0"/>
      <p:bldP spid="42" grpId="0"/>
      <p:bldP spid="44" grpId="0"/>
      <p:bldP spid="46" grpId="0"/>
      <p:bldP spid="48" grpId="0"/>
      <p:bldP spid="50" grpId="0"/>
      <p:bldP spid="52" grpId="0"/>
      <p:bldP spid="54" grpId="0"/>
      <p:bldP spid="56" grpId="0"/>
      <p:bldP spid="58" grpId="0"/>
      <p:bldP spid="60" grpId="0"/>
      <p:bldP spid="62" grpId="0"/>
      <p:bldP spid="6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Výrazy s proměnnými</a:t>
            </a:r>
            <a:endParaRPr lang="cs-CZ" sz="32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0" y="2160000"/>
            <a:ext cx="9135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1. Za jeden DVD film při objednávce na Internetu zaplatíme 199,- Kč, plus 69,- Kč poštovné. </a:t>
            </a:r>
            <a:endParaRPr lang="cs-CZ" sz="16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4680000" y="2880000"/>
            <a:ext cx="15337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c) 12 filmů</a:t>
            </a:r>
            <a:endParaRPr lang="cs-CZ" sz="1600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1" y="2880000"/>
            <a:ext cx="1331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a) 3 filmy</a:t>
            </a:r>
            <a:endParaRPr lang="cs-CZ" sz="1600" b="1" i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2340000" y="2880000"/>
            <a:ext cx="1331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b</a:t>
            </a:r>
            <a:r>
              <a:rPr lang="cs-CZ" sz="1600" b="1" dirty="0" smtClean="0"/>
              <a:t>) 5 filmů</a:t>
            </a:r>
            <a:endParaRPr lang="cs-CZ" sz="1600" b="1" i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7020000" y="2880000"/>
            <a:ext cx="1331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d</a:t>
            </a:r>
            <a:r>
              <a:rPr lang="cs-CZ" sz="1600" b="1" dirty="0" smtClean="0"/>
              <a:t>) x filmů</a:t>
            </a:r>
            <a:endParaRPr lang="cs-CZ" sz="1600" b="1" i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0" y="3600000"/>
            <a:ext cx="9135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2. V povánočních výprodejích byla v obchodě sleva na veškeré zboží 30%.</a:t>
            </a:r>
            <a:endParaRPr lang="cs-CZ" sz="16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4680000" y="4320000"/>
            <a:ext cx="15337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c) x Kč</a:t>
            </a:r>
            <a:endParaRPr lang="cs-CZ" sz="16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0" y="4320000"/>
            <a:ext cx="1331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a) 300,- Kč</a:t>
            </a:r>
            <a:endParaRPr lang="cs-CZ" sz="1600" b="1" i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2339750" y="4320000"/>
            <a:ext cx="1728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b</a:t>
            </a:r>
            <a:r>
              <a:rPr lang="cs-CZ" sz="1600" b="1" dirty="0" smtClean="0"/>
              <a:t>) 5 000,- Kč</a:t>
            </a:r>
            <a:endParaRPr lang="cs-CZ" sz="1600" b="1" i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7020000" y="4320000"/>
            <a:ext cx="15486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d</a:t>
            </a:r>
            <a:r>
              <a:rPr lang="cs-CZ" sz="1600" b="1" dirty="0" smtClean="0"/>
              <a:t>) (p + q) Kč</a:t>
            </a:r>
            <a:endParaRPr lang="cs-CZ" sz="1600" b="1" i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0" y="2520000"/>
            <a:ext cx="9135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Určete cenu za:</a:t>
            </a:r>
            <a:endParaRPr lang="cs-CZ" sz="1600" b="1" dirty="0"/>
          </a:p>
        </p:txBody>
      </p:sp>
      <p:sp>
        <p:nvSpPr>
          <p:cNvPr id="2" name="Obdélník 1"/>
          <p:cNvSpPr/>
          <p:nvPr/>
        </p:nvSpPr>
        <p:spPr>
          <a:xfrm>
            <a:off x="0" y="3240000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   (</a:t>
            </a:r>
            <a:r>
              <a:rPr lang="cs-CZ" b="1" dirty="0"/>
              <a:t>zapište pomocí výrazu, u číselného určete jeho hodnotu)</a:t>
            </a:r>
            <a:endParaRPr lang="cs-CZ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0" y="3960000"/>
            <a:ext cx="9135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    Určete novou cenu zboží s původní cenou:</a:t>
            </a:r>
            <a:endParaRPr lang="cs-CZ" sz="1600" b="1" dirty="0"/>
          </a:p>
        </p:txBody>
      </p:sp>
      <p:sp>
        <p:nvSpPr>
          <p:cNvPr id="38" name="Obdélník 37"/>
          <p:cNvSpPr/>
          <p:nvPr/>
        </p:nvSpPr>
        <p:spPr>
          <a:xfrm>
            <a:off x="0" y="4680000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   (pokud nelze cenu určit, zapište pomocí výrazu s proměnnou)</a:t>
            </a:r>
            <a:endParaRPr lang="cs-CZ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3240000" y="162000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3 · 199 + 69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45" name="TextovéPole 44"/>
          <p:cNvSpPr txBox="1"/>
          <p:nvPr/>
        </p:nvSpPr>
        <p:spPr>
          <a:xfrm>
            <a:off x="4572000" y="162000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= 666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47" name="TextovéPole 46"/>
          <p:cNvSpPr txBox="1"/>
          <p:nvPr/>
        </p:nvSpPr>
        <p:spPr>
          <a:xfrm>
            <a:off x="3240000" y="162000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5 · 199 + 69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49" name="TextovéPole 48"/>
          <p:cNvSpPr txBox="1"/>
          <p:nvPr/>
        </p:nvSpPr>
        <p:spPr>
          <a:xfrm>
            <a:off x="4608000" y="162000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</a:rPr>
              <a:t>= </a:t>
            </a:r>
            <a:r>
              <a:rPr lang="cs-CZ" b="1" dirty="0" smtClean="0">
                <a:solidFill>
                  <a:srgbClr val="FF0000"/>
                </a:solidFill>
              </a:rPr>
              <a:t>1 064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1" name="TextovéPole 50"/>
          <p:cNvSpPr txBox="1"/>
          <p:nvPr/>
        </p:nvSpPr>
        <p:spPr>
          <a:xfrm>
            <a:off x="3240000" y="161962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12 · 199 + 69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3" name="TextovéPole 52"/>
          <p:cNvSpPr txBox="1"/>
          <p:nvPr/>
        </p:nvSpPr>
        <p:spPr>
          <a:xfrm>
            <a:off x="4680000" y="162000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</a:rPr>
              <a:t>= </a:t>
            </a:r>
            <a:r>
              <a:rPr lang="cs-CZ" b="1" dirty="0" smtClean="0">
                <a:solidFill>
                  <a:srgbClr val="FF0000"/>
                </a:solidFill>
              </a:rPr>
              <a:t>2 457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5" name="TextovéPole 54"/>
          <p:cNvSpPr txBox="1"/>
          <p:nvPr/>
        </p:nvSpPr>
        <p:spPr>
          <a:xfrm>
            <a:off x="3240000" y="1621166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199x + 69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3240000" y="162000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210,- Kč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61" name="TextovéPole 60"/>
          <p:cNvSpPr txBox="1"/>
          <p:nvPr/>
        </p:nvSpPr>
        <p:spPr>
          <a:xfrm>
            <a:off x="3240000" y="1613717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3 500,- Kč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63" name="TextovéPole 62"/>
          <p:cNvSpPr txBox="1"/>
          <p:nvPr/>
        </p:nvSpPr>
        <p:spPr>
          <a:xfrm>
            <a:off x="3240000" y="162000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0,7·x Kč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65" name="TextovéPole 64"/>
          <p:cNvSpPr txBox="1"/>
          <p:nvPr/>
        </p:nvSpPr>
        <p:spPr>
          <a:xfrm>
            <a:off x="3240000" y="162000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0,7·(</a:t>
            </a:r>
            <a:r>
              <a:rPr lang="cs-CZ" b="1" dirty="0" err="1" smtClean="0">
                <a:solidFill>
                  <a:srgbClr val="FF0000"/>
                </a:solidFill>
              </a:rPr>
              <a:t>p+q</a:t>
            </a:r>
            <a:r>
              <a:rPr lang="cs-CZ" b="1" dirty="0" smtClean="0">
                <a:solidFill>
                  <a:srgbClr val="FF0000"/>
                </a:solidFill>
              </a:rPr>
              <a:t>) Kč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83168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3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3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3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7" dur="10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5" grpId="0"/>
      <p:bldP spid="78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2" grpId="0"/>
      <p:bldP spid="37" grpId="0"/>
      <p:bldP spid="38" grpId="0"/>
      <p:bldP spid="3" grpId="0"/>
      <p:bldP spid="3" grpId="1"/>
      <p:bldP spid="45" grpId="0"/>
      <p:bldP spid="45" grpId="1"/>
      <p:bldP spid="47" grpId="0"/>
      <p:bldP spid="47" grpId="1"/>
      <p:bldP spid="49" grpId="0"/>
      <p:bldP spid="49" grpId="1"/>
      <p:bldP spid="51" grpId="0"/>
      <p:bldP spid="51" grpId="1"/>
      <p:bldP spid="53" grpId="0"/>
      <p:bldP spid="53" grpId="1"/>
      <p:bldP spid="55" grpId="0"/>
      <p:bldP spid="55" grpId="1"/>
      <p:bldP spid="6" grpId="0"/>
      <p:bldP spid="6" grpId="1"/>
      <p:bldP spid="61" grpId="0"/>
      <p:bldP spid="61" grpId="1"/>
      <p:bldP spid="63" grpId="0"/>
      <p:bldP spid="63" grpId="1"/>
      <p:bldP spid="65" grpId="0"/>
      <p:bldP spid="65" grpId="1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2718</TotalTime>
  <Words>751</Words>
  <Application>Microsoft Office PowerPoint</Application>
  <PresentationFormat>Předvádění na obrazovce (16:9)</PresentationFormat>
  <Paragraphs>120</Paragraphs>
  <Slides>5</Slides>
  <Notes>3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6" baseType="lpstr">
      <vt:lpstr>Prezentace školení zaměstnanců</vt:lpstr>
      <vt:lpstr>Výrazy s proměnnými</vt:lpstr>
      <vt:lpstr>Výrazy s proměnnými</vt:lpstr>
      <vt:lpstr>Výrazy s proměnnými</vt:lpstr>
      <vt:lpstr>Výrazy s proměnnými</vt:lpstr>
      <vt:lpstr>Výrazy s proměnnými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386</cp:revision>
  <dcterms:created xsi:type="dcterms:W3CDTF">2012-01-02T08:14:14Z</dcterms:created>
  <dcterms:modified xsi:type="dcterms:W3CDTF">2013-01-01T19:05:45Z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