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8"/>
  </p:notesMasterIdLst>
  <p:handoutMasterIdLst>
    <p:handoutMasterId r:id="rId9"/>
  </p:handoutMasterIdLst>
  <p:sldIdLst>
    <p:sldId id="256" r:id="rId2"/>
    <p:sldId id="281" r:id="rId3"/>
    <p:sldId id="319" r:id="rId4"/>
    <p:sldId id="320" r:id="rId5"/>
    <p:sldId id="321" r:id="rId6"/>
    <p:sldId id="322" r:id="rId7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 snapToObjects="1">
      <p:cViewPr varScale="1">
        <p:scale>
          <a:sx n="92" d="100"/>
          <a:sy n="92" d="100"/>
        </p:scale>
        <p:origin x="-19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789552"/>
            <a:ext cx="8153400" cy="664518"/>
          </a:xfrm>
        </p:spPr>
        <p:txBody>
          <a:bodyPr/>
          <a:lstStyle/>
          <a:p>
            <a:pPr algn="ctr"/>
            <a:r>
              <a:rPr lang="cs-CZ" dirty="0" smtClean="0"/>
              <a:t>Číselné výrazy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Číselné výrazy</a:t>
            </a:r>
            <a:endParaRPr lang="cs-CZ" sz="3200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0" y="2988000"/>
            <a:ext cx="9144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Hodnotu číselného výrazu  určíme, provedeme-li všechny početní výkony,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které </a:t>
            </a:r>
            <a:r>
              <a:rPr lang="cs-CZ" b="1" dirty="0"/>
              <a:t>obsahuje tento výraz .</a:t>
            </a:r>
          </a:p>
        </p:txBody>
      </p:sp>
      <p:sp>
        <p:nvSpPr>
          <p:cNvPr id="77" name="TextovéPole 76"/>
          <p:cNvSpPr txBox="1"/>
          <p:nvPr/>
        </p:nvSpPr>
        <p:spPr>
          <a:xfrm>
            <a:off x="0" y="14400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Číselné výrazy jsou </a:t>
            </a:r>
            <a:r>
              <a:rPr lang="cs-CZ" b="1" dirty="0"/>
              <a:t>výrazy, v nichž se vyskytují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u="sng" dirty="0" smtClean="0"/>
              <a:t>pouze </a:t>
            </a:r>
            <a:r>
              <a:rPr lang="cs-CZ" b="1" u="sng" dirty="0"/>
              <a:t>čísla a početní operace</a:t>
            </a:r>
            <a:r>
              <a:rPr lang="cs-CZ" b="1" dirty="0"/>
              <a:t> mezi nimi. </a:t>
            </a:r>
            <a:endParaRPr lang="cs-CZ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043772" y="2160000"/>
            <a:ext cx="133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(21 +5) · 3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0" y="2160000"/>
            <a:ext cx="70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 + 4</a:t>
            </a:r>
            <a:endParaRPr lang="cs-CZ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4068000" y="2160000"/>
            <a:ext cx="118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 : 2 - 8</a:t>
            </a:r>
            <a:endParaRPr lang="cs-CZ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2706939" y="2160000"/>
            <a:ext cx="70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r>
              <a:rPr lang="cs-CZ" b="1" baseline="30000" dirty="0" smtClean="0"/>
              <a:t>3 </a:t>
            </a:r>
            <a:r>
              <a:rPr lang="cs-CZ" b="1" dirty="0"/>
              <a:t>· </a:t>
            </a:r>
            <a:r>
              <a:rPr lang="cs-CZ" b="1" dirty="0" smtClean="0"/>
              <a:t>5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5" name="TextovéPole 94"/>
              <p:cNvSpPr txBox="1"/>
              <p:nvPr/>
            </p:nvSpPr>
            <p:spPr>
              <a:xfrm>
                <a:off x="7668000" y="2160000"/>
                <a:ext cx="1295980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1" i="1" dirty="0" smtClean="0">
                              <a:latin typeface="Cambria Math"/>
                            </a:rPr>
                            <m:t>𝟏𝟔𝟗</m:t>
                          </m:r>
                        </m:e>
                      </m:rad>
                      <m:r>
                        <a:rPr lang="cs-CZ" b="1" i="1" dirty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dirty="0" smtClean="0">
                              <a:latin typeface="Cambria Math"/>
                            </a:rPr>
                            <m:t>𝟑</m:t>
                          </m:r>
                        </m:e>
                        <m:sup>
                          <m:r>
                            <a:rPr lang="cs-CZ" b="1" i="1" dirty="0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8000" y="2160000"/>
                <a:ext cx="1295980" cy="40197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TextovéPole 95"/>
          <p:cNvSpPr txBox="1"/>
          <p:nvPr/>
        </p:nvSpPr>
        <p:spPr>
          <a:xfrm>
            <a:off x="5724000" y="2160000"/>
            <a:ext cx="1448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r>
              <a:rPr lang="cs-CZ" b="1" baseline="30000" dirty="0" smtClean="0"/>
              <a:t>2 </a:t>
            </a:r>
            <a:r>
              <a:rPr lang="cs-CZ" b="1" dirty="0" smtClean="0"/>
              <a:t>– 4 · 12</a:t>
            </a:r>
            <a:endParaRPr lang="cs-CZ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2268000" y="2592000"/>
            <a:ext cx="1490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4 : 2 – 5 </a:t>
            </a:r>
            <a:r>
              <a:rPr lang="cs-CZ" b="1" dirty="0" smtClean="0"/>
              <a:t>· 3</a:t>
            </a:r>
            <a:endParaRPr lang="cs-CZ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0" y="2592000"/>
            <a:ext cx="1907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r>
              <a:rPr lang="cs-CZ" b="1" baseline="30000" dirty="0" smtClean="0"/>
              <a:t>3 </a:t>
            </a:r>
            <a:r>
              <a:rPr lang="cs-CZ" b="1" dirty="0" smtClean="0"/>
              <a:t>· (7 – 2) + 26 </a:t>
            </a:r>
            <a:endParaRPr lang="cs-CZ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5760000" y="2592000"/>
            <a:ext cx="1566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72 – 12 </a:t>
            </a:r>
            <a:r>
              <a:rPr lang="cs-CZ" b="1" dirty="0" smtClean="0"/>
              <a:t>· 6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0" name="TextovéPole 99"/>
              <p:cNvSpPr txBox="1"/>
              <p:nvPr/>
            </p:nvSpPr>
            <p:spPr>
              <a:xfrm>
                <a:off x="4032000" y="2592000"/>
                <a:ext cx="1406786" cy="429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𝟒</m:t>
                                  </m:r>
                                  <m:r>
                                    <m:rPr>
                                      <m:nor/>
                                    </m:rPr>
                                    <a:rPr lang="cs-CZ" b="1" dirty="0"/>
                                    <m:t>·</m:t>
                                  </m:r>
                                  <m:r>
                                    <a:rPr lang="cs-CZ" b="1" i="1" dirty="0" smtClean="0">
                                      <a:latin typeface="Cambria Math"/>
                                    </a:rPr>
                                    <m:t>𝟓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00" name="TextovéPole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000" y="2592000"/>
                <a:ext cx="1406786" cy="429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" name="TextovéPole 101"/>
          <p:cNvSpPr txBox="1"/>
          <p:nvPr/>
        </p:nvSpPr>
        <p:spPr>
          <a:xfrm>
            <a:off x="7488001" y="2592000"/>
            <a:ext cx="16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 – 36 : 4 + 7</a:t>
            </a:r>
            <a:endParaRPr lang="cs-CZ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0" y="3600000"/>
            <a:ext cx="8315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/>
              <a:t>Pořadí operací ve výrazech je určeno závorkami a pravidly přednosti</a:t>
            </a:r>
            <a:r>
              <a:rPr lang="cs-CZ" b="1" u="sng" dirty="0" smtClean="0"/>
              <a:t>:</a:t>
            </a:r>
            <a:r>
              <a:rPr lang="cs-CZ" b="1" dirty="0"/>
              <a:t> 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0" y="3960000"/>
            <a:ext cx="91407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dirty="0"/>
              <a:t>násobení a dělení má přednost před sčítáním a odčítáním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0" y="4320000"/>
            <a:ext cx="91407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dirty="0"/>
              <a:t>umocňování  a odmocňování má přednost před násobením a dělením</a:t>
            </a:r>
          </a:p>
        </p:txBody>
      </p:sp>
      <p:sp>
        <p:nvSpPr>
          <p:cNvPr id="7" name="Obdélník 6"/>
          <p:cNvSpPr/>
          <p:nvPr/>
        </p:nvSpPr>
        <p:spPr>
          <a:xfrm>
            <a:off x="0" y="4680000"/>
            <a:ext cx="91443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dirty="0" smtClean="0"/>
              <a:t>„závorky“ </a:t>
            </a:r>
            <a:r>
              <a:rPr lang="cs-CZ" dirty="0"/>
              <a:t>mají přednost před všemi početními operacemi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77" grpId="0"/>
      <p:bldP spid="5" grpId="0"/>
      <p:bldP spid="78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2" grpId="0"/>
      <p:bldP spid="6" grpId="0"/>
      <p:bldP spid="3" grpId="0"/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Číselné výrazy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1440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Určete hodnoty předchozích výrazů:</a:t>
            </a:r>
            <a:r>
              <a:rPr lang="cs-CZ" b="1" dirty="0" smtClean="0"/>
              <a:t> </a:t>
            </a:r>
            <a:endParaRPr lang="cs-CZ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043772" y="2160000"/>
            <a:ext cx="133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(21 +5) · 3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0" y="2160000"/>
            <a:ext cx="70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 + 4</a:t>
            </a:r>
            <a:endParaRPr lang="cs-CZ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4068000" y="2160000"/>
            <a:ext cx="118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 : 2 - 8</a:t>
            </a:r>
            <a:endParaRPr lang="cs-CZ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2706939" y="2160000"/>
            <a:ext cx="70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r>
              <a:rPr lang="cs-CZ" b="1" baseline="30000" dirty="0" smtClean="0"/>
              <a:t>3 </a:t>
            </a:r>
            <a:r>
              <a:rPr lang="cs-CZ" b="1" dirty="0"/>
              <a:t>· </a:t>
            </a:r>
            <a:r>
              <a:rPr lang="cs-CZ" b="1" dirty="0" smtClean="0"/>
              <a:t>5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5" name="TextovéPole 94"/>
              <p:cNvSpPr txBox="1"/>
              <p:nvPr/>
            </p:nvSpPr>
            <p:spPr>
              <a:xfrm>
                <a:off x="7668000" y="2160000"/>
                <a:ext cx="1295980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1" i="1" dirty="0" smtClean="0">
                              <a:latin typeface="Cambria Math"/>
                            </a:rPr>
                            <m:t>𝟏𝟔𝟗</m:t>
                          </m:r>
                        </m:e>
                      </m:rad>
                      <m:r>
                        <a:rPr lang="cs-CZ" b="1" i="1" dirty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dirty="0" smtClean="0">
                              <a:latin typeface="Cambria Math"/>
                            </a:rPr>
                            <m:t>𝟑</m:t>
                          </m:r>
                        </m:e>
                        <m:sup>
                          <m:r>
                            <a:rPr lang="cs-CZ" b="1" i="1" dirty="0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8000" y="2160000"/>
                <a:ext cx="1295980" cy="40197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TextovéPole 95"/>
          <p:cNvSpPr txBox="1"/>
          <p:nvPr/>
        </p:nvSpPr>
        <p:spPr>
          <a:xfrm>
            <a:off x="5724000" y="2160000"/>
            <a:ext cx="1448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r>
              <a:rPr lang="cs-CZ" b="1" baseline="30000" dirty="0" smtClean="0"/>
              <a:t>2 </a:t>
            </a:r>
            <a:r>
              <a:rPr lang="cs-CZ" b="1" dirty="0" smtClean="0"/>
              <a:t>– 4 · 12</a:t>
            </a:r>
            <a:endParaRPr lang="cs-CZ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2268000" y="2592000"/>
            <a:ext cx="1490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4 : 2 – 5 </a:t>
            </a:r>
            <a:r>
              <a:rPr lang="cs-CZ" b="1" dirty="0" smtClean="0"/>
              <a:t>· 3</a:t>
            </a:r>
            <a:endParaRPr lang="cs-CZ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0" y="2592000"/>
            <a:ext cx="1835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r>
              <a:rPr lang="cs-CZ" b="1" baseline="30000" dirty="0" smtClean="0"/>
              <a:t>3 </a:t>
            </a:r>
            <a:r>
              <a:rPr lang="cs-CZ" b="1" dirty="0" smtClean="0"/>
              <a:t>· (7 – 2) + 26 </a:t>
            </a:r>
            <a:endParaRPr lang="cs-CZ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5760000" y="2592000"/>
            <a:ext cx="1566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72 – 12 </a:t>
            </a:r>
            <a:r>
              <a:rPr lang="cs-CZ" b="1" dirty="0" smtClean="0"/>
              <a:t>· 6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0" name="TextovéPole 99"/>
              <p:cNvSpPr txBox="1"/>
              <p:nvPr/>
            </p:nvSpPr>
            <p:spPr>
              <a:xfrm>
                <a:off x="4032000" y="2592000"/>
                <a:ext cx="1406786" cy="429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𝟒</m:t>
                                  </m:r>
                                  <m:r>
                                    <m:rPr>
                                      <m:nor/>
                                    </m:rPr>
                                    <a:rPr lang="cs-CZ" b="1" dirty="0"/>
                                    <m:t>·</m:t>
                                  </m:r>
                                  <m:r>
                                    <a:rPr lang="cs-CZ" b="1" i="1" dirty="0" smtClean="0">
                                      <a:latin typeface="Cambria Math"/>
                                    </a:rPr>
                                    <m:t>𝟓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00" name="TextovéPole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000" y="2592000"/>
                <a:ext cx="1406786" cy="429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" name="TextovéPole 101"/>
          <p:cNvSpPr txBox="1"/>
          <p:nvPr/>
        </p:nvSpPr>
        <p:spPr>
          <a:xfrm>
            <a:off x="7488001" y="2592000"/>
            <a:ext cx="16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 – 36 : 4 + 7</a:t>
            </a:r>
            <a:endParaRPr lang="cs-CZ" b="1" dirty="0"/>
          </a:p>
        </p:txBody>
      </p:sp>
      <p:sp>
        <p:nvSpPr>
          <p:cNvPr id="3" name="Obdélník 2"/>
          <p:cNvSpPr/>
          <p:nvPr/>
        </p:nvSpPr>
        <p:spPr>
          <a:xfrm>
            <a:off x="612000" y="3240000"/>
            <a:ext cx="5183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dirty="0" smtClean="0"/>
              <a:t>= 7</a:t>
            </a:r>
            <a:endParaRPr lang="cs-CZ" dirty="0"/>
          </a:p>
        </p:txBody>
      </p:sp>
      <p:sp>
        <p:nvSpPr>
          <p:cNvPr id="20" name="Obdélník 19"/>
          <p:cNvSpPr/>
          <p:nvPr/>
        </p:nvSpPr>
        <p:spPr>
          <a:xfrm>
            <a:off x="1152000" y="3672000"/>
            <a:ext cx="6461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dirty="0" smtClean="0"/>
              <a:t>= 78</a:t>
            </a:r>
            <a:endParaRPr lang="cs-CZ" dirty="0"/>
          </a:p>
        </p:txBody>
      </p:sp>
      <p:sp>
        <p:nvSpPr>
          <p:cNvPr id="21" name="Obdélník 20"/>
          <p:cNvSpPr/>
          <p:nvPr/>
        </p:nvSpPr>
        <p:spPr>
          <a:xfrm>
            <a:off x="612000" y="4104000"/>
            <a:ext cx="1067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dirty="0" smtClean="0"/>
              <a:t>= 1 080</a:t>
            </a:r>
            <a:endParaRPr lang="cs-CZ" dirty="0"/>
          </a:p>
        </p:txBody>
      </p:sp>
      <p:sp>
        <p:nvSpPr>
          <p:cNvPr id="22" name="Obdélník 21"/>
          <p:cNvSpPr/>
          <p:nvPr/>
        </p:nvSpPr>
        <p:spPr>
          <a:xfrm>
            <a:off x="1008000" y="4536000"/>
            <a:ext cx="771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dirty="0" smtClean="0"/>
              <a:t>= - 3</a:t>
            </a:r>
            <a:endParaRPr lang="cs-CZ" dirty="0"/>
          </a:p>
        </p:txBody>
      </p:sp>
      <p:sp>
        <p:nvSpPr>
          <p:cNvPr id="23" name="Obdélník 22"/>
          <p:cNvSpPr/>
          <p:nvPr/>
        </p:nvSpPr>
        <p:spPr>
          <a:xfrm>
            <a:off x="4500000" y="3240000"/>
            <a:ext cx="771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dirty="0" smtClean="0"/>
              <a:t>= 96</a:t>
            </a:r>
            <a:endParaRPr lang="cs-CZ" dirty="0"/>
          </a:p>
        </p:txBody>
      </p:sp>
      <p:sp>
        <p:nvSpPr>
          <p:cNvPr id="24" name="Obdélník 23"/>
          <p:cNvSpPr/>
          <p:nvPr/>
        </p:nvSpPr>
        <p:spPr>
          <a:xfrm>
            <a:off x="4392000" y="3672000"/>
            <a:ext cx="9604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dirty="0" smtClean="0"/>
              <a:t>= - 14</a:t>
            </a:r>
            <a:endParaRPr lang="cs-CZ" dirty="0"/>
          </a:p>
        </p:txBody>
      </p:sp>
      <p:sp>
        <p:nvSpPr>
          <p:cNvPr id="25" name="Obdélník 24"/>
          <p:cNvSpPr/>
          <p:nvPr/>
        </p:nvSpPr>
        <p:spPr>
          <a:xfrm>
            <a:off x="4968000" y="4104000"/>
            <a:ext cx="771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dirty="0" smtClean="0"/>
              <a:t>= 651</a:t>
            </a:r>
            <a:endParaRPr lang="cs-CZ" dirty="0"/>
          </a:p>
        </p:txBody>
      </p:sp>
      <p:sp>
        <p:nvSpPr>
          <p:cNvPr id="26" name="Obdélník 25"/>
          <p:cNvSpPr/>
          <p:nvPr/>
        </p:nvSpPr>
        <p:spPr>
          <a:xfrm>
            <a:off x="4499992" y="4536000"/>
            <a:ext cx="771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dirty="0" smtClean="0"/>
              <a:t>= -13</a:t>
            </a:r>
            <a:endParaRPr lang="cs-CZ" dirty="0"/>
          </a:p>
        </p:txBody>
      </p:sp>
      <p:sp>
        <p:nvSpPr>
          <p:cNvPr id="27" name="Obdélník 26"/>
          <p:cNvSpPr/>
          <p:nvPr/>
        </p:nvSpPr>
        <p:spPr>
          <a:xfrm>
            <a:off x="7617186" y="3240000"/>
            <a:ext cx="771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dirty="0" smtClean="0"/>
              <a:t>= 20</a:t>
            </a:r>
            <a:endParaRPr lang="cs-CZ" dirty="0"/>
          </a:p>
        </p:txBody>
      </p:sp>
      <p:sp>
        <p:nvSpPr>
          <p:cNvPr id="28" name="Obdélník 27"/>
          <p:cNvSpPr/>
          <p:nvPr/>
        </p:nvSpPr>
        <p:spPr>
          <a:xfrm>
            <a:off x="7884064" y="3672000"/>
            <a:ext cx="771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dirty="0" smtClean="0"/>
              <a:t>= 0</a:t>
            </a:r>
            <a:endParaRPr lang="cs-CZ" dirty="0"/>
          </a:p>
        </p:txBody>
      </p:sp>
      <p:sp>
        <p:nvSpPr>
          <p:cNvPr id="29" name="Obdélník 28"/>
          <p:cNvSpPr/>
          <p:nvPr/>
        </p:nvSpPr>
        <p:spPr>
          <a:xfrm>
            <a:off x="8100064" y="4104000"/>
            <a:ext cx="5570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dirty="0" smtClean="0"/>
              <a:t>= 2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0" y="3240000"/>
            <a:ext cx="70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 + 4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538" y="3672000"/>
            <a:ext cx="133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(21 +5) · 3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538" y="4140000"/>
            <a:ext cx="70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r>
              <a:rPr lang="cs-CZ" b="1" baseline="30000" dirty="0" smtClean="0"/>
              <a:t>3 </a:t>
            </a:r>
            <a:r>
              <a:rPr lang="cs-CZ" b="1" dirty="0"/>
              <a:t>· </a:t>
            </a:r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0" y="4536000"/>
            <a:ext cx="118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 : 2 - 8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3240000" y="3240000"/>
            <a:ext cx="1448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r>
              <a:rPr lang="cs-CZ" b="1" baseline="30000" dirty="0" smtClean="0"/>
              <a:t>2 </a:t>
            </a:r>
            <a:r>
              <a:rPr lang="cs-CZ" b="1" dirty="0" smtClean="0"/>
              <a:t>– 4 · 12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3240000" y="3636000"/>
                <a:ext cx="1295980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1" i="1" dirty="0" smtClean="0">
                              <a:latin typeface="Cambria Math"/>
                            </a:rPr>
                            <m:t>𝟏𝟔𝟗</m:t>
                          </m:r>
                        </m:e>
                      </m:rad>
                      <m:r>
                        <a:rPr lang="cs-CZ" b="1" i="1" dirty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dirty="0" smtClean="0">
                              <a:latin typeface="Cambria Math"/>
                            </a:rPr>
                            <m:t>𝟑</m:t>
                          </m:r>
                        </m:e>
                        <m:sup>
                          <m:r>
                            <a:rPr lang="cs-CZ" b="1" i="1" dirty="0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3636000"/>
                <a:ext cx="1295980" cy="40197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ovéPole 35"/>
          <p:cNvSpPr txBox="1"/>
          <p:nvPr/>
        </p:nvSpPr>
        <p:spPr>
          <a:xfrm>
            <a:off x="3240000" y="4104000"/>
            <a:ext cx="1835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r>
              <a:rPr lang="cs-CZ" b="1" baseline="30000" dirty="0" smtClean="0"/>
              <a:t>3 </a:t>
            </a:r>
            <a:r>
              <a:rPr lang="cs-CZ" b="1" dirty="0" smtClean="0"/>
              <a:t>· (7 – 2) + 26 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240000" y="4536000"/>
            <a:ext cx="1490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4 : 2 – 5 </a:t>
            </a:r>
            <a:r>
              <a:rPr lang="cs-CZ" b="1" dirty="0" smtClean="0"/>
              <a:t>· 3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6696064" y="3168000"/>
                <a:ext cx="1406786" cy="429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𝟒</m:t>
                                  </m:r>
                                  <m:r>
                                    <m:rPr>
                                      <m:nor/>
                                    </m:rPr>
                                    <a:rPr lang="cs-CZ" b="1" dirty="0"/>
                                    <m:t>·</m:t>
                                  </m:r>
                                  <m:r>
                                    <a:rPr lang="cs-CZ" b="1" i="1" dirty="0" smtClean="0">
                                      <a:latin typeface="Cambria Math"/>
                                    </a:rPr>
                                    <m:t>𝟓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6064" y="3168000"/>
                <a:ext cx="1406786" cy="429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ovéPole 38"/>
          <p:cNvSpPr txBox="1"/>
          <p:nvPr/>
        </p:nvSpPr>
        <p:spPr>
          <a:xfrm>
            <a:off x="6696064" y="3672000"/>
            <a:ext cx="1566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72 – 12 </a:t>
            </a:r>
            <a:r>
              <a:rPr lang="cs-CZ" b="1" dirty="0" smtClean="0"/>
              <a:t>· 6</a:t>
            </a:r>
            <a:endParaRPr lang="cs-CZ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6696064" y="4104000"/>
            <a:ext cx="16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 – 36 : 4 + 7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6166124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000"/>
                            </p:stCondLst>
                            <p:childTnLst>
                              <p:par>
                                <p:cTn id="1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000"/>
                            </p:stCondLst>
                            <p:childTnLst>
                              <p:par>
                                <p:cTn id="17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000"/>
                            </p:stCondLst>
                            <p:childTnLst>
                              <p:par>
                                <p:cTn id="19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000"/>
                            </p:stCondLst>
                            <p:childTnLst>
                              <p:par>
                                <p:cTn id="2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8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9"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1000"/>
                            </p:stCondLst>
                            <p:childTnLst>
                              <p:par>
                                <p:cTn id="2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8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9"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1000"/>
                            </p:stCondLst>
                            <p:childTnLst>
                              <p:par>
                                <p:cTn id="27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5" grpId="0"/>
      <p:bldP spid="5" grpId="1"/>
      <p:bldP spid="78" grpId="0"/>
      <p:bldP spid="78" grpId="1"/>
      <p:bldP spid="93" grpId="0"/>
      <p:bldP spid="93" grpId="1"/>
      <p:bldP spid="94" grpId="0"/>
      <p:bldP spid="94" grpId="1"/>
      <p:bldP spid="95" grpId="0"/>
      <p:bldP spid="95" grpId="1"/>
      <p:bldP spid="96" grpId="0"/>
      <p:bldP spid="96" grpId="1"/>
      <p:bldP spid="97" grpId="0"/>
      <p:bldP spid="97" grpId="1"/>
      <p:bldP spid="98" grpId="0"/>
      <p:bldP spid="98" grpId="1"/>
      <p:bldP spid="99" grpId="0"/>
      <p:bldP spid="99" grpId="1"/>
      <p:bldP spid="100" grpId="0"/>
      <p:bldP spid="100" grpId="1"/>
      <p:bldP spid="102" grpId="0"/>
      <p:bldP spid="102" grpId="1"/>
      <p:bldP spid="3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Číselné výrazy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800000" y="1296000"/>
            <a:ext cx="5148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Zapiš číselný výraz a poté urči jeho hodnotu:</a:t>
            </a:r>
            <a:endParaRPr lang="cs-CZ" b="1" u="sng" dirty="0"/>
          </a:p>
        </p:txBody>
      </p:sp>
      <p:sp>
        <p:nvSpPr>
          <p:cNvPr id="5" name="TextovéPole 4"/>
          <p:cNvSpPr txBox="1"/>
          <p:nvPr/>
        </p:nvSpPr>
        <p:spPr>
          <a:xfrm>
            <a:off x="0" y="1908000"/>
            <a:ext cx="3067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rozdíl čísel osm a třicet </a:t>
            </a:r>
            <a:endParaRPr lang="cs-CZ" sz="16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0" y="1620000"/>
            <a:ext cx="34517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součet čísel pět a třináct</a:t>
            </a:r>
            <a:endParaRPr lang="cs-CZ" sz="1600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0" y="2484000"/>
            <a:ext cx="61228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p</a:t>
            </a:r>
            <a:r>
              <a:rPr lang="cs-CZ" sz="1600" b="1" dirty="0" smtClean="0"/>
              <a:t>odíl čísel šest celých čtyři desetiny a osm desetin</a:t>
            </a:r>
            <a:endParaRPr lang="cs-CZ" sz="16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0" y="2196000"/>
            <a:ext cx="4283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součin čísel sedm a dvacet šest</a:t>
            </a:r>
            <a:endParaRPr lang="cs-CZ" sz="16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0" y="3060000"/>
            <a:ext cx="5690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>
                <a:latin typeface="Arial" pitchFamily="34" charset="0"/>
                <a:cs typeface="Arial" pitchFamily="34" charset="0"/>
              </a:rPr>
              <a:t>d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ruhá odmocnina čísla dvě celé dvacet pět setin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TextovéPole 95"/>
          <p:cNvSpPr txBox="1"/>
          <p:nvPr/>
        </p:nvSpPr>
        <p:spPr>
          <a:xfrm>
            <a:off x="0" y="2772000"/>
            <a:ext cx="5868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d</a:t>
            </a:r>
            <a:r>
              <a:rPr lang="cs-CZ" sz="1600" b="1" dirty="0" smtClean="0"/>
              <a:t>ruhá mocnina čísla </a:t>
            </a:r>
            <a:r>
              <a:rPr lang="cs-CZ" sz="1600" b="1" dirty="0"/>
              <a:t>o</a:t>
            </a:r>
            <a:r>
              <a:rPr lang="cs-CZ" sz="1600" b="1" dirty="0" smtClean="0"/>
              <a:t>sm celých pět desetin</a:t>
            </a:r>
            <a:endParaRPr lang="cs-CZ" sz="16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0" y="3636000"/>
            <a:ext cx="7326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s</a:t>
            </a:r>
            <a:r>
              <a:rPr lang="cs-CZ" sz="1600" b="1" dirty="0" smtClean="0"/>
              <a:t>oučin součtu čísel devět a šest a rozdílu čísel sedm a dvanáct</a:t>
            </a:r>
            <a:endParaRPr lang="cs-CZ" sz="16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0" y="3348000"/>
            <a:ext cx="76113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s</a:t>
            </a:r>
            <a:r>
              <a:rPr lang="cs-CZ" sz="1600" b="1" dirty="0" smtClean="0"/>
              <a:t>oučet druhé mocniny čísla šest a součinu čísel osm a jedenáct</a:t>
            </a:r>
            <a:endParaRPr lang="cs-CZ" sz="16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0" y="4212000"/>
            <a:ext cx="61228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s</a:t>
            </a:r>
            <a:r>
              <a:rPr lang="cs-CZ" sz="1600" b="1" dirty="0" smtClean="0"/>
              <a:t>oučin čísla třináct a součtu čísel tři celé tři desetiny a sedm</a:t>
            </a:r>
            <a:endParaRPr lang="cs-CZ" sz="1600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950" y="3924000"/>
            <a:ext cx="64432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d</a:t>
            </a:r>
            <a:r>
              <a:rPr lang="cs-CZ" sz="1600" b="1" dirty="0" smtClean="0"/>
              <a:t>ruhá odmocnina z rozdílu čísel padesát devět a mínus pět</a:t>
            </a:r>
            <a:endParaRPr lang="cs-CZ" sz="1600" b="1" dirty="0"/>
          </a:p>
        </p:txBody>
      </p:sp>
      <p:sp>
        <p:nvSpPr>
          <p:cNvPr id="102" name="TextovéPole 101"/>
          <p:cNvSpPr txBox="1"/>
          <p:nvPr/>
        </p:nvSpPr>
        <p:spPr>
          <a:xfrm>
            <a:off x="950" y="4500000"/>
            <a:ext cx="6731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p</a:t>
            </a:r>
            <a:r>
              <a:rPr lang="cs-CZ" sz="1600" b="1" dirty="0" smtClean="0"/>
              <a:t>odíl součtu čísel dva a patnáct a rozdílu čísel mínus osm a devět</a:t>
            </a:r>
            <a:endParaRPr lang="cs-CZ" sz="16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0" y="4788000"/>
            <a:ext cx="7092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č</a:t>
            </a:r>
            <a:r>
              <a:rPr lang="cs-CZ" sz="1600" b="1" dirty="0" smtClean="0"/>
              <a:t>tyřnásobek součtu čísel sedm a osm celých tři desetiny zvětšený o tři </a:t>
            </a:r>
            <a:endParaRPr lang="cs-CZ" sz="16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7835821" y="1620000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5 + 13</a:t>
            </a:r>
            <a:endParaRPr lang="cs-CZ" sz="16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8316416" y="1620000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= 18</a:t>
            </a:r>
            <a:endParaRPr lang="cs-CZ" sz="16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7668344" y="1908000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8 </a:t>
            </a:r>
            <a:r>
              <a:rPr lang="cs-CZ" sz="1600" b="1" dirty="0"/>
              <a:t>–</a:t>
            </a:r>
            <a:r>
              <a:rPr lang="cs-CZ" sz="1600" b="1" dirty="0" smtClean="0"/>
              <a:t> 30</a:t>
            </a:r>
            <a:endParaRPr lang="cs-CZ" sz="16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8316000" y="1908000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= </a:t>
            </a:r>
            <a:r>
              <a:rPr lang="cs-CZ" sz="1600" b="1" dirty="0"/>
              <a:t>– </a:t>
            </a:r>
            <a:r>
              <a:rPr lang="cs-CZ" sz="1600" b="1" dirty="0" smtClean="0"/>
              <a:t>22</a:t>
            </a:r>
            <a:endParaRPr lang="cs-CZ" sz="16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7668344" y="2196000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7 · 26</a:t>
            </a:r>
            <a:endParaRPr lang="cs-CZ" sz="16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8316000" y="2196000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= 182</a:t>
            </a:r>
            <a:endParaRPr lang="cs-CZ" sz="16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7452000" y="2484000"/>
            <a:ext cx="1313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6,4 : 0,8</a:t>
            </a:r>
            <a:endParaRPr lang="cs-CZ" sz="16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8316000" y="2484000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= 8</a:t>
            </a:r>
            <a:endParaRPr lang="cs-CZ" sz="16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7524000" y="2772000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8,5</a:t>
            </a:r>
            <a:r>
              <a:rPr lang="cs-CZ" sz="1600" b="1" baseline="30000" dirty="0" smtClean="0"/>
              <a:t>2</a:t>
            </a:r>
            <a:endParaRPr lang="cs-CZ" sz="1600" b="1" baseline="30000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8172000" y="2772000"/>
            <a:ext cx="9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= 72,25</a:t>
            </a:r>
            <a:endParaRPr lang="cs-CZ" sz="1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7776000" y="3024000"/>
                <a:ext cx="827584" cy="390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16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𝟐𝟓</m:t>
                          </m:r>
                        </m:e>
                      </m:rad>
                    </m:oMath>
                  </m:oMathPara>
                </a14:m>
                <a:endParaRPr lang="cs-CZ" sz="1600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6000" y="3024000"/>
                <a:ext cx="827584" cy="39049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ovéPole 52"/>
          <p:cNvSpPr txBox="1"/>
          <p:nvPr/>
        </p:nvSpPr>
        <p:spPr>
          <a:xfrm>
            <a:off x="8316000" y="3060000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= 1,5</a:t>
            </a:r>
            <a:endParaRPr lang="cs-CZ" sz="16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6984000" y="3348000"/>
            <a:ext cx="1565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6</a:t>
            </a:r>
            <a:r>
              <a:rPr lang="cs-CZ" sz="1600" b="1" baseline="30000" dirty="0" smtClean="0"/>
              <a:t>2</a:t>
            </a:r>
            <a:r>
              <a:rPr lang="cs-CZ" sz="1600" b="1" dirty="0" smtClean="0"/>
              <a:t> + 8 · 11</a:t>
            </a:r>
            <a:endParaRPr lang="cs-CZ" sz="16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8316000" y="3348000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= 124</a:t>
            </a:r>
            <a:endParaRPr lang="cs-CZ" sz="1600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6660000" y="3636000"/>
            <a:ext cx="1835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(9 + 6) · (7 – 12)</a:t>
            </a:r>
            <a:endParaRPr lang="cs-CZ" sz="1600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8316000" y="3636000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= </a:t>
            </a:r>
            <a:r>
              <a:rPr lang="cs-CZ" sz="1600" b="1" dirty="0"/>
              <a:t>–</a:t>
            </a:r>
            <a:r>
              <a:rPr lang="cs-CZ" sz="1600" b="1" dirty="0" smtClean="0"/>
              <a:t> 75</a:t>
            </a:r>
            <a:endParaRPr lang="cs-CZ" sz="1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ovéPole 57"/>
              <p:cNvSpPr txBox="1"/>
              <p:nvPr/>
            </p:nvSpPr>
            <p:spPr>
              <a:xfrm>
                <a:off x="7200000" y="3888000"/>
                <a:ext cx="1763688" cy="390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1600" b="1" i="1" smtClean="0">
                              <a:latin typeface="Cambria Math"/>
                            </a:rPr>
                            <m:t>𝟓𝟗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 −(−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cs-CZ" sz="1600" b="1" dirty="0"/>
              </a:p>
            </p:txBody>
          </p:sp>
        </mc:Choice>
        <mc:Fallback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888000"/>
                <a:ext cx="1763688" cy="390492"/>
              </a:xfrm>
              <a:prstGeom prst="rect">
                <a:avLst/>
              </a:prstGeom>
              <a:blipFill rotWithShape="1">
                <a:blip r:embed="rId3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extovéPole 58"/>
          <p:cNvSpPr txBox="1"/>
          <p:nvPr/>
        </p:nvSpPr>
        <p:spPr>
          <a:xfrm>
            <a:off x="8316000" y="3924000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= 8</a:t>
            </a:r>
            <a:endParaRPr lang="cs-CZ" sz="1600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6876000" y="4212000"/>
            <a:ext cx="14756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13 · (3,3 + 7) </a:t>
            </a:r>
            <a:endParaRPr lang="cs-CZ" sz="16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8028000" y="4212000"/>
            <a:ext cx="11104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/>
              <a:t>= 133,9</a:t>
            </a:r>
            <a:endParaRPr lang="cs-CZ" sz="1600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6588000" y="4500000"/>
            <a:ext cx="2018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(2 + 15) : (</a:t>
            </a:r>
            <a:r>
              <a:rPr lang="cs-CZ" sz="1600" b="1" dirty="0" smtClean="0"/>
              <a:t>– </a:t>
            </a:r>
            <a:r>
              <a:rPr lang="cs-CZ" sz="1600" b="1" dirty="0" smtClean="0"/>
              <a:t>8 – 9)</a:t>
            </a:r>
            <a:endParaRPr lang="cs-CZ" sz="1600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8292955" y="4500000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= </a:t>
            </a:r>
            <a:r>
              <a:rPr lang="cs-CZ" sz="1600" b="1" dirty="0"/>
              <a:t>– </a:t>
            </a:r>
            <a:r>
              <a:rPr lang="cs-CZ" sz="1600" b="1" dirty="0" smtClean="0"/>
              <a:t>1</a:t>
            </a:r>
            <a:endParaRPr lang="cs-CZ" sz="1600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6948264" y="4788000"/>
            <a:ext cx="1604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4 · (7 + 8,3) + 3</a:t>
            </a:r>
            <a:endParaRPr lang="cs-CZ" sz="1600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8351656" y="4788000"/>
            <a:ext cx="7923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= 64,2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81237276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5" grpId="0"/>
      <p:bldP spid="78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2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Číselné výrazy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800000" y="1296000"/>
            <a:ext cx="5148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Užití závorek:</a:t>
            </a:r>
            <a:endParaRPr lang="cs-CZ" b="1" u="sng" dirty="0"/>
          </a:p>
        </p:txBody>
      </p:sp>
      <p:sp>
        <p:nvSpPr>
          <p:cNvPr id="5" name="TextovéPole 4"/>
          <p:cNvSpPr txBox="1"/>
          <p:nvPr/>
        </p:nvSpPr>
        <p:spPr>
          <a:xfrm>
            <a:off x="2520000" y="1620000"/>
            <a:ext cx="3067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(                             )</a:t>
            </a:r>
            <a:endParaRPr lang="cs-CZ" sz="16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" y="1620000"/>
            <a:ext cx="2267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Závorky používáme:</a:t>
            </a:r>
            <a:endParaRPr lang="cs-CZ" sz="1600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2520000" y="1981207"/>
            <a:ext cx="1691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[               ]</a:t>
            </a:r>
            <a:endParaRPr lang="cs-CZ" sz="16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2592000" y="1620000"/>
            <a:ext cx="1961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o</a:t>
            </a:r>
            <a:r>
              <a:rPr lang="cs-CZ" sz="1600" b="1" dirty="0" smtClean="0"/>
              <a:t>krouhlé (kulaté)</a:t>
            </a:r>
            <a:endParaRPr lang="cs-CZ" sz="16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2520000" y="2340000"/>
            <a:ext cx="1907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{               }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TextovéPole 95"/>
          <p:cNvSpPr txBox="1"/>
          <p:nvPr/>
        </p:nvSpPr>
        <p:spPr>
          <a:xfrm>
            <a:off x="2646000" y="1980000"/>
            <a:ext cx="1133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hranaté</a:t>
            </a:r>
            <a:endParaRPr lang="cs-CZ" sz="1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7" name="TextovéPole 96"/>
              <p:cNvSpPr txBox="1"/>
              <p:nvPr/>
            </p:nvSpPr>
            <p:spPr>
              <a:xfrm>
                <a:off x="2520000" y="2700000"/>
                <a:ext cx="19077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1600" b="1" i="1" smtClean="0">
                              <a:latin typeface="Cambria Math"/>
                            </a:rPr>
                            <m:t>               </m:t>
                          </m:r>
                        </m:e>
                      </m:d>
                    </m:oMath>
                  </m:oMathPara>
                </a14:m>
                <a:endParaRPr lang="cs-CZ" sz="1600" b="1" dirty="0"/>
              </a:p>
            </p:txBody>
          </p:sp>
        </mc:Choice>
        <mc:Fallback>
          <p:sp>
            <p:nvSpPr>
              <p:cNvPr id="97" name="TextovéPole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2700000"/>
                <a:ext cx="1907704" cy="33855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TextovéPole 97"/>
          <p:cNvSpPr txBox="1"/>
          <p:nvPr/>
        </p:nvSpPr>
        <p:spPr>
          <a:xfrm>
            <a:off x="2664000" y="2340000"/>
            <a:ext cx="1259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složené</a:t>
            </a:r>
            <a:endParaRPr lang="cs-CZ" sz="1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9" name="TextovéPole 98"/>
              <p:cNvSpPr txBox="1"/>
              <p:nvPr/>
            </p:nvSpPr>
            <p:spPr>
              <a:xfrm>
                <a:off x="2520000" y="3060000"/>
                <a:ext cx="203397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1600" b="1" i="1" smtClean="0">
                              <a:latin typeface="Cambria Math"/>
                            </a:rPr>
                            <m:t>                   </m:t>
                          </m:r>
                        </m:e>
                      </m:d>
                    </m:oMath>
                  </m:oMathPara>
                </a14:m>
                <a:endParaRPr lang="cs-CZ" sz="1600" b="1" dirty="0"/>
              </a:p>
            </p:txBody>
          </p:sp>
        </mc:Choice>
        <mc:Fallback>
          <p:sp>
            <p:nvSpPr>
              <p:cNvPr id="99" name="TextovéPole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3060000"/>
                <a:ext cx="2033972" cy="3385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0" name="TextovéPole 99"/>
          <p:cNvSpPr txBox="1"/>
          <p:nvPr/>
        </p:nvSpPr>
        <p:spPr>
          <a:xfrm>
            <a:off x="2628000" y="2700000"/>
            <a:ext cx="11329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svislé</a:t>
            </a:r>
            <a:endParaRPr lang="cs-CZ" sz="1600" b="1" dirty="0"/>
          </a:p>
        </p:txBody>
      </p:sp>
      <p:sp>
        <p:nvSpPr>
          <p:cNvPr id="102" name="TextovéPole 101"/>
          <p:cNvSpPr txBox="1"/>
          <p:nvPr/>
        </p:nvSpPr>
        <p:spPr>
          <a:xfrm>
            <a:off x="2664000" y="3060000"/>
            <a:ext cx="11329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lomené</a:t>
            </a:r>
            <a:endParaRPr lang="cs-CZ" sz="16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0" y="3420000"/>
            <a:ext cx="7092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Postup při odstraňování závorek:</a:t>
            </a:r>
            <a:endParaRPr lang="cs-CZ" b="1" u="sng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0" y="4284000"/>
            <a:ext cx="91566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p</a:t>
            </a:r>
            <a:r>
              <a:rPr lang="cs-CZ" sz="1600" b="1" dirty="0" smtClean="0"/>
              <a:t>okračujeme opět těmi, které zůstaly „uvnitř“ (obvykle hranaté)</a:t>
            </a:r>
            <a:endParaRPr lang="cs-CZ" sz="1600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0" y="4680000"/>
            <a:ext cx="91566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n</a:t>
            </a:r>
            <a:r>
              <a:rPr lang="cs-CZ" sz="1600" b="1" dirty="0" smtClean="0"/>
              <a:t>a závěr vypočítáme hodnotu výrazu ve „vnějších“ (obvykle složené)</a:t>
            </a:r>
            <a:endParaRPr lang="cs-CZ" sz="1600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0" y="3888000"/>
            <a:ext cx="91566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z</a:t>
            </a:r>
            <a:r>
              <a:rPr lang="cs-CZ" sz="1600" b="1" dirty="0" smtClean="0"/>
              <a:t>ačínáme těmi, co jsou nejvíce „uvnitř“ (obvykle okrouhlé)</a:t>
            </a:r>
            <a:endParaRPr lang="cs-CZ" sz="1600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572987" y="2700000"/>
            <a:ext cx="4815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i="1" dirty="0"/>
              <a:t>v</a:t>
            </a:r>
            <a:r>
              <a:rPr lang="cs-CZ" sz="1600" i="1" dirty="0" smtClean="0"/>
              <a:t> matematice používány pro absolutní hodnoty</a:t>
            </a:r>
            <a:endParaRPr lang="cs-CZ" sz="1600" i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3725386" y="3060000"/>
            <a:ext cx="5418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i="1" dirty="0"/>
              <a:t>v</a:t>
            </a:r>
            <a:r>
              <a:rPr lang="cs-CZ" sz="1600" i="1" dirty="0" smtClean="0"/>
              <a:t> matematice používány pro hranice uzavřeného intervalu</a:t>
            </a:r>
            <a:endParaRPr lang="cs-CZ" sz="1600" i="1" dirty="0"/>
          </a:p>
        </p:txBody>
      </p:sp>
    </p:spTree>
    <p:extLst>
      <p:ext uri="{BB962C8B-B14F-4D97-AF65-F5344CB8AC3E}">
        <p14:creationId xmlns:p14="http://schemas.microsoft.com/office/powerpoint/2010/main" val="454442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5" grpId="0"/>
      <p:bldP spid="78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2" grpId="0"/>
      <p:bldP spid="41" grpId="0"/>
      <p:bldP spid="40" grpId="0"/>
      <p:bldP spid="66" grpId="0"/>
      <p:bldP spid="68" grpId="0"/>
      <p:bldP spid="69" grpId="0"/>
      <p:bldP spid="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Číselné výrazy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800000" y="1410330"/>
            <a:ext cx="1835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Užití závorek:</a:t>
            </a:r>
            <a:endParaRPr lang="cs-CZ" b="1" u="sng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ovéPole 7"/>
              <p:cNvSpPr txBox="1"/>
              <p:nvPr/>
            </p:nvSpPr>
            <p:spPr>
              <a:xfrm>
                <a:off x="540000" y="1800000"/>
                <a:ext cx="439498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cs-CZ" sz="2000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1" i="0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000" b="1" i="0" smtClean="0">
                              <a:latin typeface="Cambria Math"/>
                            </a:rPr>
                            <m:t> −</m:t>
                          </m:r>
                          <m:r>
                            <a:rPr lang="cs-CZ" sz="2000" b="1" i="0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000" b="1" i="0" smtClean="0">
                              <a:latin typeface="Cambria Math"/>
                            </a:rPr>
                            <m:t> ∙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cs-CZ" sz="2000" b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0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  <m:r>
                                <a:rPr lang="cs-CZ" sz="2000" b="1" i="0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cs-CZ" sz="2000" b="1" i="0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  <m:r>
                                <a:rPr lang="cs-CZ" sz="2000" b="1" i="0" smtClean="0">
                                  <a:latin typeface="Cambria Math"/>
                                  <a:ea typeface="Cambria Math"/>
                                </a:rPr>
                                <m:t> ∙ </m:t>
                              </m:r>
                              <m:d>
                                <m:dPr>
                                  <m:ctrlPr>
                                    <a:rPr lang="cs-CZ" sz="2000" b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sz="2000" b="1" i="0" smtClean="0">
                                      <a:latin typeface="Cambria Math"/>
                                      <a:ea typeface="Cambria Math"/>
                                    </a:rPr>
                                    <m:t>𝟐</m:t>
                                  </m:r>
                                  <m:r>
                                    <a:rPr lang="cs-CZ" sz="2000" b="1" i="0" smtClean="0">
                                      <a:latin typeface="Cambria Math"/>
                                      <a:ea typeface="Cambria Math"/>
                                    </a:rPr>
                                    <m:t> :</m:t>
                                  </m:r>
                                  <m:r>
                                    <a:rPr lang="cs-CZ" sz="2000" b="1" i="0" smtClean="0">
                                      <a:latin typeface="Cambria Math"/>
                                      <a:ea typeface="Cambria Math"/>
                                    </a:rPr>
                                    <m:t>𝟐</m:t>
                                  </m:r>
                                  <m:r>
                                    <a:rPr lang="cs-CZ" sz="2000" b="1" i="0" smtClean="0">
                                      <a:latin typeface="Cambria Math"/>
                                      <a:ea typeface="Cambria Math"/>
                                    </a:rPr>
                                    <m:t>+ </m:t>
                                  </m:r>
                                  <m:r>
                                    <a:rPr lang="cs-CZ" sz="2000" b="1" i="0" smtClean="0">
                                      <a:latin typeface="Cambria Math"/>
                                      <a:ea typeface="Cambria Math"/>
                                    </a:rPr>
                                    <m:t>𝟐</m:t>
                                  </m:r>
                                </m:e>
                              </m:d>
                            </m:e>
                          </m:d>
                        </m:e>
                      </m:d>
                      <m:r>
                        <a:rPr lang="cs-CZ" sz="2000" b="1" i="0" smtClean="0">
                          <a:latin typeface="Cambria Math"/>
                        </a:rPr>
                        <m:t> :</m:t>
                      </m:r>
                      <m:r>
                        <a:rPr lang="cs-CZ" sz="2000" b="1" i="0" smtClean="0">
                          <a:latin typeface="Cambria Math"/>
                        </a:rPr>
                        <m:t>𝟐</m:t>
                      </m:r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1800000"/>
                <a:ext cx="4394986" cy="40011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540000" y="2340000"/>
                <a:ext cx="241431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cs-CZ" sz="2000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1" i="0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000" b="1" i="0" smtClean="0">
                              <a:latin typeface="Cambria Math"/>
                            </a:rPr>
                            <m:t> −</m:t>
                          </m:r>
                          <m:r>
                            <a:rPr lang="cs-CZ" sz="2000" b="1" i="0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000" b="1" i="0" smtClean="0">
                              <a:latin typeface="Cambria Math"/>
                            </a:rPr>
                            <m:t> ∙</m:t>
                          </m:r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𝟖</m:t>
                          </m:r>
                        </m:e>
                      </m:d>
                      <m:r>
                        <a:rPr lang="cs-CZ" sz="2000" b="1" i="0" smtClean="0">
                          <a:latin typeface="Cambria Math"/>
                        </a:rPr>
                        <m:t> :</m:t>
                      </m:r>
                      <m:r>
                        <a:rPr lang="cs-CZ" sz="2000" b="1" i="0" smtClean="0">
                          <a:latin typeface="Cambria Math"/>
                        </a:rPr>
                        <m:t>𝟐</m:t>
                      </m:r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2340000"/>
                <a:ext cx="2414315" cy="4001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4721644" y="1800000"/>
                <a:ext cx="323473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cs-CZ" sz="2000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1" i="0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000" b="1" i="0" smtClean="0">
                              <a:latin typeface="Cambria Math"/>
                            </a:rPr>
                            <m:t> −</m:t>
                          </m:r>
                          <m:r>
                            <a:rPr lang="cs-CZ" sz="2000" b="1" i="0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000" b="1" i="0" smtClean="0">
                              <a:latin typeface="Cambria Math"/>
                            </a:rPr>
                            <m:t> ∙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cs-CZ" sz="2000" b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0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  <m:r>
                                <a:rPr lang="cs-CZ" sz="2000" b="1" i="0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cs-CZ" sz="2000" b="1" i="0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  <m:r>
                                <a:rPr lang="cs-CZ" sz="2000" b="1" i="0" smtClean="0">
                                  <a:latin typeface="Cambria Math"/>
                                  <a:ea typeface="Cambria Math"/>
                                </a:rPr>
                                <m:t> ∙</m:t>
                              </m:r>
                              <m:r>
                                <a:rPr lang="cs-CZ" sz="2000" b="1" i="1" smtClean="0">
                                  <a:latin typeface="Cambria Math"/>
                                  <a:ea typeface="Cambria Math"/>
                                </a:rPr>
                                <m:t>𝟑</m:t>
                              </m:r>
                            </m:e>
                          </m:d>
                        </m:e>
                      </m:d>
                      <m:r>
                        <a:rPr lang="cs-CZ" sz="2000" b="1" i="0" smtClean="0">
                          <a:latin typeface="Cambria Math"/>
                        </a:rPr>
                        <m:t> :</m:t>
                      </m:r>
                      <m:r>
                        <a:rPr lang="cs-CZ" sz="2000" b="1" i="0" smtClean="0">
                          <a:latin typeface="Cambria Math"/>
                        </a:rPr>
                        <m:t>𝟐</m:t>
                      </m:r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1644" y="1800000"/>
                <a:ext cx="3234732" cy="4001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2777915" y="2340000"/>
                <a:ext cx="150605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− </m:t>
                      </m:r>
                      <m:r>
                        <a:rPr lang="cs-CZ" sz="2000" b="1" i="1" smtClean="0">
                          <a:latin typeface="Cambria Math"/>
                        </a:rPr>
                        <m:t>𝟏𝟒</m:t>
                      </m:r>
                      <m:r>
                        <a:rPr lang="cs-CZ" sz="2000" b="1" i="1" smtClean="0">
                          <a:latin typeface="Cambria Math"/>
                        </a:rPr>
                        <m:t> </m:t>
                      </m:r>
                      <m:r>
                        <a:rPr lang="cs-CZ" sz="2000" b="1" i="0" smtClean="0">
                          <a:latin typeface="Cambria Math"/>
                        </a:rPr>
                        <m:t>: </m:t>
                      </m:r>
                      <m:r>
                        <a:rPr lang="cs-CZ" sz="2000" b="1" i="0" smtClean="0">
                          <a:latin typeface="Cambria Math"/>
                        </a:rPr>
                        <m:t>𝟐</m:t>
                      </m:r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7915" y="2340000"/>
                <a:ext cx="1506053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4130472" y="2340000"/>
                <a:ext cx="65755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u="dbl" smtClean="0">
                          <a:latin typeface="Cambria Math"/>
                        </a:rPr>
                        <m:t>− </m:t>
                      </m:r>
                      <m:r>
                        <a:rPr lang="cs-CZ" sz="2000" b="1" i="1" u="dbl" smtClean="0"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cs-CZ" sz="2000" b="1" u="dbl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0472" y="2340000"/>
                <a:ext cx="657552" cy="4001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1" y="2880000"/>
                <a:ext cx="9144000" cy="459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tabLst>
                    <a:tab pos="5653088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cs-CZ" sz="1600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1600" b="1" i="0" smtClean="0">
                              <a:latin typeface="Cambria Math"/>
                            </a:rPr>
                            <m:t>𝟏𝟐</m:t>
                          </m:r>
                          <m:r>
                            <a:rPr lang="cs-CZ" sz="1600" b="1" i="0" smtClean="0">
                              <a:latin typeface="Cambria Math"/>
                            </a:rPr>
                            <m:t> −</m:t>
                          </m:r>
                          <m:r>
                            <a:rPr lang="cs-CZ" sz="1600" b="1" i="0" smtClean="0">
                              <a:latin typeface="Cambria Math"/>
                            </a:rPr>
                            <m:t>𝟑</m:t>
                          </m:r>
                          <m:r>
                            <a:rPr lang="cs-CZ" sz="1600" b="1" i="0" smtClean="0">
                              <a:latin typeface="Cambria Math"/>
                            </a:rPr>
                            <m:t> ∙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cs-CZ" sz="1600" b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sz="1600" b="1" i="0" smtClean="0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  <m:r>
                                <a:rPr lang="cs-CZ" sz="1600" b="1" i="0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cs-CZ" sz="1600" b="1" i="0" smtClean="0">
                                  <a:latin typeface="Cambria Math"/>
                                  <a:ea typeface="Cambria Math"/>
                                </a:rPr>
                                <m:t>𝟓</m:t>
                              </m:r>
                              <m:r>
                                <a:rPr lang="cs-CZ" sz="1600" b="1" i="0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ad>
                                <m:radPr>
                                  <m:degHide m:val="on"/>
                                  <m:ctrlPr>
                                    <a:rPr lang="cs-CZ" sz="16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cs-CZ" sz="1600" b="1" i="1" smtClean="0">
                                      <a:latin typeface="Cambria Math"/>
                                      <a:ea typeface="Cambria Math"/>
                                    </a:rPr>
                                    <m:t>𝟐𝟎</m:t>
                                  </m:r>
                                  <m:r>
                                    <a:rPr lang="cs-CZ" sz="1600" b="1" i="1" smtClean="0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cs-CZ" sz="1600" b="1" i="1" smtClean="0">
                                      <a:latin typeface="Cambria Math"/>
                                      <a:ea typeface="Cambria Math"/>
                                    </a:rPr>
                                    <m:t>𝟐𝟓</m:t>
                                  </m:r>
                                </m:e>
                              </m:rad>
                              <m:r>
                                <a:rPr lang="cs-CZ" sz="1600" b="1" i="0" smtClean="0">
                                  <a:latin typeface="Cambria Math"/>
                                  <a:ea typeface="Cambria Math"/>
                                </a:rPr>
                                <m:t> ∙ </m:t>
                              </m:r>
                              <m:d>
                                <m:dPr>
                                  <m:ctrlPr>
                                    <a:rPr lang="cs-CZ" sz="1600" b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cs-CZ" sz="1600" b="1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cs-CZ" sz="1600" b="1" i="1" smtClean="0">
                                          <a:latin typeface="Cambria Math"/>
                                          <a:ea typeface="Cambria Math"/>
                                        </a:rPr>
                                        <m:t>𝟐</m:t>
                                      </m:r>
                                    </m:e>
                                    <m:sup>
                                      <m:r>
                                        <a:rPr lang="cs-CZ" sz="1600" b="1" i="1" smtClean="0">
                                          <a:latin typeface="Cambria Math"/>
                                          <a:ea typeface="Cambria Math"/>
                                        </a:rPr>
                                        <m:t>𝟑</m:t>
                                      </m:r>
                                    </m:sup>
                                  </m:sSup>
                                  <m:r>
                                    <a:rPr lang="cs-CZ" sz="1600" b="1" i="0" smtClean="0">
                                      <a:latin typeface="Cambria Math"/>
                                      <a:ea typeface="Cambria Math"/>
                                    </a:rPr>
                                    <m:t>+ </m:t>
                                  </m:r>
                                  <m:r>
                                    <a:rPr lang="cs-CZ" sz="1600" b="1" i="0" smtClean="0">
                                      <a:latin typeface="Cambria Math"/>
                                      <a:ea typeface="Cambria Math"/>
                                    </a:rPr>
                                    <m:t>𝟐</m:t>
                                  </m:r>
                                </m:e>
                              </m:d>
                              <m:r>
                                <a:rPr lang="cs-CZ" sz="1600" b="1" i="0" smtClean="0">
                                  <a:latin typeface="Cambria Math"/>
                                  <a:ea typeface="Cambria Math"/>
                                </a:rPr>
                                <m:t> −</m:t>
                              </m:r>
                              <m:d>
                                <m:dPr>
                                  <m:ctrlPr>
                                    <a:rPr lang="cs-CZ" sz="16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cs-CZ" sz="1600" b="1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cs-CZ" sz="1600" b="1" i="1" smtClean="0">
                                          <a:latin typeface="Cambria Math"/>
                                          <a:ea typeface="Cambria Math"/>
                                        </a:rPr>
                                        <m:t>𝟑</m:t>
                                      </m:r>
                                    </m:e>
                                    <m:sup>
                                      <m:r>
                                        <a:rPr lang="cs-CZ" sz="1600" b="1" i="1" smtClean="0">
                                          <a:latin typeface="Cambria Math"/>
                                          <a:ea typeface="Cambria Math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r>
                                    <a:rPr lang="cs-CZ" sz="1600" b="1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r>
                                    <a:rPr lang="cs-CZ" sz="1600" b="1" i="1" smtClean="0">
                                      <a:latin typeface="Cambria Math"/>
                                      <a:ea typeface="Cambria Math"/>
                                    </a:rPr>
                                    <m:t>𝟒</m:t>
                                  </m:r>
                                </m:e>
                              </m:d>
                            </m:e>
                          </m:d>
                          <m:r>
                            <a:rPr lang="cs-CZ" sz="1600" b="1" i="0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cs-CZ" sz="16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cs-CZ" sz="16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cs-CZ" sz="1600" b="1" i="1" smtClean="0">
                                      <a:latin typeface="Cambria Math"/>
                                      <a:ea typeface="Cambria Math"/>
                                    </a:rPr>
                                    <m:t>𝟐𝟖𝟗</m:t>
                                  </m:r>
                                </m:e>
                              </m:rad>
                              <m:r>
                                <a:rPr lang="cs-CZ" sz="1600" b="1" i="1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d>
                                <m:dPr>
                                  <m:ctrlPr>
                                    <a:rPr lang="cs-CZ" sz="16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cs-CZ" sz="1600" b="1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cs-CZ" sz="1600" b="1" i="1" smtClean="0">
                                          <a:latin typeface="Cambria Math"/>
                                          <a:ea typeface="Cambria Math"/>
                                        </a:rPr>
                                        <m:t>𝟎</m:t>
                                      </m:r>
                                      <m:r>
                                        <a:rPr lang="cs-CZ" sz="1600" b="1" i="1" smtClean="0">
                                          <a:latin typeface="Cambria Math"/>
                                          <a:ea typeface="Cambria Math"/>
                                        </a:rPr>
                                        <m:t>,</m:t>
                                      </m:r>
                                      <m:r>
                                        <a:rPr lang="cs-CZ" sz="1600" b="1" i="1" smtClean="0">
                                          <a:latin typeface="Cambria Math"/>
                                          <a:ea typeface="Cambria Math"/>
                                        </a:rPr>
                                        <m:t>𝟐</m:t>
                                      </m:r>
                                    </m:e>
                                    <m:sup>
                                      <m:r>
                                        <a:rPr lang="cs-CZ" sz="1600" b="1" i="1" smtClean="0">
                                          <a:latin typeface="Cambria Math"/>
                                          <a:ea typeface="Cambria Math"/>
                                        </a:rPr>
                                        <m:t>𝟑</m:t>
                                      </m:r>
                                    </m:sup>
                                  </m:sSup>
                                  <m:r>
                                    <a:rPr lang="cs-CZ" sz="1600" b="1" i="1" smtClean="0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  <m:r>
                                    <a:rPr lang="cs-CZ" sz="1600" b="1" i="1" smtClean="0">
                                      <a:latin typeface="Cambria Math"/>
                                      <a:ea typeface="Cambria Math"/>
                                    </a:rPr>
                                    <m:t>𝟎</m:t>
                                  </m:r>
                                  <m:r>
                                    <a:rPr lang="cs-CZ" sz="1600" b="1" i="1" smtClean="0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cs-CZ" sz="1600" b="1" i="1" smtClean="0">
                                      <a:latin typeface="Cambria Math"/>
                                      <a:ea typeface="Cambria Math"/>
                                    </a:rPr>
                                    <m:t>𝟎𝟎𝟐</m:t>
                                  </m:r>
                                </m:e>
                              </m:d>
                            </m:e>
                          </m:d>
                          <m:r>
                            <a:rPr lang="cs-CZ" sz="1600" b="1" i="0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sz="1600" b="1" i="0" smtClean="0">
                              <a:latin typeface="Cambria Math"/>
                              <a:ea typeface="Cambria Math"/>
                            </a:rPr>
                            <m:t>𝟎</m:t>
                          </m:r>
                          <m:r>
                            <a:rPr lang="cs-CZ" sz="1600" b="1" i="0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cs-CZ" sz="1600" b="1" i="0" smtClean="0">
                              <a:latin typeface="Cambria Math"/>
                              <a:ea typeface="Cambria Math"/>
                            </a:rPr>
                            <m:t>𝟑𝟑</m:t>
                          </m:r>
                        </m:e>
                      </m:d>
                      <m:r>
                        <a:rPr lang="cs-CZ" sz="1600" b="1" i="0" smtClean="0">
                          <a:latin typeface="Cambria Math"/>
                        </a:rPr>
                        <m:t> :</m:t>
                      </m:r>
                      <m:d>
                        <m:dPr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16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 −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𝟏𝟎</m:t>
                          </m:r>
                        </m:e>
                      </m:d>
                      <m:r>
                        <a:rPr lang="cs-CZ" sz="1600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880000"/>
                <a:ext cx="9144000" cy="45903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1" y="3420000"/>
                <a:ext cx="9144000" cy="459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tabLst>
                    <a:tab pos="5653088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0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cs-CZ" sz="1600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1600" b="1" i="0" smtClean="0">
                              <a:latin typeface="Cambria Math"/>
                            </a:rPr>
                            <m:t>𝟏𝟐</m:t>
                          </m:r>
                          <m:r>
                            <a:rPr lang="cs-CZ" sz="1600" b="1" i="0" smtClean="0">
                              <a:latin typeface="Cambria Math"/>
                            </a:rPr>
                            <m:t> −</m:t>
                          </m:r>
                          <m:r>
                            <a:rPr lang="cs-CZ" sz="1600" b="1" i="0" smtClean="0">
                              <a:latin typeface="Cambria Math"/>
                            </a:rPr>
                            <m:t>𝟑</m:t>
                          </m:r>
                          <m:r>
                            <a:rPr lang="cs-CZ" sz="1600" b="1" i="0" smtClean="0">
                              <a:latin typeface="Cambria Math"/>
                            </a:rPr>
                            <m:t> ∙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cs-CZ" sz="1600" b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sz="1600" b="1" i="0" smtClean="0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  <m:r>
                                <a:rPr lang="cs-CZ" sz="1600" b="1" i="0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cs-CZ" sz="1600" b="1" i="0" smtClean="0">
                                  <a:latin typeface="Cambria Math"/>
                                  <a:ea typeface="Cambria Math"/>
                                </a:rPr>
                                <m:t>𝟓</m:t>
                              </m:r>
                              <m:r>
                                <a:rPr lang="cs-CZ" sz="1600" b="1" i="0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ad>
                                <m:radPr>
                                  <m:degHide m:val="on"/>
                                  <m:ctrlPr>
                                    <a:rPr lang="cs-CZ" sz="16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cs-CZ" sz="1600" b="1" i="1" smtClean="0">
                                      <a:latin typeface="Cambria Math"/>
                                      <a:ea typeface="Cambria Math"/>
                                    </a:rPr>
                                    <m:t>𝟐𝟎</m:t>
                                  </m:r>
                                  <m:r>
                                    <a:rPr lang="cs-CZ" sz="1600" b="1" i="1" smtClean="0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cs-CZ" sz="1600" b="1" i="1" smtClean="0">
                                      <a:latin typeface="Cambria Math"/>
                                      <a:ea typeface="Cambria Math"/>
                                    </a:rPr>
                                    <m:t>𝟐𝟓</m:t>
                                  </m:r>
                                </m:e>
                              </m:rad>
                              <m:r>
                                <a:rPr lang="cs-CZ" sz="1600" b="1" i="0" smtClean="0">
                                  <a:latin typeface="Cambria Math"/>
                                  <a:ea typeface="Cambria Math"/>
                                </a:rPr>
                                <m:t> ∙</m:t>
                              </m:r>
                              <m:r>
                                <a:rPr lang="cs-CZ" sz="1600" b="1" i="1" smtClean="0">
                                  <a:latin typeface="Cambria Math"/>
                                  <a:ea typeface="Cambria Math"/>
                                </a:rPr>
                                <m:t>𝟏𝟎</m:t>
                              </m:r>
                              <m:r>
                                <a:rPr lang="cs-CZ" sz="1600" b="1" i="0" smtClean="0">
                                  <a:latin typeface="Cambria Math"/>
                                  <a:ea typeface="Cambria Math"/>
                                </a:rPr>
                                <m:t> −</m:t>
                              </m:r>
                              <m:r>
                                <a:rPr lang="cs-CZ" sz="1600" b="1" i="1" smtClean="0">
                                  <a:latin typeface="Cambria Math"/>
                                  <a:ea typeface="Cambria Math"/>
                                </a:rPr>
                                <m:t>𝟓</m:t>
                              </m:r>
                            </m:e>
                          </m:d>
                          <m:r>
                            <a:rPr lang="cs-CZ" sz="1600" b="1" i="0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cs-CZ" sz="16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cs-CZ" sz="16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cs-CZ" sz="1600" b="1" i="1" smtClean="0">
                                      <a:latin typeface="Cambria Math"/>
                                      <a:ea typeface="Cambria Math"/>
                                    </a:rPr>
                                    <m:t>𝟐𝟖𝟗</m:t>
                                  </m:r>
                                </m:e>
                              </m:rad>
                              <m:r>
                                <a:rPr lang="cs-CZ" sz="1600" b="1" i="1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cs-CZ" sz="1600" b="1" i="1" smtClean="0">
                                  <a:latin typeface="Cambria Math"/>
                                  <a:ea typeface="Cambria Math"/>
                                </a:rPr>
                                <m:t>𝟎</m:t>
                              </m:r>
                              <m:r>
                                <a:rPr lang="cs-CZ" sz="1600" b="1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cs-CZ" sz="1600" b="1" i="1" smtClean="0">
                                  <a:latin typeface="Cambria Math"/>
                                  <a:ea typeface="Cambria Math"/>
                                </a:rPr>
                                <m:t>𝟎𝟏</m:t>
                              </m:r>
                            </m:e>
                          </m:d>
                          <m:r>
                            <a:rPr lang="cs-CZ" sz="1600" b="1" i="0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sz="1600" b="1" i="0" smtClean="0">
                              <a:latin typeface="Cambria Math"/>
                              <a:ea typeface="Cambria Math"/>
                            </a:rPr>
                            <m:t>𝟎</m:t>
                          </m:r>
                          <m:r>
                            <a:rPr lang="cs-CZ" sz="1600" b="1" i="0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cs-CZ" sz="1600" b="1" i="0" smtClean="0">
                              <a:latin typeface="Cambria Math"/>
                              <a:ea typeface="Cambria Math"/>
                            </a:rPr>
                            <m:t>𝟑𝟑</m:t>
                          </m:r>
                        </m:e>
                      </m:d>
                      <m:r>
                        <a:rPr lang="cs-CZ" sz="1600" b="1" i="0" smtClean="0">
                          <a:latin typeface="Cambria Math"/>
                        </a:rPr>
                        <m:t> :</m:t>
                      </m:r>
                      <m:d>
                        <m:dPr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1600" b="1" i="1" smtClean="0">
                              <a:latin typeface="Cambria Math"/>
                            </a:rPr>
                            <m:t> −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𝟕</m:t>
                          </m:r>
                        </m:e>
                      </m:d>
                      <m:r>
                        <a:rPr lang="cs-CZ" sz="1600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3420000"/>
                <a:ext cx="9144000" cy="45903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1" y="3960000"/>
                <a:ext cx="410877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tabLst>
                    <a:tab pos="5653088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0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cs-CZ" sz="1600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1600" b="1" i="0" smtClean="0">
                              <a:latin typeface="Cambria Math"/>
                            </a:rPr>
                            <m:t>𝟏𝟐</m:t>
                          </m:r>
                          <m:r>
                            <a:rPr lang="cs-CZ" sz="1600" b="1" i="0" smtClean="0">
                              <a:latin typeface="Cambria Math"/>
                            </a:rPr>
                            <m:t> −</m:t>
                          </m:r>
                          <m:r>
                            <a:rPr lang="cs-CZ" sz="1600" b="1" i="0" smtClean="0">
                              <a:latin typeface="Cambria Math"/>
                            </a:rPr>
                            <m:t>𝟑</m:t>
                          </m:r>
                          <m:r>
                            <a:rPr lang="cs-CZ" sz="1600" b="1" i="0" smtClean="0">
                              <a:latin typeface="Cambria Math"/>
                            </a:rPr>
                            <m:t> ∙</m:t>
                          </m:r>
                          <m:r>
                            <a:rPr lang="cs-CZ" sz="1600" b="1" i="1" smtClean="0">
                              <a:latin typeface="Cambria Math"/>
                              <a:ea typeface="Cambria Math"/>
                            </a:rPr>
                            <m:t>𝟒𝟏</m:t>
                          </m:r>
                          <m:r>
                            <a:rPr lang="cs-CZ" sz="1600" b="1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cs-CZ" sz="16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  <m:r>
                            <a:rPr lang="cs-CZ" sz="1600" b="1" i="0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sz="1600" b="1" i="1" smtClean="0">
                              <a:latin typeface="Cambria Math"/>
                              <a:ea typeface="Cambria Math"/>
                            </a:rPr>
                            <m:t>𝟎</m:t>
                          </m:r>
                          <m:r>
                            <a:rPr lang="cs-CZ" sz="1600" b="1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cs-CZ" sz="1600" b="1" i="1" smtClean="0">
                              <a:latin typeface="Cambria Math"/>
                              <a:ea typeface="Cambria Math"/>
                            </a:rPr>
                            <m:t>𝟏𝟕</m:t>
                          </m:r>
                          <m:r>
                            <a:rPr lang="cs-CZ" sz="1600" b="1" i="0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sz="1600" b="1" i="0" smtClean="0">
                              <a:latin typeface="Cambria Math"/>
                              <a:ea typeface="Cambria Math"/>
                            </a:rPr>
                            <m:t>𝟎</m:t>
                          </m:r>
                          <m:r>
                            <a:rPr lang="cs-CZ" sz="1600" b="1" i="0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cs-CZ" sz="1600" b="1" i="0" smtClean="0">
                              <a:latin typeface="Cambria Math"/>
                              <a:ea typeface="Cambria Math"/>
                            </a:rPr>
                            <m:t>𝟑𝟑</m:t>
                          </m:r>
                        </m:e>
                      </m:d>
                      <m:r>
                        <a:rPr lang="cs-CZ" sz="1600" b="1" i="0" smtClean="0">
                          <a:latin typeface="Cambria Math"/>
                        </a:rPr>
                        <m:t> :</m:t>
                      </m:r>
                      <m:d>
                        <m:dPr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1600" b="1" i="1" smtClean="0">
                              <a:latin typeface="Cambria Math"/>
                            </a:rPr>
                            <m:t> −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𝟕</m:t>
                          </m:r>
                        </m:e>
                      </m:d>
                      <m:r>
                        <a:rPr lang="cs-CZ" sz="1600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3960000"/>
                <a:ext cx="4108775" cy="33855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3991617" y="3960000"/>
                <a:ext cx="410877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tabLst>
                    <a:tab pos="5653088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cs-CZ" sz="1600" b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1600" b="1" i="0" smtClean="0">
                              <a:latin typeface="Cambria Math"/>
                            </a:rPr>
                            <m:t>𝟏𝟐</m:t>
                          </m:r>
                          <m:r>
                            <a:rPr lang="cs-CZ" sz="1600" b="1" i="0" smtClean="0">
                              <a:latin typeface="Cambria Math"/>
                            </a:rPr>
                            <m:t> −</m:t>
                          </m:r>
                          <m:r>
                            <a:rPr lang="cs-CZ" sz="1600" b="1" i="0" smtClean="0">
                              <a:latin typeface="Cambria Math"/>
                            </a:rPr>
                            <m:t>𝟑</m:t>
                          </m:r>
                          <m:r>
                            <a:rPr lang="cs-CZ" sz="1600" b="1" i="0" smtClean="0">
                              <a:latin typeface="Cambria Math"/>
                            </a:rPr>
                            <m:t> ∙</m:t>
                          </m:r>
                          <m:r>
                            <a:rPr lang="cs-CZ" sz="1600" b="1" i="1" smtClean="0">
                              <a:latin typeface="Cambria Math"/>
                              <a:ea typeface="Cambria Math"/>
                            </a:rPr>
                            <m:t>𝟒𝟏</m:t>
                          </m:r>
                          <m:r>
                            <a:rPr lang="cs-CZ" sz="1600" b="1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cs-CZ" sz="16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  <m:r>
                            <a:rPr lang="cs-CZ" sz="1600" b="1" i="0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sz="1600" b="1" i="1" smtClean="0">
                              <a:latin typeface="Cambria Math"/>
                              <a:ea typeface="Cambria Math"/>
                            </a:rPr>
                            <m:t>𝟎</m:t>
                          </m:r>
                          <m:r>
                            <a:rPr lang="cs-CZ" sz="1600" b="1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cs-CZ" sz="1600" b="1" i="1" smtClean="0">
                              <a:latin typeface="Cambria Math"/>
                              <a:ea typeface="Cambria Math"/>
                            </a:rPr>
                            <m:t>𝟏𝟕</m:t>
                          </m:r>
                          <m:r>
                            <a:rPr lang="cs-CZ" sz="1600" b="1" i="0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sz="1600" b="1" i="0" smtClean="0">
                              <a:latin typeface="Cambria Math"/>
                              <a:ea typeface="Cambria Math"/>
                            </a:rPr>
                            <m:t>𝟎</m:t>
                          </m:r>
                          <m:r>
                            <a:rPr lang="cs-CZ" sz="1600" b="1" i="0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cs-CZ" sz="1600" b="1" i="0" smtClean="0">
                              <a:latin typeface="Cambria Math"/>
                              <a:ea typeface="Cambria Math"/>
                            </a:rPr>
                            <m:t>𝟑𝟑</m:t>
                          </m:r>
                        </m:e>
                      </m:d>
                      <m:r>
                        <a:rPr lang="cs-CZ" sz="1600" b="1" i="0" smtClean="0">
                          <a:latin typeface="Cambria Math"/>
                        </a:rPr>
                        <m:t> :</m:t>
                      </m:r>
                      <m:d>
                        <m:dPr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1600" b="1" i="1" smtClean="0">
                              <a:latin typeface="Cambria Math"/>
                            </a:rPr>
                            <m:t> −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𝟕</m:t>
                          </m:r>
                        </m:e>
                      </m:d>
                      <m:r>
                        <a:rPr lang="cs-CZ" sz="1600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1617" y="3960000"/>
                <a:ext cx="4108775" cy="33855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0" y="4500000"/>
                <a:ext cx="180883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tabLst>
                    <a:tab pos="5653088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0" smtClean="0">
                          <a:latin typeface="Cambria Math"/>
                        </a:rPr>
                        <m:t>=</m:t>
                      </m:r>
                      <m:r>
                        <a:rPr lang="cs-CZ" sz="1600" b="1" i="1" smtClean="0">
                          <a:latin typeface="Cambria Math"/>
                        </a:rPr>
                        <m:t>−</m:t>
                      </m:r>
                      <m:r>
                        <a:rPr lang="cs-CZ" sz="1600" b="1" i="1" smtClean="0">
                          <a:latin typeface="Cambria Math"/>
                        </a:rPr>
                        <m:t>𝟏𝟏𝟐</m:t>
                      </m:r>
                      <m:r>
                        <a:rPr lang="cs-CZ" sz="1600" b="1" i="1" smtClean="0">
                          <a:latin typeface="Cambria Math"/>
                        </a:rPr>
                        <m:t> </m:t>
                      </m:r>
                      <m:r>
                        <a:rPr lang="cs-CZ" sz="1600" b="1" i="0" smtClean="0">
                          <a:latin typeface="Cambria Math"/>
                        </a:rPr>
                        <m:t>:</m:t>
                      </m:r>
                      <m:d>
                        <m:dPr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1600" b="1" i="1" smtClean="0">
                              <a:latin typeface="Cambria Math"/>
                            </a:rPr>
                            <m:t> −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𝟕</m:t>
                          </m:r>
                        </m:e>
                      </m:d>
                      <m:r>
                        <a:rPr lang="cs-CZ" sz="1600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00000"/>
                <a:ext cx="1808838" cy="33855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1692000" y="4500000"/>
                <a:ext cx="7867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tabLst>
                    <a:tab pos="5653088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u="dbl" smtClean="0">
                          <a:latin typeface="Cambria Math"/>
                        </a:rPr>
                        <m:t>𝟏𝟔</m:t>
                      </m:r>
                    </m:oMath>
                  </m:oMathPara>
                </a14:m>
                <a:endParaRPr lang="cs-CZ" sz="1600" b="1" u="dbl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000" y="4500000"/>
                <a:ext cx="786740" cy="338554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52795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8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2443</TotalTime>
  <Words>799</Words>
  <Application>Microsoft Office PowerPoint</Application>
  <PresentationFormat>Předvádění na obrazovce (16:9)</PresentationFormat>
  <Paragraphs>129</Paragraphs>
  <Slides>6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Prezentace školení zaměstnanců</vt:lpstr>
      <vt:lpstr>Číselné výrazy</vt:lpstr>
      <vt:lpstr>Číselné výrazy</vt:lpstr>
      <vt:lpstr>Číselné výrazy</vt:lpstr>
      <vt:lpstr>Číselné výrazy</vt:lpstr>
      <vt:lpstr>Číselné výrazy</vt:lpstr>
      <vt:lpstr>Číselné výrazy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358</cp:revision>
  <dcterms:created xsi:type="dcterms:W3CDTF">2012-01-02T08:14:14Z</dcterms:created>
  <dcterms:modified xsi:type="dcterms:W3CDTF">2013-01-01T14:31:04Z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