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1" r:id="rId3"/>
    <p:sldId id="312" r:id="rId4"/>
    <p:sldId id="313" r:id="rId5"/>
    <p:sldId id="314" r:id="rId6"/>
    <p:sldId id="315" r:id="rId7"/>
    <p:sldId id="316" r:id="rId8"/>
    <p:sldId id="317" r:id="rId9"/>
    <p:sldId id="318" r:id="rId10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86" d="100"/>
          <a:sy n="86" d="100"/>
        </p:scale>
        <p:origin x="-774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789552"/>
            <a:ext cx="8153400" cy="664518"/>
          </a:xfrm>
        </p:spPr>
        <p:txBody>
          <a:bodyPr/>
          <a:lstStyle/>
          <a:p>
            <a:pPr algn="ctr"/>
            <a:r>
              <a:rPr lang="cs-CZ" dirty="0" smtClean="0"/>
              <a:t>Zápis čísla v desítkové soustavě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čísla v desítkové soustavě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-7693" y="2159617"/>
            <a:ext cx="2131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(zkrácený) zápis čísla v desítkové soustavě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051720" y="2280397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r</a:t>
            </a:r>
            <a:r>
              <a:rPr lang="cs-CZ" b="1" dirty="0" smtClean="0"/>
              <a:t>ozvinutý zápis čísla v desítkové soustavě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60039" y="1800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5 379 218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440039" y="180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620040" y="1800000"/>
            <a:ext cx="7128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5·1 000 000 + 3·100 000</a:t>
            </a:r>
            <a:r>
              <a:rPr lang="cs-CZ" b="1" dirty="0"/>
              <a:t> </a:t>
            </a:r>
            <a:r>
              <a:rPr lang="cs-CZ" b="1" dirty="0" smtClean="0"/>
              <a:t>+ 7·10 000 + 9·1 000 + 2·100 + 1·10 + 8·1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80000" y="3240000"/>
            <a:ext cx="315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540000" y="324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r>
              <a:rPr lang="cs-CZ" b="1" baseline="30000" dirty="0" smtClean="0"/>
              <a:t>0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1079552" y="3600000"/>
            <a:ext cx="720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539552" y="360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r>
              <a:rPr lang="cs-CZ" b="1" baseline="30000" dirty="0" smtClean="0"/>
              <a:t>1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1079552" y="3960000"/>
            <a:ext cx="63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100</a:t>
            </a:r>
            <a:endParaRPr lang="cs-CZ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539552" y="396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r>
              <a:rPr lang="cs-CZ" b="1" baseline="30000" dirty="0" smtClean="0"/>
              <a:t>2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079552" y="4320000"/>
            <a:ext cx="90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1 000</a:t>
            </a:r>
            <a:endParaRPr lang="cs-CZ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539552" y="432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r>
              <a:rPr lang="cs-CZ" b="1" baseline="30000" dirty="0" smtClean="0"/>
              <a:t>3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1079552" y="4680000"/>
            <a:ext cx="90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10 000</a:t>
            </a:r>
            <a:endParaRPr lang="cs-CZ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539552" y="468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r>
              <a:rPr lang="cs-CZ" b="1" baseline="30000" dirty="0" smtClean="0"/>
              <a:t>4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3600000" y="3240000"/>
            <a:ext cx="1107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100 000</a:t>
            </a:r>
            <a:endParaRPr lang="cs-CZ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3060000" y="324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r>
              <a:rPr lang="cs-CZ" b="1" baseline="30000" dirty="0" smtClean="0"/>
              <a:t>5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3600000" y="3600000"/>
            <a:ext cx="1323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1 000 000</a:t>
            </a:r>
            <a:endParaRPr lang="cs-CZ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3060000" y="360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r>
              <a:rPr lang="cs-CZ" b="1" baseline="30000" dirty="0" smtClean="0"/>
              <a:t>6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3600001" y="3960000"/>
            <a:ext cx="1404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10 000 000</a:t>
            </a:r>
            <a:endParaRPr lang="cs-CZ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3068173" y="396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r>
              <a:rPr lang="cs-CZ" b="1" baseline="30000" dirty="0" smtClean="0"/>
              <a:t>7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3600000" y="4320000"/>
            <a:ext cx="151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100 000 000</a:t>
            </a:r>
            <a:endParaRPr lang="cs-CZ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3060000" y="432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r>
              <a:rPr lang="cs-CZ" b="1" baseline="30000" dirty="0" smtClean="0"/>
              <a:t>8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3600000" y="4680000"/>
            <a:ext cx="16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1 000 000 000</a:t>
            </a:r>
            <a:endParaRPr lang="cs-CZ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3060000" y="4680000"/>
            <a:ext cx="70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r>
              <a:rPr lang="cs-CZ" b="1" baseline="30000" dirty="0" smtClean="0"/>
              <a:t>9 </a:t>
            </a:r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5112060" y="3600000"/>
            <a:ext cx="385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</a:t>
            </a:r>
            <a:r>
              <a:rPr lang="cs-CZ" b="1" dirty="0" smtClean="0"/>
              <a:t>ocnitel je stejný, jako počet nul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1" grpId="0"/>
      <p:bldP spid="75" grpId="0"/>
      <p:bldP spid="76" grpId="0"/>
      <p:bldP spid="77" grpId="0"/>
      <p:bldP spid="5" grpId="0"/>
      <p:bldP spid="78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čísla v desítkové soustavě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-7693" y="1558461"/>
            <a:ext cx="6595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Zapiš pomocí mocnin o základu 10 rozvinutý zápis čísel: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0" y="1980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5 379 218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116000" y="198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96000" y="1980000"/>
            <a:ext cx="5688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5·10</a:t>
            </a:r>
            <a:r>
              <a:rPr lang="cs-CZ" b="1" baseline="30000" dirty="0" smtClean="0"/>
              <a:t>6</a:t>
            </a:r>
            <a:r>
              <a:rPr lang="cs-CZ" b="1" dirty="0" smtClean="0"/>
              <a:t> + 3·10</a:t>
            </a:r>
            <a:r>
              <a:rPr lang="cs-CZ" b="1" baseline="30000" dirty="0" smtClean="0"/>
              <a:t>5</a:t>
            </a:r>
            <a:r>
              <a:rPr lang="cs-CZ" b="1" dirty="0" smtClean="0"/>
              <a:t> + 7·10</a:t>
            </a:r>
            <a:r>
              <a:rPr lang="cs-CZ" b="1" baseline="30000" dirty="0" smtClean="0"/>
              <a:t>4</a:t>
            </a:r>
            <a:r>
              <a:rPr lang="cs-CZ" b="1" dirty="0" smtClean="0"/>
              <a:t> + 9·10</a:t>
            </a:r>
            <a:r>
              <a:rPr lang="cs-CZ" b="1" baseline="30000" dirty="0" smtClean="0"/>
              <a:t>3</a:t>
            </a:r>
            <a:r>
              <a:rPr lang="cs-CZ" b="1" dirty="0" smtClean="0"/>
              <a:t> + 2·10</a:t>
            </a:r>
            <a:r>
              <a:rPr lang="cs-CZ" b="1" baseline="30000" dirty="0" smtClean="0"/>
              <a:t>2</a:t>
            </a:r>
            <a:r>
              <a:rPr lang="cs-CZ" b="1" dirty="0" smtClean="0"/>
              <a:t> + 1·10 + 8·10</a:t>
            </a:r>
            <a:r>
              <a:rPr lang="cs-CZ" b="1" baseline="30000" dirty="0" smtClean="0"/>
              <a:t>0</a:t>
            </a:r>
            <a:endParaRPr lang="cs-CZ" b="1" baseline="300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0" y="2520000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560 030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936000" y="252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152000" y="2520000"/>
            <a:ext cx="262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5·10</a:t>
            </a:r>
            <a:r>
              <a:rPr lang="cs-CZ" b="1" baseline="30000" dirty="0" smtClean="0"/>
              <a:t>5</a:t>
            </a:r>
            <a:r>
              <a:rPr lang="cs-CZ" b="1" dirty="0" smtClean="0"/>
              <a:t> + 6·10</a:t>
            </a:r>
            <a:r>
              <a:rPr lang="cs-CZ" b="1" baseline="30000" dirty="0" smtClean="0"/>
              <a:t>4</a:t>
            </a:r>
            <a:r>
              <a:rPr lang="cs-CZ" b="1" dirty="0" smtClean="0"/>
              <a:t> + 3·10</a:t>
            </a:r>
            <a:endParaRPr lang="cs-CZ" b="1" baseline="300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3060000"/>
            <a:ext cx="1332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52 390 000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224000" y="306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404000" y="3060000"/>
            <a:ext cx="3276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5·10</a:t>
            </a:r>
            <a:r>
              <a:rPr lang="cs-CZ" b="1" baseline="30000" dirty="0" smtClean="0"/>
              <a:t>7</a:t>
            </a:r>
            <a:r>
              <a:rPr lang="cs-CZ" b="1" dirty="0" smtClean="0"/>
              <a:t> + 2·10</a:t>
            </a:r>
            <a:r>
              <a:rPr lang="cs-CZ" b="1" baseline="30000" dirty="0" smtClean="0"/>
              <a:t>6</a:t>
            </a:r>
            <a:r>
              <a:rPr lang="cs-CZ" b="1" dirty="0" smtClean="0"/>
              <a:t> + 3·10</a:t>
            </a:r>
            <a:r>
              <a:rPr lang="cs-CZ" b="1" baseline="30000" dirty="0" smtClean="0"/>
              <a:t>5</a:t>
            </a:r>
            <a:r>
              <a:rPr lang="cs-CZ" b="1" dirty="0" smtClean="0"/>
              <a:t> + 9·10</a:t>
            </a:r>
            <a:r>
              <a:rPr lang="cs-CZ" b="1" baseline="30000" dirty="0" smtClean="0"/>
              <a:t>4</a:t>
            </a:r>
            <a:r>
              <a:rPr lang="cs-CZ" b="1" dirty="0" smtClean="0"/>
              <a:t> </a:t>
            </a:r>
            <a:endParaRPr lang="cs-CZ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0" y="3600000"/>
            <a:ext cx="1086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- 84 087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900000" y="360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080000" y="3600000"/>
            <a:ext cx="3564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 (8·10</a:t>
            </a:r>
            <a:r>
              <a:rPr lang="cs-CZ" b="1" baseline="30000" dirty="0" smtClean="0"/>
              <a:t>4</a:t>
            </a:r>
            <a:r>
              <a:rPr lang="cs-CZ" b="1" dirty="0" smtClean="0"/>
              <a:t> + 4·10</a:t>
            </a:r>
            <a:r>
              <a:rPr lang="cs-CZ" b="1" baseline="30000" dirty="0" smtClean="0"/>
              <a:t>3</a:t>
            </a:r>
            <a:r>
              <a:rPr lang="cs-CZ" b="1" dirty="0" smtClean="0"/>
              <a:t> + 8·10 + 7·10</a:t>
            </a:r>
            <a:r>
              <a:rPr lang="cs-CZ" b="1" baseline="30000" dirty="0" smtClean="0"/>
              <a:t>0</a:t>
            </a:r>
            <a:r>
              <a:rPr lang="cs-CZ" b="1" dirty="0" smtClean="0"/>
              <a:t>) =</a:t>
            </a:r>
            <a:endParaRPr lang="cs-CZ" b="1" baseline="30000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500000" y="3600000"/>
            <a:ext cx="3564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- 8·10</a:t>
            </a:r>
            <a:r>
              <a:rPr lang="cs-CZ" b="1" baseline="30000" dirty="0" smtClean="0"/>
              <a:t>4</a:t>
            </a:r>
            <a:r>
              <a:rPr lang="cs-CZ" b="1" dirty="0" smtClean="0"/>
              <a:t> - 4·10</a:t>
            </a:r>
            <a:r>
              <a:rPr lang="cs-CZ" b="1" baseline="30000" dirty="0" smtClean="0"/>
              <a:t>3</a:t>
            </a:r>
            <a:r>
              <a:rPr lang="cs-CZ" b="1" dirty="0" smtClean="0"/>
              <a:t> - 8·10 - 7·10</a:t>
            </a:r>
            <a:r>
              <a:rPr lang="cs-CZ" b="1" baseline="30000" dirty="0" smtClean="0"/>
              <a:t>0 </a:t>
            </a:r>
            <a:endParaRPr lang="cs-CZ" b="1" baseline="30000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4140000"/>
            <a:ext cx="165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1 234 567 890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548000" y="414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1728000" y="4140000"/>
            <a:ext cx="730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1·10</a:t>
            </a:r>
            <a:r>
              <a:rPr lang="cs-CZ" b="1" baseline="30000" dirty="0" smtClean="0"/>
              <a:t>9</a:t>
            </a:r>
            <a:r>
              <a:rPr lang="cs-CZ" b="1" dirty="0" smtClean="0"/>
              <a:t> + 2·10</a:t>
            </a:r>
            <a:r>
              <a:rPr lang="cs-CZ" b="1" baseline="30000" dirty="0" smtClean="0"/>
              <a:t>8</a:t>
            </a:r>
            <a:r>
              <a:rPr lang="cs-CZ" b="1" dirty="0" smtClean="0"/>
              <a:t> + 3·10</a:t>
            </a:r>
            <a:r>
              <a:rPr lang="cs-CZ" b="1" baseline="30000" dirty="0" smtClean="0"/>
              <a:t>7</a:t>
            </a:r>
            <a:r>
              <a:rPr lang="cs-CZ" b="1" dirty="0" smtClean="0"/>
              <a:t> + 4·10</a:t>
            </a:r>
            <a:r>
              <a:rPr lang="cs-CZ" b="1" baseline="30000" dirty="0" smtClean="0"/>
              <a:t>6</a:t>
            </a:r>
            <a:r>
              <a:rPr lang="cs-CZ" b="1" dirty="0" smtClean="0"/>
              <a:t> + 5·10</a:t>
            </a:r>
            <a:r>
              <a:rPr lang="cs-CZ" b="1" baseline="30000" dirty="0" smtClean="0"/>
              <a:t>5</a:t>
            </a:r>
            <a:r>
              <a:rPr lang="cs-CZ" b="1" dirty="0" smtClean="0"/>
              <a:t> + 6·10</a:t>
            </a:r>
            <a:r>
              <a:rPr lang="cs-CZ" b="1" baseline="30000" dirty="0" smtClean="0"/>
              <a:t>4</a:t>
            </a:r>
            <a:r>
              <a:rPr lang="cs-CZ" b="1" dirty="0" smtClean="0"/>
              <a:t> + 7·10</a:t>
            </a:r>
            <a:r>
              <a:rPr lang="cs-CZ" b="1" baseline="30000" dirty="0" smtClean="0"/>
              <a:t>3 </a:t>
            </a:r>
            <a:r>
              <a:rPr lang="cs-CZ" b="1" dirty="0"/>
              <a:t>+ </a:t>
            </a:r>
            <a:r>
              <a:rPr lang="cs-CZ" b="1" dirty="0" smtClean="0"/>
              <a:t>8·10</a:t>
            </a:r>
            <a:r>
              <a:rPr lang="cs-CZ" b="1" baseline="30000" dirty="0" smtClean="0"/>
              <a:t>2</a:t>
            </a:r>
            <a:r>
              <a:rPr lang="cs-CZ" b="1" dirty="0" smtClean="0"/>
              <a:t> </a:t>
            </a:r>
            <a:r>
              <a:rPr lang="cs-CZ" b="1" dirty="0"/>
              <a:t>+ </a:t>
            </a:r>
            <a:r>
              <a:rPr lang="cs-CZ" b="1" dirty="0" smtClean="0"/>
              <a:t>9·10</a:t>
            </a:r>
            <a:endParaRPr lang="cs-CZ" b="1" baseline="30000" dirty="0"/>
          </a:p>
        </p:txBody>
      </p:sp>
    </p:spTree>
    <p:extLst>
      <p:ext uri="{BB962C8B-B14F-4D97-AF65-F5344CB8AC3E}">
        <p14:creationId xmlns:p14="http://schemas.microsoft.com/office/powerpoint/2010/main" val="35817066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5" grpId="0"/>
      <p:bldP spid="76" grpId="0"/>
      <p:bldP spid="77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čísla v desítkové soustavě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-7693" y="1558461"/>
            <a:ext cx="915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Zapiš zkrácený zápis čísel: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924000" y="1980000"/>
            <a:ext cx="1134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803 768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3744000" y="198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980000"/>
            <a:ext cx="3859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8·10</a:t>
            </a:r>
            <a:r>
              <a:rPr lang="cs-CZ" b="1" baseline="30000" dirty="0" smtClean="0"/>
              <a:t>5</a:t>
            </a:r>
            <a:r>
              <a:rPr lang="cs-CZ" b="1" dirty="0" smtClean="0"/>
              <a:t> + 3·10</a:t>
            </a:r>
            <a:r>
              <a:rPr lang="cs-CZ" b="1" baseline="30000" dirty="0" smtClean="0"/>
              <a:t>3</a:t>
            </a:r>
            <a:r>
              <a:rPr lang="cs-CZ" b="1" dirty="0" smtClean="0"/>
              <a:t> + 7·10</a:t>
            </a:r>
            <a:r>
              <a:rPr lang="cs-CZ" b="1" baseline="30000" dirty="0" smtClean="0"/>
              <a:t>2</a:t>
            </a:r>
            <a:r>
              <a:rPr lang="cs-CZ" b="1" dirty="0" smtClean="0"/>
              <a:t> + 6·10 + 8·10</a:t>
            </a:r>
            <a:r>
              <a:rPr lang="cs-CZ" b="1" baseline="30000" dirty="0" smtClean="0"/>
              <a:t>0</a:t>
            </a:r>
            <a:endParaRPr lang="cs-CZ" b="1" baseline="300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896000" y="2520000"/>
            <a:ext cx="1876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50 060 035 603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716000" y="252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2520000"/>
            <a:ext cx="486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5·10</a:t>
            </a:r>
            <a:r>
              <a:rPr lang="cs-CZ" b="1" baseline="30000" dirty="0" smtClean="0"/>
              <a:t>10</a:t>
            </a:r>
            <a:r>
              <a:rPr lang="cs-CZ" b="1" dirty="0" smtClean="0"/>
              <a:t> + 6·10</a:t>
            </a:r>
            <a:r>
              <a:rPr lang="cs-CZ" b="1" baseline="30000" dirty="0" smtClean="0"/>
              <a:t>7</a:t>
            </a:r>
            <a:r>
              <a:rPr lang="cs-CZ" b="1" dirty="0" smtClean="0"/>
              <a:t> + 3·10</a:t>
            </a:r>
            <a:r>
              <a:rPr lang="cs-CZ" b="1" baseline="30000" dirty="0" smtClean="0"/>
              <a:t>4</a:t>
            </a:r>
            <a:r>
              <a:rPr lang="cs-CZ" b="1" dirty="0" smtClean="0"/>
              <a:t> </a:t>
            </a:r>
            <a:r>
              <a:rPr lang="cs-CZ" b="1" dirty="0"/>
              <a:t>+ </a:t>
            </a:r>
            <a:r>
              <a:rPr lang="cs-CZ" b="1" dirty="0" smtClean="0"/>
              <a:t>5·10</a:t>
            </a:r>
            <a:r>
              <a:rPr lang="cs-CZ" b="1" baseline="30000" dirty="0" smtClean="0"/>
              <a:t>3</a:t>
            </a:r>
            <a:r>
              <a:rPr lang="cs-CZ" b="1" dirty="0" smtClean="0"/>
              <a:t> </a:t>
            </a:r>
            <a:r>
              <a:rPr lang="cs-CZ" b="1" dirty="0"/>
              <a:t>+ </a:t>
            </a:r>
            <a:r>
              <a:rPr lang="cs-CZ" b="1" dirty="0" smtClean="0"/>
              <a:t>6·10</a:t>
            </a:r>
            <a:r>
              <a:rPr lang="cs-CZ" b="1" baseline="30000" dirty="0" smtClean="0"/>
              <a:t>2</a:t>
            </a:r>
            <a:r>
              <a:rPr lang="cs-CZ" b="1" dirty="0" smtClean="0"/>
              <a:t> </a:t>
            </a:r>
            <a:r>
              <a:rPr lang="cs-CZ" b="1" dirty="0"/>
              <a:t>+ </a:t>
            </a:r>
            <a:r>
              <a:rPr lang="cs-CZ" b="1" dirty="0" smtClean="0"/>
              <a:t>3·10</a:t>
            </a:r>
            <a:r>
              <a:rPr lang="cs-CZ" b="1" baseline="30000" dirty="0" smtClean="0"/>
              <a:t>0</a:t>
            </a:r>
            <a:endParaRPr lang="cs-CZ" b="1" baseline="300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896000" y="306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523 939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680000" y="306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3060000"/>
            <a:ext cx="486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5·10</a:t>
            </a:r>
            <a:r>
              <a:rPr lang="cs-CZ" b="1" baseline="30000" dirty="0" smtClean="0"/>
              <a:t>5</a:t>
            </a:r>
            <a:r>
              <a:rPr lang="cs-CZ" b="1" dirty="0" smtClean="0"/>
              <a:t> + 2·10</a:t>
            </a:r>
            <a:r>
              <a:rPr lang="cs-CZ" b="1" baseline="30000" dirty="0" smtClean="0"/>
              <a:t>4</a:t>
            </a:r>
            <a:r>
              <a:rPr lang="cs-CZ" b="1" dirty="0" smtClean="0"/>
              <a:t> + 3·10</a:t>
            </a:r>
            <a:r>
              <a:rPr lang="cs-CZ" b="1" baseline="30000" dirty="0" smtClean="0"/>
              <a:t>3</a:t>
            </a:r>
            <a:r>
              <a:rPr lang="cs-CZ" b="1" dirty="0" smtClean="0"/>
              <a:t> + 9·10</a:t>
            </a:r>
            <a:r>
              <a:rPr lang="cs-CZ" b="1" baseline="30000" dirty="0" smtClean="0"/>
              <a:t>2</a:t>
            </a:r>
            <a:r>
              <a:rPr lang="cs-CZ" b="1" dirty="0"/>
              <a:t> + </a:t>
            </a:r>
            <a:r>
              <a:rPr lang="cs-CZ" b="1" dirty="0" smtClean="0"/>
              <a:t>3·10</a:t>
            </a:r>
            <a:r>
              <a:rPr lang="cs-CZ" b="1" baseline="30000" dirty="0" smtClean="0"/>
              <a:t>1</a:t>
            </a:r>
            <a:r>
              <a:rPr lang="cs-CZ" b="1" dirty="0" smtClean="0"/>
              <a:t> </a:t>
            </a:r>
            <a:r>
              <a:rPr lang="cs-CZ" b="1" dirty="0"/>
              <a:t>+ </a:t>
            </a:r>
            <a:r>
              <a:rPr lang="cs-CZ" b="1" dirty="0" smtClean="0"/>
              <a:t>9·10</a:t>
            </a:r>
            <a:r>
              <a:rPr lang="cs-CZ" b="1" baseline="30000" dirty="0" smtClean="0"/>
              <a:t>0</a:t>
            </a:r>
            <a:r>
              <a:rPr lang="cs-CZ" b="1" dirty="0" smtClean="0"/>
              <a:t> </a:t>
            </a:r>
            <a:endParaRPr lang="cs-CZ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492000" y="3600000"/>
            <a:ext cx="1450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- 5 006 078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0" y="3600000"/>
            <a:ext cx="334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 (5·10</a:t>
            </a:r>
            <a:r>
              <a:rPr lang="cs-CZ" b="1" baseline="30000" dirty="0" smtClean="0"/>
              <a:t>6</a:t>
            </a:r>
            <a:r>
              <a:rPr lang="cs-CZ" b="1" dirty="0" smtClean="0"/>
              <a:t> + 6·10</a:t>
            </a:r>
            <a:r>
              <a:rPr lang="cs-CZ" b="1" baseline="30000" dirty="0" smtClean="0"/>
              <a:t>3</a:t>
            </a:r>
            <a:r>
              <a:rPr lang="cs-CZ" b="1" dirty="0" smtClean="0"/>
              <a:t> + 7·10 + 8·10</a:t>
            </a:r>
            <a:r>
              <a:rPr lang="cs-CZ" b="1" baseline="30000" dirty="0" smtClean="0"/>
              <a:t>0</a:t>
            </a:r>
            <a:r>
              <a:rPr lang="cs-CZ" b="1" dirty="0" smtClean="0"/>
              <a:t>) </a:t>
            </a:r>
            <a:endParaRPr lang="cs-CZ" b="1" baseline="30000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652000" y="4140000"/>
            <a:ext cx="165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4 728 060 509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472100" y="414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0" y="4140000"/>
            <a:ext cx="5580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4·10</a:t>
            </a:r>
            <a:r>
              <a:rPr lang="cs-CZ" b="1" baseline="30000" dirty="0" smtClean="0"/>
              <a:t>9</a:t>
            </a:r>
            <a:r>
              <a:rPr lang="cs-CZ" b="1" dirty="0" smtClean="0"/>
              <a:t> + 7·10</a:t>
            </a:r>
            <a:r>
              <a:rPr lang="cs-CZ" b="1" baseline="30000" dirty="0" smtClean="0"/>
              <a:t>8</a:t>
            </a:r>
            <a:r>
              <a:rPr lang="cs-CZ" b="1" dirty="0" smtClean="0"/>
              <a:t> + 2·10</a:t>
            </a:r>
            <a:r>
              <a:rPr lang="cs-CZ" b="1" baseline="30000" dirty="0" smtClean="0"/>
              <a:t>7</a:t>
            </a:r>
            <a:r>
              <a:rPr lang="cs-CZ" b="1" dirty="0" smtClean="0"/>
              <a:t> + 8·10</a:t>
            </a:r>
            <a:r>
              <a:rPr lang="cs-CZ" b="1" baseline="30000" dirty="0" smtClean="0"/>
              <a:t>6</a:t>
            </a:r>
            <a:r>
              <a:rPr lang="cs-CZ" b="1" dirty="0" smtClean="0"/>
              <a:t> + 6·10</a:t>
            </a:r>
            <a:r>
              <a:rPr lang="cs-CZ" b="1" baseline="30000" dirty="0" smtClean="0"/>
              <a:t>4</a:t>
            </a:r>
            <a:r>
              <a:rPr lang="cs-CZ" b="1" dirty="0" smtClean="0"/>
              <a:t> + 5·10</a:t>
            </a:r>
            <a:r>
              <a:rPr lang="cs-CZ" b="1" baseline="30000" dirty="0" smtClean="0"/>
              <a:t>2</a:t>
            </a:r>
            <a:r>
              <a:rPr lang="cs-CZ" b="1" dirty="0" smtClean="0"/>
              <a:t> </a:t>
            </a:r>
            <a:r>
              <a:rPr lang="cs-CZ" b="1" dirty="0"/>
              <a:t>+ </a:t>
            </a:r>
            <a:r>
              <a:rPr lang="cs-CZ" b="1" dirty="0" smtClean="0"/>
              <a:t>9·10</a:t>
            </a:r>
            <a:r>
              <a:rPr lang="cs-CZ" b="1" baseline="30000" dirty="0" smtClean="0"/>
              <a:t>0</a:t>
            </a:r>
            <a:endParaRPr lang="cs-CZ" b="1" baseline="30000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301061" y="3600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3388818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5" grpId="0"/>
      <p:bldP spid="76" grpId="0"/>
      <p:bldP spid="77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/>
      <p:bldP spid="41" grpId="0"/>
      <p:bldP spid="42" grpId="0"/>
      <p:bldP spid="43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čísla v desítkové soustavě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-7693" y="1558461"/>
            <a:ext cx="6595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Zapiš pomocí mocnin o základu 10 rozvinutý zápis čísel: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0" y="1980000"/>
            <a:ext cx="3773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pět set třináct tisíc osm set pět - 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635896" y="1980000"/>
            <a:ext cx="5688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5·10</a:t>
            </a:r>
            <a:r>
              <a:rPr lang="cs-CZ" b="1" baseline="30000" dirty="0" smtClean="0"/>
              <a:t>5</a:t>
            </a:r>
            <a:r>
              <a:rPr lang="cs-CZ" b="1" dirty="0" smtClean="0"/>
              <a:t> + 1·10</a:t>
            </a:r>
            <a:r>
              <a:rPr lang="cs-CZ" b="1" baseline="30000" dirty="0" smtClean="0"/>
              <a:t>4</a:t>
            </a:r>
            <a:r>
              <a:rPr lang="cs-CZ" b="1" dirty="0" smtClean="0"/>
              <a:t> + 3·10</a:t>
            </a:r>
            <a:r>
              <a:rPr lang="cs-CZ" b="1" baseline="30000" dirty="0" smtClean="0"/>
              <a:t>3</a:t>
            </a:r>
            <a:r>
              <a:rPr lang="cs-CZ" b="1" dirty="0" smtClean="0"/>
              <a:t> + 8·10</a:t>
            </a:r>
            <a:r>
              <a:rPr lang="cs-CZ" b="1" baseline="30000" dirty="0" smtClean="0"/>
              <a:t>2</a:t>
            </a:r>
            <a:r>
              <a:rPr lang="cs-CZ" b="1" dirty="0" smtClean="0"/>
              <a:t> + 5·10</a:t>
            </a:r>
            <a:r>
              <a:rPr lang="cs-CZ" b="1" baseline="30000" dirty="0" smtClean="0"/>
              <a:t>0</a:t>
            </a:r>
            <a:endParaRPr lang="cs-CZ" b="1" baseline="300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0" y="2520000"/>
            <a:ext cx="57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třicet tři miliardy sedmnáct milionů šedesát -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932040" y="252000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3·10</a:t>
            </a:r>
            <a:r>
              <a:rPr lang="cs-CZ" b="1" baseline="30000" dirty="0" smtClean="0"/>
              <a:t>10</a:t>
            </a:r>
            <a:r>
              <a:rPr lang="cs-CZ" b="1" dirty="0" smtClean="0"/>
              <a:t> + 3·10</a:t>
            </a:r>
            <a:r>
              <a:rPr lang="cs-CZ" b="1" baseline="30000" dirty="0" smtClean="0"/>
              <a:t>9</a:t>
            </a:r>
            <a:r>
              <a:rPr lang="cs-CZ" b="1" dirty="0" smtClean="0"/>
              <a:t> + 1·10</a:t>
            </a:r>
            <a:r>
              <a:rPr lang="cs-CZ" b="1" baseline="30000" dirty="0" smtClean="0"/>
              <a:t>7</a:t>
            </a:r>
            <a:r>
              <a:rPr lang="cs-CZ" b="1" dirty="0"/>
              <a:t> + </a:t>
            </a:r>
            <a:r>
              <a:rPr lang="cs-CZ" b="1" dirty="0" smtClean="0"/>
              <a:t>7·10</a:t>
            </a:r>
            <a:r>
              <a:rPr lang="cs-CZ" b="1" baseline="30000" dirty="0" smtClean="0"/>
              <a:t>6</a:t>
            </a:r>
            <a:r>
              <a:rPr lang="cs-CZ" b="1" dirty="0" smtClean="0"/>
              <a:t> </a:t>
            </a:r>
            <a:r>
              <a:rPr lang="cs-CZ" b="1" dirty="0"/>
              <a:t>+ </a:t>
            </a:r>
            <a:r>
              <a:rPr lang="cs-CZ" b="1" dirty="0" smtClean="0"/>
              <a:t>6·10</a:t>
            </a:r>
            <a:endParaRPr lang="cs-CZ" b="1" baseline="300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3060000"/>
            <a:ext cx="392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š</a:t>
            </a:r>
            <a:r>
              <a:rPr lang="cs-CZ" b="1" dirty="0" smtClean="0"/>
              <a:t>edesát tři tisíce dvě stě patnáct -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744000" y="306000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6·10</a:t>
            </a:r>
            <a:r>
              <a:rPr lang="cs-CZ" b="1" baseline="30000" dirty="0" smtClean="0"/>
              <a:t>4</a:t>
            </a:r>
            <a:r>
              <a:rPr lang="cs-CZ" b="1" dirty="0" smtClean="0"/>
              <a:t> + 3·10</a:t>
            </a:r>
            <a:r>
              <a:rPr lang="cs-CZ" b="1" baseline="30000" dirty="0" smtClean="0"/>
              <a:t>3</a:t>
            </a:r>
            <a:r>
              <a:rPr lang="cs-CZ" b="1" dirty="0" smtClean="0"/>
              <a:t> + 2·10</a:t>
            </a:r>
            <a:r>
              <a:rPr lang="cs-CZ" b="1" baseline="30000" dirty="0" smtClean="0"/>
              <a:t>2</a:t>
            </a:r>
            <a:r>
              <a:rPr lang="cs-CZ" b="1" dirty="0"/>
              <a:t> + </a:t>
            </a:r>
            <a:r>
              <a:rPr lang="cs-CZ" b="1" dirty="0" smtClean="0"/>
              <a:t>1·10 + 5·10</a:t>
            </a:r>
            <a:r>
              <a:rPr lang="cs-CZ" b="1" baseline="30000" dirty="0" smtClean="0"/>
              <a:t>0</a:t>
            </a:r>
            <a:r>
              <a:rPr lang="cs-CZ" b="1" dirty="0" smtClean="0"/>
              <a:t> </a:t>
            </a:r>
            <a:endParaRPr lang="cs-CZ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0" y="3600000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</a:t>
            </a:r>
            <a:r>
              <a:rPr lang="cs-CZ" b="1" dirty="0" smtClean="0"/>
              <a:t>ínus dvě stě třicet pět - 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808000" y="3600000"/>
            <a:ext cx="3564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- 2·10</a:t>
            </a:r>
            <a:r>
              <a:rPr lang="cs-CZ" b="1" baseline="30000" dirty="0" smtClean="0"/>
              <a:t>2</a:t>
            </a:r>
            <a:r>
              <a:rPr lang="cs-CZ" b="1" dirty="0" smtClean="0"/>
              <a:t> - 3·10 - 5·10</a:t>
            </a:r>
            <a:r>
              <a:rPr lang="cs-CZ" b="1" baseline="30000" dirty="0" smtClean="0"/>
              <a:t>0 </a:t>
            </a:r>
            <a:endParaRPr lang="cs-CZ" b="1" baseline="30000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4140000"/>
            <a:ext cx="4716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d</a:t>
            </a:r>
            <a:r>
              <a:rPr lang="cs-CZ" b="1" dirty="0" smtClean="0"/>
              <a:t>vacet milionů dvě stě dva tisíce dvacet -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4572000" y="4140000"/>
            <a:ext cx="730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2·10</a:t>
            </a:r>
            <a:r>
              <a:rPr lang="cs-CZ" b="1" baseline="30000" dirty="0" smtClean="0"/>
              <a:t>7</a:t>
            </a:r>
            <a:r>
              <a:rPr lang="cs-CZ" b="1" dirty="0" smtClean="0"/>
              <a:t> + 2·10</a:t>
            </a:r>
            <a:r>
              <a:rPr lang="cs-CZ" b="1" baseline="30000" dirty="0" smtClean="0"/>
              <a:t>5</a:t>
            </a:r>
            <a:r>
              <a:rPr lang="cs-CZ" b="1" dirty="0" smtClean="0"/>
              <a:t> + 2·10</a:t>
            </a:r>
            <a:r>
              <a:rPr lang="cs-CZ" b="1" baseline="30000" dirty="0" smtClean="0"/>
              <a:t>3</a:t>
            </a:r>
            <a:r>
              <a:rPr lang="cs-CZ" b="1" dirty="0" smtClean="0"/>
              <a:t> + 2·10</a:t>
            </a:r>
            <a:endParaRPr lang="cs-CZ" b="1" baseline="30000" dirty="0"/>
          </a:p>
        </p:txBody>
      </p:sp>
    </p:spTree>
    <p:extLst>
      <p:ext uri="{BB962C8B-B14F-4D97-AF65-F5344CB8AC3E}">
        <p14:creationId xmlns:p14="http://schemas.microsoft.com/office/powerpoint/2010/main" val="20046105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5" grpId="0"/>
      <p:bldP spid="77" grpId="0"/>
      <p:bldP spid="29" grpId="0"/>
      <p:bldP spid="31" grpId="0"/>
      <p:bldP spid="32" grpId="0"/>
      <p:bldP spid="34" grpId="0"/>
      <p:bldP spid="35" grpId="0"/>
      <p:bldP spid="38" grpId="0"/>
      <p:bldP spid="41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čísla v desítkové soustavě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312000" y="2160000"/>
            <a:ext cx="5155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1 astronomická jednotka = 1,496 </a:t>
            </a:r>
            <a:r>
              <a:rPr lang="cs-CZ" b="1" dirty="0"/>
              <a:t>·</a:t>
            </a:r>
            <a:r>
              <a:rPr lang="pl-PL" b="1" dirty="0" smtClean="0"/>
              <a:t> 10</a:t>
            </a:r>
            <a:r>
              <a:rPr lang="pl-PL" b="1" baseline="30000" dirty="0" smtClean="0"/>
              <a:t>11</a:t>
            </a:r>
            <a:r>
              <a:rPr lang="pl-PL" b="1" dirty="0" smtClean="0"/>
              <a:t> </a:t>
            </a:r>
            <a:r>
              <a:rPr lang="pl-PL" b="1" dirty="0"/>
              <a:t>metrů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827584" y="2988000"/>
            <a:ext cx="3906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1 světelný rok = </a:t>
            </a:r>
            <a:r>
              <a:rPr lang="pl-PL" b="1" dirty="0" smtClean="0"/>
              <a:t>9,46 </a:t>
            </a:r>
            <a:r>
              <a:rPr lang="cs-CZ" b="1" dirty="0"/>
              <a:t>·</a:t>
            </a:r>
            <a:r>
              <a:rPr lang="pl-PL" b="1" dirty="0" smtClean="0"/>
              <a:t> 10</a:t>
            </a:r>
            <a:r>
              <a:rPr lang="pl-PL" b="1" baseline="30000" dirty="0" smtClean="0"/>
              <a:t>15</a:t>
            </a:r>
            <a:r>
              <a:rPr lang="pl-PL" b="1" dirty="0" smtClean="0"/>
              <a:t> </a:t>
            </a:r>
            <a:r>
              <a:rPr lang="pl-PL" b="1" dirty="0"/>
              <a:t>metrů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0" y="1620000"/>
            <a:ext cx="28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Něco o vzdálenostech: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2160000"/>
            <a:ext cx="392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Vzdálenost Země – Slunce je: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" y="2700000"/>
            <a:ext cx="7668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Proxima Centauri</a:t>
            </a:r>
            <a:r>
              <a:rPr lang="cs-CZ" dirty="0"/>
              <a:t> </a:t>
            </a:r>
            <a:r>
              <a:rPr lang="cs-CZ" dirty="0" smtClean="0"/>
              <a:t>ve </a:t>
            </a:r>
            <a:r>
              <a:rPr lang="cs-CZ" dirty="0"/>
              <a:t>vzdálenosti 4,22 </a:t>
            </a:r>
            <a:r>
              <a:rPr lang="cs-CZ" dirty="0" smtClean="0"/>
              <a:t>světelných let je hvězdou nejbližší Zemi.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755576" y="3816834"/>
                <a:ext cx="795637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2400" b="1" dirty="0" smtClean="0">
                    <a:solidFill>
                      <a:srgbClr val="FF0000"/>
                    </a:solidFill>
                  </a:rPr>
                  <a:t>Každé kladné číslo větší nebo rovno 10 lze zapsat </a:t>
                </a:r>
                <a:br>
                  <a:rPr lang="cs-CZ" sz="2400" b="1" dirty="0" smtClean="0">
                    <a:solidFill>
                      <a:srgbClr val="FF0000"/>
                    </a:solidFill>
                  </a:rPr>
                </a:br>
                <a:r>
                  <a:rPr lang="cs-CZ" sz="2400" b="1" dirty="0" smtClean="0">
                    <a:solidFill>
                      <a:srgbClr val="FF0000"/>
                    </a:solidFill>
                  </a:rPr>
                  <a:t>ve tvaru 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𝒂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𝟏𝟎</m:t>
                        </m:r>
                      </m:e>
                      <m:sup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cs-CZ" sz="2400" b="1" dirty="0" smtClean="0">
                    <a:solidFill>
                      <a:srgbClr val="FF0000"/>
                    </a:solidFill>
                  </a:rPr>
                  <a:t>, kde 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𝟏𝟎</m:t>
                    </m:r>
                  </m:oMath>
                </a14:m>
                <a:r>
                  <a:rPr lang="cs-CZ" sz="2400" b="1" dirty="0" smtClean="0">
                    <a:solidFill>
                      <a:srgbClr val="FF0000"/>
                    </a:solidFill>
                  </a:rPr>
                  <a:t> a 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𝒏</m:t>
                    </m:r>
                  </m:oMath>
                </a14:m>
                <a:r>
                  <a:rPr lang="cs-CZ" sz="2400" b="1" dirty="0" smtClean="0">
                    <a:solidFill>
                      <a:srgbClr val="FF0000"/>
                    </a:solidFill>
                  </a:rPr>
                  <a:t> je přirozené číslo.</a:t>
                </a:r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816834"/>
                <a:ext cx="7956377" cy="830997"/>
              </a:xfrm>
              <a:prstGeom prst="rect">
                <a:avLst/>
              </a:prstGeom>
              <a:blipFill rotWithShape="1">
                <a:blip r:embed="rId2"/>
                <a:stretch>
                  <a:fillRect l="-613" t="-5147" r="-613" b="-169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5916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5" grpId="0"/>
      <p:bldP spid="29" grpId="0"/>
      <p:bldP spid="32" grpId="0"/>
      <p:bldP spid="35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čísla v desítkové soustavě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0" y="1620000"/>
                <a:ext cx="91516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Zapiš čísla ve tvaru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chemeClr val="bg2"/>
                        </a:solidFill>
                        <a:latin typeface="Cambria Math"/>
                      </a:rPr>
                      <m:t>𝒂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b="1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1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  <m:t>𝟏𝟎</m:t>
                        </m:r>
                      </m:e>
                      <m:sup>
                        <m:r>
                          <a:rPr lang="cs-CZ" b="1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cs-CZ" b="1" dirty="0">
                    <a:solidFill>
                      <a:schemeClr val="bg2"/>
                    </a:solidFill>
                  </a:rPr>
                  <a:t>, kde </a:t>
                </a:r>
                <a14:m>
                  <m:oMath xmlns:m="http://schemas.openxmlformats.org/officeDocument/2006/math"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</a:rPr>
                      <m:t>𝟏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𝟏𝟎</m:t>
                    </m:r>
                  </m:oMath>
                </a14:m>
                <a:r>
                  <a:rPr lang="cs-CZ" b="1" dirty="0">
                    <a:solidFill>
                      <a:schemeClr val="bg2"/>
                    </a:solidFill>
                  </a:rPr>
                  <a:t> a </a:t>
                </a:r>
                <a14:m>
                  <m:oMath xmlns:m="http://schemas.openxmlformats.org/officeDocument/2006/math"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</a:rPr>
                      <m:t>𝒏</m:t>
                    </m:r>
                  </m:oMath>
                </a14:m>
                <a:r>
                  <a:rPr lang="cs-CZ" b="1" dirty="0">
                    <a:solidFill>
                      <a:schemeClr val="bg2"/>
                    </a:solidFill>
                  </a:rPr>
                  <a:t> je přirozené číslo </a:t>
                </a:r>
                <a:r>
                  <a:rPr lang="cs-CZ" b="1" dirty="0" smtClean="0"/>
                  <a:t>:</a:t>
                </a:r>
                <a:endParaRPr lang="cs-CZ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20000"/>
                <a:ext cx="9151693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533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TextovéPole 74"/>
          <p:cNvSpPr txBox="1"/>
          <p:nvPr/>
        </p:nvSpPr>
        <p:spPr>
          <a:xfrm>
            <a:off x="2376264" y="3024000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8,004·10</a:t>
            </a:r>
            <a:r>
              <a:rPr lang="cs-CZ" b="1" baseline="30000" dirty="0" smtClean="0"/>
              <a:t>5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440000" y="3024000"/>
            <a:ext cx="1188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800 400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2771800" y="3456000"/>
            <a:ext cx="1745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3,645·10</a:t>
            </a:r>
            <a:r>
              <a:rPr lang="cs-CZ" b="1" baseline="30000" dirty="0" smtClean="0"/>
              <a:t>8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440000" y="3456000"/>
            <a:ext cx="1669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364 500 000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196000" y="2160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3,5·10</a:t>
            </a:r>
            <a:r>
              <a:rPr lang="cs-CZ" b="1" baseline="30000" dirty="0" smtClean="0"/>
              <a:t>4</a:t>
            </a:r>
            <a:endParaRPr lang="cs-CZ" b="1" baseline="300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440000" y="2160000"/>
            <a:ext cx="1188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35 000 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880000" y="2592000"/>
            <a:ext cx="1331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2,65·10</a:t>
            </a:r>
            <a:r>
              <a:rPr lang="cs-CZ" b="1" baseline="30000" dirty="0" smtClean="0"/>
              <a:t>6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440000" y="2592000"/>
            <a:ext cx="1380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2 650 000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339752" y="3888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5,9·10</a:t>
            </a:r>
            <a:r>
              <a:rPr lang="cs-CZ" b="1" baseline="30000" dirty="0" smtClean="0"/>
              <a:t>2</a:t>
            </a:r>
            <a:r>
              <a:rPr lang="cs-CZ" b="1" dirty="0" smtClean="0"/>
              <a:t>·10</a:t>
            </a:r>
            <a:r>
              <a:rPr lang="cs-CZ" b="1" baseline="30000" dirty="0" smtClean="0"/>
              <a:t>3 </a:t>
            </a:r>
            <a:endParaRPr lang="cs-CZ" b="1" baseline="30000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440000" y="3888000"/>
            <a:ext cx="1188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590·10</a:t>
            </a:r>
            <a:r>
              <a:rPr lang="cs-CZ" b="1" baseline="30000" dirty="0" smtClean="0"/>
              <a:t>3</a:t>
            </a:r>
            <a:r>
              <a:rPr lang="cs-CZ" b="1" dirty="0" smtClean="0"/>
              <a:t> 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627784" y="432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6,53·10</a:t>
            </a:r>
            <a:r>
              <a:rPr lang="cs-CZ" b="1" baseline="30000" dirty="0" smtClean="0"/>
              <a:t>10 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440000" y="4320000"/>
            <a:ext cx="144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65 300·10</a:t>
            </a:r>
            <a:r>
              <a:rPr lang="cs-CZ" b="1" baseline="30000" dirty="0" smtClean="0"/>
              <a:t>6</a:t>
            </a:r>
            <a:endParaRPr lang="cs-CZ" b="1" baseline="30000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783758" y="3888000"/>
            <a:ext cx="1148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5,9·10</a:t>
            </a:r>
            <a:r>
              <a:rPr lang="cs-CZ" b="1" baseline="30000" dirty="0" smtClean="0"/>
              <a:t>5</a:t>
            </a:r>
            <a:endParaRPr lang="cs-CZ" b="1" baseline="30000" dirty="0"/>
          </a:p>
        </p:txBody>
      </p:sp>
    </p:spTree>
    <p:extLst>
      <p:ext uri="{BB962C8B-B14F-4D97-AF65-F5344CB8AC3E}">
        <p14:creationId xmlns:p14="http://schemas.microsoft.com/office/powerpoint/2010/main" val="16832036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5" grpId="0"/>
      <p:bldP spid="76" grpId="0"/>
      <p:bldP spid="29" grpId="0"/>
      <p:bldP spid="19" grpId="0"/>
      <p:bldP spid="21" grpId="0"/>
      <p:bldP spid="22" grpId="0"/>
      <p:bldP spid="24" grpId="0"/>
      <p:bldP spid="26" grpId="0"/>
      <p:bldP spid="27" grpId="0"/>
      <p:bldP spid="28" grpId="0"/>
      <p:bldP spid="38" grpId="0"/>
      <p:bldP spid="40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čísla v desítkové soustavě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0" y="1620000"/>
                <a:ext cx="91516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Zapiš čísla ve tvaru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chemeClr val="bg2"/>
                        </a:solidFill>
                        <a:latin typeface="Cambria Math"/>
                      </a:rPr>
                      <m:t>𝒂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b="1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1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  <m:t>𝟏𝟎</m:t>
                        </m:r>
                      </m:e>
                      <m:sup>
                        <m:r>
                          <a:rPr lang="cs-CZ" b="1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cs-CZ" b="1" dirty="0">
                    <a:solidFill>
                      <a:schemeClr val="bg2"/>
                    </a:solidFill>
                  </a:rPr>
                  <a:t>, kde </a:t>
                </a:r>
                <a14:m>
                  <m:oMath xmlns:m="http://schemas.openxmlformats.org/officeDocument/2006/math"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</a:rPr>
                      <m:t>𝟏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𝟏𝟎</m:t>
                    </m:r>
                  </m:oMath>
                </a14:m>
                <a:r>
                  <a:rPr lang="cs-CZ" b="1" dirty="0">
                    <a:solidFill>
                      <a:schemeClr val="bg2"/>
                    </a:solidFill>
                  </a:rPr>
                  <a:t> a </a:t>
                </a:r>
                <a14:m>
                  <m:oMath xmlns:m="http://schemas.openxmlformats.org/officeDocument/2006/math"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</a:rPr>
                      <m:t>𝒏</m:t>
                    </m:r>
                  </m:oMath>
                </a14:m>
                <a:r>
                  <a:rPr lang="cs-CZ" b="1" dirty="0">
                    <a:solidFill>
                      <a:schemeClr val="bg2"/>
                    </a:solidFill>
                  </a:rPr>
                  <a:t> je přirozené číslo </a:t>
                </a:r>
                <a:r>
                  <a:rPr lang="cs-CZ" b="1" dirty="0" smtClean="0"/>
                  <a:t>:</a:t>
                </a:r>
                <a:endParaRPr lang="cs-CZ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20000"/>
                <a:ext cx="9151693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533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TextovéPole 74"/>
          <p:cNvSpPr txBox="1"/>
          <p:nvPr/>
        </p:nvSpPr>
        <p:spPr>
          <a:xfrm>
            <a:off x="6336000" y="3024000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3,086·10</a:t>
            </a:r>
            <a:r>
              <a:rPr lang="cs-CZ" b="1" baseline="30000" dirty="0" smtClean="0"/>
              <a:t>13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3636000" y="3024000"/>
            <a:ext cx="284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30 860 000 000 000 km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3024000"/>
            <a:ext cx="3859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Parsek </a:t>
            </a:r>
            <a:r>
              <a:rPr lang="cs-CZ" sz="1200" b="1" dirty="0" smtClean="0"/>
              <a:t>(jednotka délky užívaná v astronomii)</a:t>
            </a:r>
            <a:endParaRPr lang="cs-CZ" sz="1200" b="1" baseline="300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868144" y="3456000"/>
            <a:ext cx="1745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8,64·10</a:t>
            </a:r>
            <a:r>
              <a:rPr lang="cs-CZ" b="1" baseline="30000" dirty="0" smtClean="0"/>
              <a:t>17</a:t>
            </a:r>
            <a:r>
              <a:rPr lang="cs-CZ" b="1" dirty="0" smtClean="0"/>
              <a:t> km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3456000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Průměr Mléčné dráhy</a:t>
            </a:r>
            <a:endParaRPr lang="cs-CZ" b="1" baseline="300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436241" y="3456000"/>
            <a:ext cx="339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864 000 000 000 000 000 km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716016" y="21600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1,707 5·10</a:t>
            </a:r>
            <a:r>
              <a:rPr lang="cs-CZ" b="1" baseline="30000" dirty="0" smtClean="0"/>
              <a:t>7 </a:t>
            </a:r>
            <a:r>
              <a:rPr lang="cs-CZ" b="1" dirty="0" smtClean="0"/>
              <a:t>km</a:t>
            </a:r>
            <a:r>
              <a:rPr lang="cs-CZ" b="1" baseline="30000" dirty="0" smtClean="0"/>
              <a:t>2</a:t>
            </a:r>
            <a:endParaRPr lang="cs-CZ" b="1" baseline="300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771800" y="2160000"/>
            <a:ext cx="284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</a:t>
            </a:r>
            <a:r>
              <a:rPr lang="cs-CZ" b="1" dirty="0"/>
              <a:t>17 075 000 km</a:t>
            </a:r>
            <a:r>
              <a:rPr lang="cs-CZ" b="1" baseline="30000" dirty="0"/>
              <a:t>2</a:t>
            </a:r>
            <a:r>
              <a:rPr lang="cs-CZ" b="1" dirty="0"/>
              <a:t> 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0" y="216000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Rozloha Ruska </a:t>
            </a:r>
            <a:r>
              <a:rPr lang="cs-CZ" sz="1200" b="1" dirty="0" smtClean="0"/>
              <a:t>(největší stát)</a:t>
            </a:r>
            <a:endParaRPr lang="cs-CZ" sz="1200" b="1" baseline="300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6660232" y="2592000"/>
            <a:ext cx="248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5,973 6·10</a:t>
            </a:r>
            <a:r>
              <a:rPr lang="cs-CZ" b="1" baseline="30000" dirty="0" smtClean="0"/>
              <a:t>24</a:t>
            </a:r>
            <a:r>
              <a:rPr lang="cs-CZ" b="1" dirty="0" smtClean="0"/>
              <a:t> kg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0" y="2592000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Hmotnost zeměkoule</a:t>
            </a:r>
            <a:endParaRPr lang="cs-CZ" b="1" baseline="300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399729" y="2592000"/>
            <a:ext cx="4476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5 973 </a:t>
            </a:r>
            <a:r>
              <a:rPr lang="cs-CZ" b="1" dirty="0"/>
              <a:t>600 000 000 000 000 000 000 kg 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7704000" y="3888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6,022·10</a:t>
            </a:r>
            <a:r>
              <a:rPr lang="cs-CZ" b="1" baseline="30000" dirty="0" smtClean="0"/>
              <a:t>23 </a:t>
            </a:r>
            <a:endParaRPr lang="cs-CZ" b="1" baseline="30000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960024" y="3888000"/>
            <a:ext cx="406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602 200 000 000 000 000 000 000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3888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/>
              <a:t>Avogadrova</a:t>
            </a:r>
            <a:r>
              <a:rPr lang="cs-CZ" b="1" dirty="0" smtClean="0"/>
              <a:t> konstanta </a:t>
            </a:r>
            <a:r>
              <a:rPr lang="cs-CZ" sz="1200" b="1" dirty="0" smtClean="0"/>
              <a:t>(látkové množství)</a:t>
            </a:r>
            <a:endParaRPr lang="cs-CZ" sz="1200" b="1" baseline="30000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7560000" y="4320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6,778</a:t>
            </a:r>
            <a:r>
              <a:rPr lang="cs-CZ" b="1" dirty="0"/>
              <a:t>·</a:t>
            </a:r>
            <a:r>
              <a:rPr lang="cs-CZ" b="1" dirty="0" smtClean="0"/>
              <a:t>10</a:t>
            </a:r>
            <a:r>
              <a:rPr lang="cs-CZ" b="1" baseline="30000" dirty="0" smtClean="0"/>
              <a:t>27 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0" y="432000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Počet atomů v lidském těle</a:t>
            </a:r>
            <a:endParaRPr lang="cs-CZ" b="1" baseline="30000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131840" y="4320000"/>
            <a:ext cx="4608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6 778 000 000 000 000 000 000 000 000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196373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5" grpId="0"/>
      <p:bldP spid="76" grpId="0"/>
      <p:bldP spid="77" grpId="0"/>
      <p:bldP spid="29" grpId="0"/>
      <p:bldP spid="31" grpId="0"/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6" grpId="0"/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čísla v desítkové soustavě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0" y="1620000"/>
                <a:ext cx="91516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Zapiš čísla ve tvaru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chemeClr val="bg2"/>
                        </a:solidFill>
                        <a:latin typeface="Cambria Math"/>
                      </a:rPr>
                      <m:t>𝒂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b="1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1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  <m:t>𝟏𝟎</m:t>
                        </m:r>
                      </m:e>
                      <m:sup>
                        <m:r>
                          <a:rPr lang="cs-CZ" b="1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cs-CZ" b="1" dirty="0">
                    <a:solidFill>
                      <a:schemeClr val="bg2"/>
                    </a:solidFill>
                  </a:rPr>
                  <a:t>, kde </a:t>
                </a:r>
                <a14:m>
                  <m:oMath xmlns:m="http://schemas.openxmlformats.org/officeDocument/2006/math"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</a:rPr>
                      <m:t>𝟏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𝟏𝟎</m:t>
                    </m:r>
                  </m:oMath>
                </a14:m>
                <a:r>
                  <a:rPr lang="cs-CZ" b="1" dirty="0">
                    <a:solidFill>
                      <a:schemeClr val="bg2"/>
                    </a:solidFill>
                  </a:rPr>
                  <a:t> a </a:t>
                </a:r>
                <a14:m>
                  <m:oMath xmlns:m="http://schemas.openxmlformats.org/officeDocument/2006/math">
                    <m:r>
                      <a:rPr lang="cs-CZ" b="1" i="1">
                        <a:solidFill>
                          <a:schemeClr val="bg2"/>
                        </a:solidFill>
                        <a:latin typeface="Cambria Math"/>
                      </a:rPr>
                      <m:t>𝒏</m:t>
                    </m:r>
                  </m:oMath>
                </a14:m>
                <a:r>
                  <a:rPr lang="cs-CZ" b="1" dirty="0">
                    <a:solidFill>
                      <a:schemeClr val="bg2"/>
                    </a:solidFill>
                  </a:rPr>
                  <a:t> je přirozené číslo </a:t>
                </a:r>
                <a:r>
                  <a:rPr lang="cs-CZ" b="1" dirty="0" smtClean="0"/>
                  <a:t>:</a:t>
                </a:r>
                <a:endParaRPr lang="cs-CZ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20000"/>
                <a:ext cx="9151693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533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ovéPole 22"/>
          <p:cNvSpPr txBox="1"/>
          <p:nvPr/>
        </p:nvSpPr>
        <p:spPr>
          <a:xfrm>
            <a:off x="0" y="1995686"/>
            <a:ext cx="81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Počet atomů ve známém vesmíru </a:t>
            </a:r>
            <a:r>
              <a:rPr lang="cs-CZ" sz="1200" b="1" dirty="0" smtClean="0"/>
              <a:t>(o poloměru asi 15 000 000 000 světelných let)</a:t>
            </a:r>
            <a:endParaRPr lang="cs-CZ" sz="1200" b="1" baseline="300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655683" y="3329551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1·10</a:t>
            </a:r>
            <a:r>
              <a:rPr lang="cs-CZ" b="1" baseline="30000" dirty="0" smtClean="0"/>
              <a:t>128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7693" y="2529332"/>
            <a:ext cx="914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100 000 000 000 000 000 000 000 000 000 000 000 000 000 000 000 000 000 000 </a:t>
            </a:r>
          </a:p>
          <a:p>
            <a:endParaRPr lang="cs-CZ" sz="800" b="1" dirty="0"/>
          </a:p>
          <a:p>
            <a:r>
              <a:rPr lang="cs-CZ" b="1" dirty="0"/>
              <a:t> </a:t>
            </a:r>
            <a:r>
              <a:rPr lang="cs-CZ" b="1" dirty="0" smtClean="0"/>
              <a:t>   000 000 000 000 000 000 000 000 000 000 000 000 000 000 000 000 000 000 000 </a:t>
            </a:r>
          </a:p>
          <a:p>
            <a:endParaRPr lang="cs-CZ" sz="800" b="1" dirty="0"/>
          </a:p>
          <a:p>
            <a:r>
              <a:rPr lang="cs-CZ" b="1" dirty="0" smtClean="0"/>
              <a:t>    000 000 000 000 000</a:t>
            </a:r>
            <a:endParaRPr lang="cs-CZ" b="1" dirty="0"/>
          </a:p>
        </p:txBody>
      </p:sp>
      <p:sp>
        <p:nvSpPr>
          <p:cNvPr id="3" name="Obdélník 2"/>
          <p:cNvSpPr/>
          <p:nvPr/>
        </p:nvSpPr>
        <p:spPr>
          <a:xfrm>
            <a:off x="0" y="4248000"/>
            <a:ext cx="9140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Počet </a:t>
            </a:r>
            <a:r>
              <a:rPr lang="cs-CZ" b="1" dirty="0"/>
              <a:t>všech možných kombinací atomů v jednoduchém genu bakterie je asi </a:t>
            </a:r>
            <a:r>
              <a:rPr lang="cs-CZ" b="1" dirty="0" smtClean="0"/>
              <a:t>10</a:t>
            </a:r>
            <a:r>
              <a:rPr lang="cs-CZ" b="1" baseline="30000" dirty="0" smtClean="0"/>
              <a:t>602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32" name="Obdélník 31"/>
          <p:cNvSpPr/>
          <p:nvPr/>
        </p:nvSpPr>
        <p:spPr>
          <a:xfrm>
            <a:off x="0" y="3816000"/>
            <a:ext cx="9140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Počet </a:t>
            </a:r>
            <a:r>
              <a:rPr lang="cs-CZ" b="1" dirty="0"/>
              <a:t>všech možných </a:t>
            </a:r>
            <a:r>
              <a:rPr lang="cs-CZ" b="1" dirty="0" smtClean="0"/>
              <a:t>kombinací při </a:t>
            </a:r>
            <a:r>
              <a:rPr lang="cs-CZ" b="1" dirty="0" smtClean="0"/>
              <a:t>hře v šachy je asi 10</a:t>
            </a:r>
            <a:r>
              <a:rPr lang="cs-CZ" b="1" baseline="30000" dirty="0" smtClean="0"/>
              <a:t>200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33" name="Obdélník 32"/>
          <p:cNvSpPr/>
          <p:nvPr/>
        </p:nvSpPr>
        <p:spPr>
          <a:xfrm>
            <a:off x="0" y="4680000"/>
            <a:ext cx="9140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Počet </a:t>
            </a:r>
            <a:r>
              <a:rPr lang="cs-CZ" b="1" dirty="0"/>
              <a:t>všech </a:t>
            </a:r>
            <a:r>
              <a:rPr lang="cs-CZ" b="1"/>
              <a:t>možných </a:t>
            </a:r>
            <a:r>
              <a:rPr lang="cs-CZ" b="1" smtClean="0"/>
              <a:t>kombinací při </a:t>
            </a:r>
            <a:r>
              <a:rPr lang="cs-CZ" b="1" dirty="0" smtClean="0"/>
              <a:t>hře GO je asi 10</a:t>
            </a:r>
            <a:r>
              <a:rPr lang="cs-CZ" b="1" baseline="30000" dirty="0" smtClean="0"/>
              <a:t>800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23528" y="2379920"/>
            <a:ext cx="8424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>
                <a:solidFill>
                  <a:srgbClr val="003399"/>
                </a:solidFill>
              </a:rPr>
              <a:t> </a:t>
            </a:r>
            <a:r>
              <a:rPr lang="cs-CZ" sz="1000" b="1" dirty="0" smtClean="0">
                <a:solidFill>
                  <a:srgbClr val="003399"/>
                </a:solidFill>
              </a:rPr>
              <a:t>            1            2           3          4           5          6           7           8          9          10         11         12        13        14         15         16         17        18</a:t>
            </a:r>
            <a:endParaRPr lang="cs-CZ" sz="1000" b="1" dirty="0">
              <a:solidFill>
                <a:srgbClr val="003399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69683" y="2787774"/>
            <a:ext cx="837878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b="1" dirty="0">
                <a:solidFill>
                  <a:srgbClr val="003399"/>
                </a:solidFill>
              </a:rPr>
              <a:t>19 </a:t>
            </a:r>
            <a:r>
              <a:rPr lang="cs-CZ" sz="1000" b="1" dirty="0" smtClean="0">
                <a:solidFill>
                  <a:srgbClr val="003399"/>
                </a:solidFill>
              </a:rPr>
              <a:t>         20        21         22         23        24        </a:t>
            </a:r>
            <a:r>
              <a:rPr lang="cs-CZ" sz="1000" b="1" dirty="0">
                <a:solidFill>
                  <a:srgbClr val="003399"/>
                </a:solidFill>
              </a:rPr>
              <a:t>25 </a:t>
            </a:r>
            <a:r>
              <a:rPr lang="cs-CZ" sz="1000" b="1" dirty="0" smtClean="0">
                <a:solidFill>
                  <a:srgbClr val="003399"/>
                </a:solidFill>
              </a:rPr>
              <a:t>        26          27        28        29         30        31         32          33        34         35        </a:t>
            </a:r>
            <a:r>
              <a:rPr lang="cs-CZ" sz="1000" b="1" dirty="0">
                <a:solidFill>
                  <a:srgbClr val="003399"/>
                </a:solidFill>
              </a:rPr>
              <a:t>36 </a:t>
            </a:r>
            <a:r>
              <a:rPr lang="cs-CZ" sz="1000" b="1" dirty="0" smtClean="0">
                <a:solidFill>
                  <a:srgbClr val="003399"/>
                </a:solidFill>
              </a:rPr>
              <a:t>        37</a:t>
            </a:r>
            <a:endParaRPr lang="cs-CZ" sz="1000" b="1" dirty="0">
              <a:solidFill>
                <a:srgbClr val="003399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01675" y="3189625"/>
            <a:ext cx="22540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b="1" dirty="0" smtClean="0">
                <a:solidFill>
                  <a:srgbClr val="003399"/>
                </a:solidFill>
              </a:rPr>
              <a:t>38        </a:t>
            </a:r>
            <a:r>
              <a:rPr lang="cs-CZ" sz="1000" b="1" dirty="0">
                <a:solidFill>
                  <a:srgbClr val="003399"/>
                </a:solidFill>
              </a:rPr>
              <a:t>39 </a:t>
            </a:r>
            <a:r>
              <a:rPr lang="cs-CZ" sz="1000" b="1" dirty="0" smtClean="0">
                <a:solidFill>
                  <a:srgbClr val="003399"/>
                </a:solidFill>
              </a:rPr>
              <a:t>        40         41        42</a:t>
            </a:r>
            <a:endParaRPr lang="cs-CZ" sz="10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6343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  <p:bldP spid="26" grpId="0"/>
      <p:bldP spid="3" grpId="0"/>
      <p:bldP spid="32" grpId="0"/>
      <p:bldP spid="33" grpId="0"/>
      <p:bldP spid="34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2243</TotalTime>
  <Words>784</Words>
  <Application>Microsoft Office PowerPoint</Application>
  <PresentationFormat>Předvádění na obrazovce (16:9)</PresentationFormat>
  <Paragraphs>137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Prezentace školení zaměstnanců</vt:lpstr>
      <vt:lpstr>Zápis čísla v desítkové soustavě</vt:lpstr>
      <vt:lpstr>Zápis čísla v desítkové soustavě</vt:lpstr>
      <vt:lpstr>Zápis čísla v desítkové soustavě</vt:lpstr>
      <vt:lpstr>Zápis čísla v desítkové soustavě</vt:lpstr>
      <vt:lpstr>Zápis čísla v desítkové soustavě</vt:lpstr>
      <vt:lpstr>Zápis čísla v desítkové soustavě</vt:lpstr>
      <vt:lpstr>Zápis čísla v desítkové soustavě</vt:lpstr>
      <vt:lpstr>Zápis čísla v desítkové soustavě</vt:lpstr>
      <vt:lpstr>Zápis čísla v desítkové soustavě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329</cp:revision>
  <dcterms:created xsi:type="dcterms:W3CDTF">2012-01-02T08:14:14Z</dcterms:created>
  <dcterms:modified xsi:type="dcterms:W3CDTF">2012-12-19T21:59:59Z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