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4" r:id="rId3"/>
    <p:sldId id="312" r:id="rId4"/>
    <p:sldId id="313" r:id="rId5"/>
    <p:sldId id="316" r:id="rId6"/>
    <p:sldId id="317" r:id="rId7"/>
    <p:sldId id="315" r:id="rId8"/>
    <p:sldId id="318" r:id="rId9"/>
    <p:sldId id="314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7" r:id="rId1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CCFF"/>
    <a:srgbClr val="FFFFCC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0" Type="http://schemas.openxmlformats.org/officeDocument/2006/relationships/image" Target="../media/image94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108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12" Type="http://schemas.openxmlformats.org/officeDocument/2006/relationships/image" Target="../media/image107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11" Type="http://schemas.openxmlformats.org/officeDocument/2006/relationships/image" Target="../media/image106.png"/><Relationship Id="rId5" Type="http://schemas.openxmlformats.org/officeDocument/2006/relationships/image" Target="../media/image100.png"/><Relationship Id="rId10" Type="http://schemas.openxmlformats.org/officeDocument/2006/relationships/image" Target="../media/image105.png"/><Relationship Id="rId4" Type="http://schemas.openxmlformats.org/officeDocument/2006/relationships/image" Target="../media/image99.png"/><Relationship Id="rId9" Type="http://schemas.openxmlformats.org/officeDocument/2006/relationships/image" Target="../media/image10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120.png"/><Relationship Id="rId18" Type="http://schemas.openxmlformats.org/officeDocument/2006/relationships/image" Target="../media/image125.png"/><Relationship Id="rId3" Type="http://schemas.openxmlformats.org/officeDocument/2006/relationships/image" Target="../media/image110.png"/><Relationship Id="rId21" Type="http://schemas.openxmlformats.org/officeDocument/2006/relationships/image" Target="../media/image128.png"/><Relationship Id="rId7" Type="http://schemas.openxmlformats.org/officeDocument/2006/relationships/image" Target="../media/image114.png"/><Relationship Id="rId12" Type="http://schemas.openxmlformats.org/officeDocument/2006/relationships/image" Target="../media/image119.png"/><Relationship Id="rId17" Type="http://schemas.openxmlformats.org/officeDocument/2006/relationships/image" Target="../media/image124.png"/><Relationship Id="rId2" Type="http://schemas.openxmlformats.org/officeDocument/2006/relationships/image" Target="../media/image109.png"/><Relationship Id="rId16" Type="http://schemas.openxmlformats.org/officeDocument/2006/relationships/image" Target="../media/image123.png"/><Relationship Id="rId20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11" Type="http://schemas.openxmlformats.org/officeDocument/2006/relationships/image" Target="../media/image118.png"/><Relationship Id="rId5" Type="http://schemas.openxmlformats.org/officeDocument/2006/relationships/image" Target="../media/image112.png"/><Relationship Id="rId15" Type="http://schemas.openxmlformats.org/officeDocument/2006/relationships/image" Target="../media/image122.png"/><Relationship Id="rId10" Type="http://schemas.openxmlformats.org/officeDocument/2006/relationships/image" Target="../media/image117.png"/><Relationship Id="rId19" Type="http://schemas.openxmlformats.org/officeDocument/2006/relationships/image" Target="../media/image126.png"/><Relationship Id="rId4" Type="http://schemas.openxmlformats.org/officeDocument/2006/relationships/image" Target="../media/image111.png"/><Relationship Id="rId9" Type="http://schemas.openxmlformats.org/officeDocument/2006/relationships/image" Target="../media/image116.png"/><Relationship Id="rId14" Type="http://schemas.openxmlformats.org/officeDocument/2006/relationships/image" Target="../media/image1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12" Type="http://schemas.openxmlformats.org/officeDocument/2006/relationships/image" Target="../media/image139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3.png"/><Relationship Id="rId11" Type="http://schemas.openxmlformats.org/officeDocument/2006/relationships/image" Target="../media/image138.png"/><Relationship Id="rId5" Type="http://schemas.openxmlformats.org/officeDocument/2006/relationships/image" Target="../media/image132.png"/><Relationship Id="rId10" Type="http://schemas.openxmlformats.org/officeDocument/2006/relationships/image" Target="../media/image137.png"/><Relationship Id="rId4" Type="http://schemas.openxmlformats.org/officeDocument/2006/relationships/image" Target="../media/image131.png"/><Relationship Id="rId9" Type="http://schemas.openxmlformats.org/officeDocument/2006/relationships/image" Target="../media/image13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png"/><Relationship Id="rId13" Type="http://schemas.openxmlformats.org/officeDocument/2006/relationships/image" Target="../media/image152.png"/><Relationship Id="rId3" Type="http://schemas.openxmlformats.org/officeDocument/2006/relationships/image" Target="../media/image142.png"/><Relationship Id="rId7" Type="http://schemas.openxmlformats.org/officeDocument/2006/relationships/image" Target="../media/image146.png"/><Relationship Id="rId12" Type="http://schemas.openxmlformats.org/officeDocument/2006/relationships/image" Target="../media/image151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5.png"/><Relationship Id="rId11" Type="http://schemas.openxmlformats.org/officeDocument/2006/relationships/image" Target="../media/image150.png"/><Relationship Id="rId5" Type="http://schemas.openxmlformats.org/officeDocument/2006/relationships/image" Target="../media/image144.png"/><Relationship Id="rId10" Type="http://schemas.openxmlformats.org/officeDocument/2006/relationships/image" Target="../media/image149.png"/><Relationship Id="rId4" Type="http://schemas.openxmlformats.org/officeDocument/2006/relationships/image" Target="../media/image143.png"/><Relationship Id="rId9" Type="http://schemas.openxmlformats.org/officeDocument/2006/relationships/image" Target="../media/image14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image" Target="../media/image26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440.png"/><Relationship Id="rId7" Type="http://schemas.openxmlformats.org/officeDocument/2006/relationships/image" Target="../media/image480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5" Type="http://schemas.openxmlformats.org/officeDocument/2006/relationships/image" Target="../media/image460.png"/><Relationship Id="rId4" Type="http://schemas.openxmlformats.org/officeDocument/2006/relationships/image" Target="../media/image5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5" Type="http://schemas.openxmlformats.org/officeDocument/2006/relationships/image" Target="../media/image7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Relationship Id="rId14" Type="http://schemas.openxmlformats.org/officeDocument/2006/relationships/image" Target="../media/image7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Pravidla pro počítání </a:t>
            </a:r>
            <a:br>
              <a:rPr lang="cs-CZ" dirty="0" smtClean="0"/>
            </a:br>
            <a:r>
              <a:rPr lang="cs-CZ" dirty="0" smtClean="0"/>
              <a:t>s mocninami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8.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38483" y="1808820"/>
            <a:ext cx="23762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Vypočtěte: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1336699" y="3235216"/>
                <a:ext cx="1728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6699" y="3235216"/>
                <a:ext cx="1728000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5388430" y="3313285"/>
                <a:ext cx="95231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1=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88430" y="3313285"/>
                <a:ext cx="952317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2953283" y="3064096"/>
                <a:ext cx="2942983" cy="880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∙7∙7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53283" y="3064096"/>
                <a:ext cx="2942983" cy="8807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6124723" y="3333913"/>
                <a:ext cx="75153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u="dbl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b="0" i="1" u="dbl" smtClean="0">
                              <a:latin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24723" y="3333913"/>
                <a:ext cx="751533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Levá složená závorka 1"/>
          <p:cNvSpPr/>
          <p:nvPr/>
        </p:nvSpPr>
        <p:spPr bwMode="auto">
          <a:xfrm rot="16200000">
            <a:off x="3920107" y="3207319"/>
            <a:ext cx="377912" cy="1852874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Levá složená závorka 30"/>
          <p:cNvSpPr/>
          <p:nvPr/>
        </p:nvSpPr>
        <p:spPr bwMode="auto">
          <a:xfrm rot="5400000">
            <a:off x="3960097" y="1958299"/>
            <a:ext cx="377912" cy="1977698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771621" y="4250705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838667" y="2348880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 bwMode="auto">
          <a:xfrm flipV="1">
            <a:off x="3973583" y="3208112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V="1">
            <a:off x="4411645" y="3196373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 flipV="1">
            <a:off x="4828579" y="3199212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V="1">
            <a:off x="4411645" y="3723768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V="1">
            <a:off x="3947091" y="3739272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 flipV="1">
            <a:off x="3510697" y="3723768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4846780" y="3726086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3068978" y="3719078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3513513" y="3235216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/>
          <p:nvPr/>
        </p:nvCxnSpPr>
        <p:spPr bwMode="auto">
          <a:xfrm flipV="1">
            <a:off x="3068193" y="3217001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3"/>
              <p:cNvSpPr txBox="1">
                <a:spLocks noChangeArrowheads="1"/>
              </p:cNvSpPr>
              <p:nvPr/>
            </p:nvSpPr>
            <p:spPr bwMode="auto">
              <a:xfrm>
                <a:off x="462303" y="4860000"/>
                <a:ext cx="17277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9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2303" y="4860000"/>
                <a:ext cx="1727704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3"/>
              <p:cNvSpPr txBox="1">
                <a:spLocks noChangeArrowheads="1"/>
              </p:cNvSpPr>
              <p:nvPr/>
            </p:nvSpPr>
            <p:spPr bwMode="auto">
              <a:xfrm>
                <a:off x="1902303" y="4860000"/>
                <a:ext cx="116239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0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2303" y="4860000"/>
                <a:ext cx="1162396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3"/>
              <p:cNvSpPr txBox="1">
                <a:spLocks noChangeArrowheads="1"/>
              </p:cNvSpPr>
              <p:nvPr/>
            </p:nvSpPr>
            <p:spPr bwMode="auto">
              <a:xfrm>
                <a:off x="462303" y="5580000"/>
                <a:ext cx="275405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3,2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3,2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12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2303" y="5580000"/>
                <a:ext cx="2754052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3"/>
              <p:cNvSpPr txBox="1">
                <a:spLocks noChangeArrowheads="1"/>
              </p:cNvSpPr>
              <p:nvPr/>
            </p:nvSpPr>
            <p:spPr bwMode="auto">
              <a:xfrm>
                <a:off x="2550047" y="5580000"/>
                <a:ext cx="139704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3,2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0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50047" y="5580000"/>
                <a:ext cx="1397044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3"/>
              <p:cNvSpPr txBox="1">
                <a:spLocks noChangeArrowheads="1"/>
              </p:cNvSpPr>
              <p:nvPr/>
            </p:nvSpPr>
            <p:spPr bwMode="auto">
              <a:xfrm>
                <a:off x="2694063" y="4860000"/>
                <a:ext cx="79781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6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94063" y="4860000"/>
                <a:ext cx="797817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3"/>
              <p:cNvSpPr txBox="1">
                <a:spLocks noChangeArrowheads="1"/>
              </p:cNvSpPr>
              <p:nvPr/>
            </p:nvSpPr>
            <p:spPr bwMode="auto">
              <a:xfrm>
                <a:off x="3635896" y="5580000"/>
                <a:ext cx="69852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7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35896" y="5580000"/>
                <a:ext cx="698522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62046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0" grpId="0" build="p"/>
      <p:bldP spid="11" grpId="0" build="p"/>
      <p:bldP spid="13" grpId="0" build="p"/>
      <p:bldP spid="2" grpId="0" animBg="1"/>
      <p:bldP spid="31" grpId="0" animBg="1"/>
      <p:bldP spid="3" grpId="0"/>
      <p:bldP spid="32" grpId="0"/>
      <p:bldP spid="65" grpId="0" build="p"/>
      <p:bldP spid="66" grpId="0" build="p"/>
      <p:bldP spid="67" grpId="0" build="p"/>
      <p:bldP spid="68" grpId="0" build="p"/>
      <p:bldP spid="69" grpId="0" build="p"/>
      <p:bldP spid="7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 bwMode="auto">
          <a:xfrm>
            <a:off x="107504" y="2780928"/>
            <a:ext cx="8928992" cy="1480810"/>
          </a:xfrm>
          <a:prstGeom prst="rect">
            <a:avLst/>
          </a:prstGeom>
          <a:solidFill>
            <a:srgbClr val="FFFF00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0" y="20608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solidFill>
                  <a:srgbClr val="FF0000"/>
                </a:solidFill>
              </a:rPr>
              <a:t>Podíl mocnin se </a:t>
            </a:r>
            <a:r>
              <a:rPr lang="cs-CZ" sz="3600" b="1" i="1" dirty="0" smtClean="0">
                <a:solidFill>
                  <a:srgbClr val="FF0000"/>
                </a:solidFill>
              </a:rPr>
              <a:t>stejným</a:t>
            </a:r>
            <a:r>
              <a:rPr lang="cs-CZ" sz="3600" b="1" dirty="0" smtClean="0">
                <a:solidFill>
                  <a:srgbClr val="FF0000"/>
                </a:solidFill>
              </a:rPr>
              <a:t> základem:</a:t>
            </a:r>
            <a:endParaRPr lang="cs-CZ" sz="3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0" y="2996952"/>
                <a:ext cx="9144000" cy="942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5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54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5400" b="1" i="1" smtClean="0">
                              <a:latin typeface="Cambria Math"/>
                            </a:rPr>
                            <m:t>𝒎</m:t>
                          </m:r>
                        </m:sup>
                      </m:sSup>
                      <m:r>
                        <a:rPr lang="cs-CZ" sz="5400" b="1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5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𝒎</m:t>
                          </m:r>
                        </m:sup>
                      </m:sSup>
                      <m:r>
                        <a:rPr lang="cs-CZ" sz="5400" b="1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5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𝒎</m:t>
                          </m:r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𝒎</m:t>
                          </m:r>
                        </m:sup>
                      </m:sSup>
                      <m:r>
                        <a:rPr lang="cs-CZ" sz="5400" b="1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5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</m:sup>
                      </m:sSup>
                      <m:r>
                        <a:rPr lang="cs-CZ" sz="5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5400" b="1" i="1" smtClean="0"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sz="5400" b="1" i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96952"/>
                <a:ext cx="9144000" cy="94205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ovéPole 6"/>
          <p:cNvSpPr txBox="1"/>
          <p:nvPr/>
        </p:nvSpPr>
        <p:spPr>
          <a:xfrm>
            <a:off x="3600000" y="4320000"/>
            <a:ext cx="48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i="1" dirty="0"/>
              <a:t>a</a:t>
            </a:r>
            <a:r>
              <a:rPr lang="cs-CZ" sz="2000" b="1" dirty="0" smtClean="0"/>
              <a:t> je libovolné číslo, různé od nuly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600000" y="4680000"/>
            <a:ext cx="55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i="1" dirty="0" smtClean="0"/>
              <a:t>m</a:t>
            </a:r>
            <a:r>
              <a:rPr lang="cs-CZ" sz="2000" b="1" dirty="0" smtClean="0"/>
              <a:t> je libovolné přirozené číslo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0" y="5482628"/>
                <a:ext cx="9144000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4000" b="1" dirty="0" smtClean="0">
                    <a:solidFill>
                      <a:srgbClr val="FF0000"/>
                    </a:solidFill>
                  </a:rPr>
                  <a:t>Pro </a:t>
                </a:r>
                <a14:m>
                  <m:oMath xmlns:m="http://schemas.openxmlformats.org/officeDocument/2006/math"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</a:rPr>
                      <m:t>𝒂</m:t>
                    </m:r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cs-CZ" sz="4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cs-CZ" sz="4000" b="1" dirty="0" smtClean="0">
                    <a:solidFill>
                      <a:srgbClr val="FF0000"/>
                    </a:solidFill>
                  </a:rPr>
                  <a:t> platí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40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40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𝒂</m:t>
                        </m:r>
                      </m:e>
                      <m:sup>
                        <m:r>
                          <a:rPr lang="cs-CZ" sz="40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sup>
                    </m:sSup>
                    <m:r>
                      <a:rPr lang="cs-CZ" sz="40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cs-CZ" sz="40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</m:t>
                    </m:r>
                  </m:oMath>
                </a14:m>
                <a:endParaRPr lang="cs-CZ" sz="4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482628"/>
                <a:ext cx="9144000" cy="721801"/>
              </a:xfrm>
              <a:prstGeom prst="rect">
                <a:avLst/>
              </a:prstGeom>
              <a:blipFill rotWithShape="1">
                <a:blip r:embed="rId3"/>
                <a:stretch>
                  <a:fillRect t="-13445" b="-344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354036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/>
      <p:bldP spid="6" grpId="0"/>
      <p:bldP spid="7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38483" y="1808820"/>
            <a:ext cx="23762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Vypočtěte: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251712" y="2947184"/>
                <a:ext cx="1728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712" y="2947184"/>
                <a:ext cx="1728000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4159215" y="2780928"/>
                <a:ext cx="155369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59215" y="2780928"/>
                <a:ext cx="1553694" cy="504056"/>
              </a:xfrm>
              <a:prstGeom prst="rect">
                <a:avLst/>
              </a:prstGeom>
              <a:blipFill rotWithShape="1">
                <a:blip r:embed="rId3"/>
                <a:stretch>
                  <a:fillRect b="-6867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1616584" y="2776064"/>
                <a:ext cx="3129826" cy="880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16584" y="2776064"/>
                <a:ext cx="3129826" cy="8807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5369972" y="2780928"/>
                <a:ext cx="1008112" cy="875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6</m:t>
                              </m:r>
                            </m:e>
                            <m:sup>
                              <m:r>
                                <a:rPr lang="cs-CZ" sz="2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9972" y="2780928"/>
                <a:ext cx="1008112" cy="87584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Levá složená závorka 1"/>
          <p:cNvSpPr/>
          <p:nvPr/>
        </p:nvSpPr>
        <p:spPr bwMode="auto">
          <a:xfrm rot="16200000">
            <a:off x="2590321" y="2889952"/>
            <a:ext cx="377912" cy="1911543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Levá složená závorka 30"/>
          <p:cNvSpPr/>
          <p:nvPr/>
        </p:nvSpPr>
        <p:spPr bwMode="auto">
          <a:xfrm rot="5400000">
            <a:off x="2591850" y="2082957"/>
            <a:ext cx="377914" cy="1152319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434922" y="3962673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501968" y="2060848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"/>
              <p:cNvSpPr txBox="1">
                <a:spLocks noChangeArrowheads="1"/>
              </p:cNvSpPr>
              <p:nvPr/>
            </p:nvSpPr>
            <p:spPr bwMode="auto">
              <a:xfrm>
                <a:off x="35496" y="5408472"/>
                <a:ext cx="176427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9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496" y="5408472"/>
                <a:ext cx="1764279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"/>
              <p:cNvSpPr txBox="1">
                <a:spLocks noChangeArrowheads="1"/>
              </p:cNvSpPr>
              <p:nvPr/>
            </p:nvSpPr>
            <p:spPr bwMode="auto">
              <a:xfrm>
                <a:off x="1331640" y="5197517"/>
                <a:ext cx="5832360" cy="9259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</m:num>
                        <m:den>
                          <m:r>
                            <a:rPr lang="cs-CZ" sz="2800" b="0" i="1" smtClean="0">
                              <a:latin typeface="Cambria Math"/>
                            </a:rPr>
                            <m:t>9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1640" y="5197517"/>
                <a:ext cx="5832360" cy="9259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"/>
              <p:cNvSpPr txBox="1">
                <a:spLocks noChangeArrowheads="1"/>
              </p:cNvSpPr>
              <p:nvPr/>
            </p:nvSpPr>
            <p:spPr bwMode="auto">
              <a:xfrm>
                <a:off x="4746410" y="5240941"/>
                <a:ext cx="2057838" cy="10299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9∙9∙</m:t>
                          </m:r>
                          <m:r>
                            <a:rPr lang="cs-CZ" sz="2800" i="1">
                              <a:latin typeface="Cambria Math"/>
                            </a:rPr>
                            <m:t>9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46410" y="5240941"/>
                <a:ext cx="2057838" cy="102992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Levá složená závorka 36"/>
          <p:cNvSpPr/>
          <p:nvPr/>
        </p:nvSpPr>
        <p:spPr bwMode="auto">
          <a:xfrm rot="5400000">
            <a:off x="2818031" y="4352108"/>
            <a:ext cx="303634" cy="1530402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2700408" y="6423719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2" name="Levá složená závorka 41"/>
          <p:cNvSpPr/>
          <p:nvPr/>
        </p:nvSpPr>
        <p:spPr bwMode="auto">
          <a:xfrm rot="16200000">
            <a:off x="2763209" y="4859522"/>
            <a:ext cx="369250" cy="2799214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2685507" y="4510342"/>
            <a:ext cx="648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 bwMode="auto">
          <a:xfrm flipV="1">
            <a:off x="2173998" y="2966797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V="1">
            <a:off x="2632273" y="2947184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 flipV="1">
            <a:off x="3099323" y="2947184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V="1">
            <a:off x="2610392" y="3447140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V="1">
            <a:off x="2193120" y="3435736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 flipV="1">
            <a:off x="1737680" y="3447140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2142912" y="5370781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2596894" y="5367716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V="1">
            <a:off x="3006027" y="5368238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V="1">
            <a:off x="3454137" y="5356534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 flipV="1">
            <a:off x="2806036" y="5865916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 flipV="1">
            <a:off x="2349468" y="5854072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V="1">
            <a:off x="1913150" y="5865916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V="1">
            <a:off x="1472565" y="5854072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"/>
              <p:cNvSpPr txBox="1">
                <a:spLocks noChangeArrowheads="1"/>
              </p:cNvSpPr>
              <p:nvPr/>
            </p:nvSpPr>
            <p:spPr bwMode="auto">
              <a:xfrm>
                <a:off x="6426460" y="5252267"/>
                <a:ext cx="755576" cy="10299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9</m:t>
                              </m:r>
                            </m:e>
                            <m:sup>
                              <m:r>
                                <a:rPr lang="cs-CZ" sz="28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26460" y="5252267"/>
                <a:ext cx="755576" cy="102992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5796136" y="2966797"/>
                <a:ext cx="1728192" cy="5786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solidFill>
                                <a:srgbClr val="003399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rgbClr val="003399"/>
                              </a:solidFill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solidFill>
                                    <a:srgbClr val="003399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solidFill>
                                    <a:srgbClr val="003399"/>
                                  </a:solidFill>
                                  <a:latin typeface="Cambria Math"/>
                                </a:rPr>
                                <m:t>𝟔</m:t>
                              </m:r>
                            </m:e>
                            <m:sup>
                              <m:r>
                                <a:rPr lang="cs-CZ" sz="2800" b="1" i="1" smtClean="0">
                                  <a:solidFill>
                                    <a:srgbClr val="003399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 smtClean="0">
                                  <a:solidFill>
                                    <a:srgbClr val="003399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cs-CZ" sz="2800" b="1" dirty="0">
                  <a:solidFill>
                    <a:srgbClr val="003399"/>
                  </a:solidFill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2966797"/>
                <a:ext cx="1728192" cy="57868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ovéPole 40"/>
              <p:cNvSpPr txBox="1"/>
              <p:nvPr/>
            </p:nvSpPr>
            <p:spPr>
              <a:xfrm>
                <a:off x="6804248" y="5442603"/>
                <a:ext cx="1728192" cy="5786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sz="2800" b="1" i="1" smtClean="0">
                              <a:solidFill>
                                <a:srgbClr val="003399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800" b="1" i="1" smtClean="0">
                              <a:solidFill>
                                <a:srgbClr val="003399"/>
                              </a:solidFill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cs-CZ" sz="2800" b="1" i="1" smtClean="0">
                                  <a:solidFill>
                                    <a:srgbClr val="003399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1" i="1" smtClean="0">
                                  <a:solidFill>
                                    <a:srgbClr val="003399"/>
                                  </a:solidFill>
                                  <a:latin typeface="Cambria Math"/>
                                </a:rPr>
                                <m:t>𝟗</m:t>
                              </m:r>
                            </m:e>
                            <m:sup>
                              <m:r>
                                <a:rPr lang="cs-CZ" sz="2800" b="1" i="1" smtClean="0">
                                  <a:solidFill>
                                    <a:srgbClr val="003399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800" b="1" i="1" smtClean="0">
                                  <a:solidFill>
                                    <a:srgbClr val="003399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cs-CZ" sz="2800" b="1" dirty="0">
                  <a:solidFill>
                    <a:srgbClr val="003399"/>
                  </a:solidFill>
                </a:endParaRPr>
              </a:p>
            </p:txBody>
          </p:sp>
        </mc:Choice>
        <mc:Fallback xmlns="">
          <p:sp>
            <p:nvSpPr>
              <p:cNvPr id="41" name="TextovéPol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5442603"/>
                <a:ext cx="1728192" cy="57868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46107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500"/>
                            </p:stCondLst>
                            <p:childTnLst>
                              <p:par>
                                <p:cTn id="1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3000"/>
                            </p:stCondLst>
                            <p:childTnLst>
                              <p:par>
                                <p:cTn id="1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500"/>
                            </p:stCondLst>
                            <p:childTnLst>
                              <p:par>
                                <p:cTn id="1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6000"/>
                            </p:stCondLst>
                            <p:childTnLst>
                              <p:par>
                                <p:cTn id="1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7500"/>
                            </p:stCondLst>
                            <p:childTnLst>
                              <p:par>
                                <p:cTn id="1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9000"/>
                            </p:stCondLst>
                            <p:childTnLst>
                              <p:par>
                                <p:cTn id="1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0" grpId="0" build="p"/>
      <p:bldP spid="11" grpId="0" build="p"/>
      <p:bldP spid="13" grpId="0" build="p"/>
      <p:bldP spid="2" grpId="0" animBg="1"/>
      <p:bldP spid="31" grpId="0" animBg="1"/>
      <p:bldP spid="3" grpId="0"/>
      <p:bldP spid="32" grpId="0"/>
      <p:bldP spid="33" grpId="0" build="p"/>
      <p:bldP spid="34" grpId="0" build="p"/>
      <p:bldP spid="36" grpId="0" build="p"/>
      <p:bldP spid="37" grpId="0" animBg="1"/>
      <p:bldP spid="39" grpId="0"/>
      <p:bldP spid="42" grpId="0" animBg="1"/>
      <p:bldP spid="43" grpId="0"/>
      <p:bldP spid="40" grpId="0" build="p"/>
      <p:bldP spid="4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 bwMode="auto">
          <a:xfrm>
            <a:off x="107504" y="2780928"/>
            <a:ext cx="9036496" cy="1869554"/>
          </a:xfrm>
          <a:prstGeom prst="rect">
            <a:avLst/>
          </a:prstGeom>
          <a:solidFill>
            <a:srgbClr val="FFFF00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0" y="20608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solidFill>
                  <a:srgbClr val="FF0000"/>
                </a:solidFill>
              </a:rPr>
              <a:t>Podíl mocnin se </a:t>
            </a:r>
            <a:r>
              <a:rPr lang="cs-CZ" sz="3600" b="1" i="1" dirty="0" smtClean="0">
                <a:solidFill>
                  <a:srgbClr val="FF0000"/>
                </a:solidFill>
              </a:rPr>
              <a:t>stejným</a:t>
            </a:r>
            <a:r>
              <a:rPr lang="cs-CZ" sz="3600" b="1" dirty="0" smtClean="0">
                <a:solidFill>
                  <a:srgbClr val="FF0000"/>
                </a:solidFill>
              </a:rPr>
              <a:t> základem:</a:t>
            </a:r>
            <a:endParaRPr lang="cs-CZ" sz="3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0" y="2852936"/>
                <a:ext cx="9144000" cy="16535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5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54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5400" b="1" i="1" smtClean="0">
                              <a:latin typeface="Cambria Math"/>
                            </a:rPr>
                            <m:t>𝒎</m:t>
                          </m:r>
                        </m:sup>
                      </m:sSup>
                      <m:r>
                        <a:rPr lang="cs-CZ" sz="5400" b="1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5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  <m:r>
                        <a:rPr lang="cs-CZ" sz="5400" b="1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5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cs-CZ" sz="5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5400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cs-CZ" sz="54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5400" b="1" i="1" smtClean="0">
                                      <a:latin typeface="Cambria Math"/>
                                      <a:ea typeface="Cambria Math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cs-CZ" sz="5400" b="1" i="1" smtClean="0">
                                      <a:latin typeface="Cambria Math"/>
                                      <a:ea typeface="Cambria Math"/>
                                    </a:rPr>
                                    <m:t>𝒏</m:t>
                                  </m:r>
                                  <m:r>
                                    <a:rPr lang="cs-CZ" sz="5400" b="1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cs-CZ" sz="5400" b="1" i="1" smtClean="0">
                                      <a:latin typeface="Cambria Math"/>
                                      <a:ea typeface="Cambria Math"/>
                                    </a:rPr>
                                    <m:t>𝒎</m:t>
                                  </m:r>
                                </m:sup>
                              </m:sSup>
                            </m:den>
                          </m:f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(=</m:t>
                          </m:r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𝒎</m:t>
                          </m:r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54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  <m:r>
                        <a:rPr lang="cs-CZ" sz="5400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cs-CZ" sz="5400" b="1" i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52936"/>
                <a:ext cx="9144000" cy="16535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ovéPole 6"/>
          <p:cNvSpPr txBox="1"/>
          <p:nvPr/>
        </p:nvSpPr>
        <p:spPr>
          <a:xfrm>
            <a:off x="3600000" y="4757122"/>
            <a:ext cx="48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i="1" dirty="0"/>
              <a:t>a</a:t>
            </a:r>
            <a:r>
              <a:rPr lang="cs-CZ" sz="2000" b="1" dirty="0" smtClean="0"/>
              <a:t> je libovolné číslo, různé od nuly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600000" y="5117122"/>
            <a:ext cx="55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i="1" dirty="0"/>
              <a:t>m</a:t>
            </a:r>
            <a:r>
              <a:rPr lang="cs-CZ" sz="2000" b="1" i="1" dirty="0" smtClean="0"/>
              <a:t>, n</a:t>
            </a:r>
            <a:r>
              <a:rPr lang="cs-CZ" sz="2000" b="1" dirty="0" smtClean="0"/>
              <a:t> jsou libovolná přirozená číslo, </a:t>
            </a:r>
            <a:r>
              <a:rPr lang="cs-CZ" sz="2000" b="1" i="1" dirty="0" smtClean="0">
                <a:solidFill>
                  <a:srgbClr val="FF0000"/>
                </a:solidFill>
              </a:rPr>
              <a:t>m &lt; n</a:t>
            </a:r>
            <a:endParaRPr lang="cs-CZ" sz="2000" b="1" i="1" dirty="0">
              <a:solidFill>
                <a:srgbClr val="FF0000"/>
              </a:solidFill>
            </a:endParaRPr>
          </a:p>
        </p:txBody>
      </p:sp>
      <p:sp>
        <p:nvSpPr>
          <p:cNvPr id="46" name="TextovéPole 45"/>
          <p:cNvSpPr txBox="1"/>
          <p:nvPr/>
        </p:nvSpPr>
        <p:spPr>
          <a:xfrm>
            <a:off x="0" y="574545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Mocniny se </a:t>
            </a:r>
            <a:r>
              <a:rPr lang="cs-CZ" sz="2000" b="1" i="1" dirty="0" smtClean="0"/>
              <a:t>stejným (nenulovým) základem </a:t>
            </a:r>
            <a:r>
              <a:rPr lang="cs-CZ" sz="2000" b="1" dirty="0" smtClean="0"/>
              <a:t>dělíme tak, že jejich základ umocníme na rozdíl mocnitele dělence a mocnitele dělitele.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71348816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/>
      <p:bldP spid="6" grpId="0"/>
      <p:bldP spid="7" grpId="0"/>
      <p:bldP spid="45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2700000"/>
                <a:ext cx="208774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15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2700000"/>
                <a:ext cx="2087744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2012850" y="2448000"/>
                <a:ext cx="1362813" cy="891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cs-CZ" sz="2800" i="1">
                                  <a:latin typeface="Cambria Math"/>
                                </a:rPr>
                                <m:t>5</m:t>
                              </m:r>
                            </m:e>
                            <m:sup>
                              <m:r>
                                <a:rPr lang="cs-CZ" sz="2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12850" y="2448000"/>
                <a:ext cx="1362813" cy="8911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3600000"/>
                <a:ext cx="275405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0,75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0,75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3600000"/>
                <a:ext cx="2754052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3846191" y="3600000"/>
                <a:ext cx="108584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0,75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46191" y="3600000"/>
                <a:ext cx="1085849" cy="504056"/>
              </a:xfrm>
              <a:prstGeom prst="rect">
                <a:avLst/>
              </a:prstGeom>
              <a:blipFill rotWithShape="1">
                <a:blip r:embed="rId5"/>
                <a:stretch>
                  <a:fillRect r="-730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4500000"/>
                <a:ext cx="319566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4500000"/>
                <a:ext cx="3195664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3492000" y="4500000"/>
                <a:ext cx="76152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92000" y="4500000"/>
                <a:ext cx="761525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5400000"/>
                <a:ext cx="5812614" cy="122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13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5400000"/>
                <a:ext cx="5812614" cy="122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3"/>
              <p:cNvSpPr txBox="1">
                <a:spLocks noChangeArrowheads="1"/>
              </p:cNvSpPr>
              <p:nvPr/>
            </p:nvSpPr>
            <p:spPr bwMode="auto">
              <a:xfrm>
                <a:off x="5616000" y="5400000"/>
                <a:ext cx="1974780" cy="1161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−7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16000" y="5400000"/>
                <a:ext cx="1974780" cy="116134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"/>
              <p:cNvSpPr txBox="1">
                <a:spLocks noChangeArrowheads="1"/>
              </p:cNvSpPr>
              <p:nvPr/>
            </p:nvSpPr>
            <p:spPr bwMode="auto">
              <a:xfrm>
                <a:off x="3054103" y="2700000"/>
                <a:ext cx="79781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>
          <p:sp>
            <p:nvSpPr>
              <p:cNvPr id="3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54103" y="2700000"/>
                <a:ext cx="797817" cy="504056"/>
              </a:xfrm>
              <a:prstGeom prst="rect">
                <a:avLst/>
              </a:prstGeom>
              <a:blipFill rotWithShape="1">
                <a:blip r:embed="rId10"/>
                <a:stretch>
                  <a:fillRect r="-12214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2503756" y="3348000"/>
                <a:ext cx="1636196" cy="891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0,75</m:t>
                              </m:r>
                            </m:e>
                            <m:sup>
                              <m:r>
                                <a:rPr lang="cs-CZ" sz="2800" b="0" i="1" smtClean="0"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3756" y="3348000"/>
                <a:ext cx="1636196" cy="891120"/>
              </a:xfrm>
              <a:prstGeom prst="rect">
                <a:avLst/>
              </a:prstGeom>
              <a:blipFill rotWithShape="1">
                <a:blip r:embed="rId11"/>
                <a:stretch>
                  <a:fillRect b="-68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"/>
              <p:cNvSpPr txBox="1">
                <a:spLocks noChangeArrowheads="1"/>
              </p:cNvSpPr>
              <p:nvPr/>
            </p:nvSpPr>
            <p:spPr bwMode="auto">
              <a:xfrm>
                <a:off x="2592000" y="4248000"/>
                <a:ext cx="1362813" cy="891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cs-CZ" sz="2800" b="0" i="1" smtClean="0"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92000" y="4248000"/>
                <a:ext cx="1362813" cy="8911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"/>
              <p:cNvSpPr txBox="1">
                <a:spLocks noChangeArrowheads="1"/>
              </p:cNvSpPr>
              <p:nvPr/>
            </p:nvSpPr>
            <p:spPr bwMode="auto">
              <a:xfrm>
                <a:off x="7020000" y="5400000"/>
                <a:ext cx="1171674" cy="1161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20000" y="5400000"/>
                <a:ext cx="1171674" cy="116134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00443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9" grpId="0" build="p"/>
      <p:bldP spid="20" grpId="0" build="p"/>
      <p:bldP spid="25" grpId="0" build="p"/>
      <p:bldP spid="26" grpId="0" build="p"/>
      <p:bldP spid="27" grpId="0" build="p"/>
      <p:bldP spid="28" grpId="0" build="p"/>
      <p:bldP spid="31" grpId="0" build="p"/>
      <p:bldP spid="32" grpId="0" build="p"/>
      <p:bldP spid="33" grpId="0" build="p"/>
      <p:bldP spid="3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1259632" y="1980000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Pomocí znaků &lt;; &gt;; = zapište: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179512" y="2520000"/>
                <a:ext cx="1296144" cy="468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sz="2400" b="1" i="1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cs-CZ" sz="2400" b="1" i="1">
                                  <a:latin typeface="Cambria Math"/>
                                  <a:ea typeface="Cambria Math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520000"/>
                <a:ext cx="1296144" cy="4689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ovéPole 20"/>
              <p:cNvSpPr txBox="1"/>
              <p:nvPr/>
            </p:nvSpPr>
            <p:spPr>
              <a:xfrm>
                <a:off x="1980000" y="2520000"/>
                <a:ext cx="1296144" cy="4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1" name="TextovéPol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0" y="2520000"/>
                <a:ext cx="1296144" cy="475451"/>
              </a:xfrm>
              <a:prstGeom prst="rect">
                <a:avLst/>
              </a:prstGeom>
              <a:blipFill rotWithShape="1">
                <a:blip r:embed="rId3"/>
                <a:stretch>
                  <a:fillRect l="-14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4680000" y="2520000"/>
                <a:ext cx="1296144" cy="4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400" b="1" i="1" smtClean="0">
                                  <a:latin typeface="Cambria Math"/>
                                </a:rPr>
                                <m:t>𝟏</m:t>
                              </m:r>
                              <m:r>
                                <a:rPr lang="cs-CZ" sz="2400" b="1" i="1">
                                  <a:latin typeface="Cambria Math"/>
                                </a:rPr>
                                <m:t>𝟐</m:t>
                              </m:r>
                              <m:r>
                                <a:rPr lang="cs-CZ" sz="2400" b="1" i="1" smtClean="0">
                                  <a:latin typeface="Cambria Math"/>
                                  <a:ea typeface="Cambria Math"/>
                                </a:rPr>
                                <m:t>:</m:t>
                              </m:r>
                              <m:r>
                                <a:rPr lang="cs-CZ" sz="2400" b="1" i="1">
                                  <a:latin typeface="Cambria Math"/>
                                  <a:ea typeface="Cambria Math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2520000"/>
                <a:ext cx="1296144" cy="47545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6480000" y="2520000"/>
                <a:ext cx="1296144" cy="4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𝟏𝟐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  <m:r>
                        <a:rPr lang="cs-CZ" sz="2400" b="1" i="1" smtClean="0">
                          <a:latin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2520000"/>
                <a:ext cx="1296144" cy="47545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/>
              <p:cNvSpPr txBox="1"/>
              <p:nvPr/>
            </p:nvSpPr>
            <p:spPr>
              <a:xfrm>
                <a:off x="179512" y="3060000"/>
                <a:ext cx="1296144" cy="468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𝟔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4" name="TextovéPol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060000"/>
                <a:ext cx="1296144" cy="468975"/>
              </a:xfrm>
              <a:prstGeom prst="rect">
                <a:avLst/>
              </a:prstGeom>
              <a:blipFill rotWithShape="1">
                <a:blip r:embed="rId6"/>
                <a:stretch>
                  <a:fillRect l="-9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1800000" y="3060000"/>
                <a:ext cx="1296144" cy="4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𝟏𝟔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𝟖𝟏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3060000"/>
                <a:ext cx="1296144" cy="475451"/>
              </a:xfrm>
              <a:prstGeom prst="rect">
                <a:avLst/>
              </a:prstGeom>
              <a:blipFill rotWithShape="1">
                <a:blip r:embed="rId7"/>
                <a:stretch>
                  <a:fillRect l="-9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4680000" y="3060000"/>
                <a:ext cx="1296144" cy="4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1" i="1" smtClean="0">
                              <a:latin typeface="Cambria Math"/>
                            </a:rPr>
                            <m:t>𝟒</m:t>
                          </m:r>
                        </m:e>
                        <m:sup>
                          <m:r>
                            <a:rPr lang="cs-CZ" sz="2400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060000"/>
                <a:ext cx="1296144" cy="47545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ovéPole 34"/>
              <p:cNvSpPr txBox="1"/>
              <p:nvPr/>
            </p:nvSpPr>
            <p:spPr>
              <a:xfrm>
                <a:off x="6480000" y="3060000"/>
                <a:ext cx="2124448" cy="4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𝟐𝟒𝟖</m:t>
                      </m:r>
                      <m:r>
                        <a:rPr lang="cs-CZ" sz="2400" b="1" i="1" smtClean="0">
                          <a:latin typeface="Cambria Math"/>
                        </a:rPr>
                        <m:t> </m:t>
                      </m:r>
                      <m:r>
                        <a:rPr lang="cs-CZ" sz="2400" b="1" i="1" smtClean="0">
                          <a:latin typeface="Cambria Math"/>
                        </a:rPr>
                        <m:t>𝟖𝟑𝟐</m:t>
                      </m:r>
                      <m:r>
                        <a:rPr lang="cs-CZ" sz="2400" b="1" i="1" smtClean="0">
                          <a:latin typeface="Cambria Math"/>
                        </a:rPr>
                        <m:t>:</m:t>
                      </m:r>
                      <m:r>
                        <a:rPr lang="cs-CZ" sz="2400" b="1" i="1" smtClean="0">
                          <a:latin typeface="Cambria Math"/>
                          <a:ea typeface="Cambria Math"/>
                        </a:rPr>
                        <m:t>𝟐𝟒𝟑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5" name="TextovéPol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3060000"/>
                <a:ext cx="2124448" cy="475451"/>
              </a:xfrm>
              <a:prstGeom prst="rect">
                <a:avLst/>
              </a:prstGeom>
              <a:blipFill rotWithShape="1">
                <a:blip r:embed="rId9"/>
                <a:stretch>
                  <a:fillRect l="-8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ovéPole 35"/>
              <p:cNvSpPr txBox="1"/>
              <p:nvPr/>
            </p:nvSpPr>
            <p:spPr>
              <a:xfrm>
                <a:off x="179512" y="3600000"/>
                <a:ext cx="1296144" cy="468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</a:rPr>
                        <m:t> </m:t>
                      </m:r>
                      <m:r>
                        <a:rPr lang="cs-CZ" sz="2400" b="1" i="1" smtClean="0">
                          <a:latin typeface="Cambria Math"/>
                        </a:rPr>
                        <m:t>𝟐𝟗𝟔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6" name="TextovéPol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600000"/>
                <a:ext cx="1296144" cy="468975"/>
              </a:xfrm>
              <a:prstGeom prst="rect">
                <a:avLst/>
              </a:prstGeom>
              <a:blipFill rotWithShape="1">
                <a:blip r:embed="rId10"/>
                <a:stretch>
                  <a:fillRect l="-9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ovéPole 36"/>
              <p:cNvSpPr txBox="1"/>
              <p:nvPr/>
            </p:nvSpPr>
            <p:spPr>
              <a:xfrm>
                <a:off x="1800000" y="3600000"/>
                <a:ext cx="1296144" cy="4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</a:rPr>
                        <m:t> </m:t>
                      </m:r>
                      <m:r>
                        <a:rPr lang="cs-CZ" sz="2400" b="1" i="1" smtClean="0">
                          <a:latin typeface="Cambria Math"/>
                        </a:rPr>
                        <m:t>𝟐𝟗𝟔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7" name="TextovéPol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0" y="3600000"/>
                <a:ext cx="1296144" cy="475451"/>
              </a:xfrm>
              <a:prstGeom prst="rect">
                <a:avLst/>
              </a:prstGeom>
              <a:blipFill rotWithShape="1">
                <a:blip r:embed="rId11"/>
                <a:stretch>
                  <a:fillRect l="-9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ovéPole 37"/>
              <p:cNvSpPr txBox="1"/>
              <p:nvPr/>
            </p:nvSpPr>
            <p:spPr>
              <a:xfrm>
                <a:off x="4680000" y="3600000"/>
                <a:ext cx="1296144" cy="4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</a:rPr>
                        <m:t> </m:t>
                      </m:r>
                      <m:r>
                        <a:rPr lang="cs-CZ" sz="2400" b="1" i="1" smtClean="0">
                          <a:latin typeface="Cambria Math"/>
                        </a:rPr>
                        <m:t>𝟎𝟐𝟒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8" name="TextovéPol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3600000"/>
                <a:ext cx="1296144" cy="475451"/>
              </a:xfrm>
              <a:prstGeom prst="rect">
                <a:avLst/>
              </a:prstGeom>
              <a:blipFill rotWithShape="1">
                <a:blip r:embed="rId12"/>
                <a:stretch>
                  <a:fillRect l="-14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6480000" y="3600000"/>
                <a:ext cx="1836416" cy="4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400" b="1" i="1" smtClean="0">
                          <a:latin typeface="Cambria Math"/>
                        </a:rPr>
                        <m:t>𝟏</m:t>
                      </m:r>
                      <m:r>
                        <a:rPr lang="cs-CZ" sz="2400" b="1" i="1" smtClean="0">
                          <a:latin typeface="Cambria Math"/>
                        </a:rPr>
                        <m:t> </m:t>
                      </m:r>
                      <m:r>
                        <a:rPr lang="cs-CZ" sz="2400" b="1" i="1" smtClean="0">
                          <a:latin typeface="Cambria Math"/>
                        </a:rPr>
                        <m:t>𝟎𝟐𝟒</m:t>
                      </m:r>
                    </m:oMath>
                  </m:oMathPara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3600000"/>
                <a:ext cx="1836416" cy="475451"/>
              </a:xfrm>
              <a:prstGeom prst="rect">
                <a:avLst/>
              </a:prstGeom>
              <a:blipFill rotWithShape="1">
                <a:blip r:embed="rId13"/>
                <a:stretch>
                  <a:fillRect l="-9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360000" y="432000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Mocnina součinu: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860000" y="432000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Mocnina podílu :</a:t>
            </a:r>
            <a:endParaRPr lang="cs-CZ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180000" y="4680000"/>
                <a:ext cx="346947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4680000"/>
                <a:ext cx="3469476" cy="58477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ovéPole 40"/>
          <p:cNvSpPr txBox="1"/>
          <p:nvPr/>
        </p:nvSpPr>
        <p:spPr>
          <a:xfrm>
            <a:off x="180000" y="5220000"/>
            <a:ext cx="284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a, b</a:t>
            </a:r>
            <a:r>
              <a:rPr lang="cs-CZ" b="1" dirty="0" smtClean="0"/>
              <a:t> jsou libovolné čísla</a:t>
            </a:r>
            <a:endParaRPr lang="cs-CZ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80000" y="554400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n</a:t>
            </a:r>
            <a:r>
              <a:rPr lang="cs-CZ" b="1" dirty="0" smtClean="0"/>
              <a:t> je libovolné přirozené číslo</a:t>
            </a:r>
            <a:endParaRPr lang="cs-CZ" b="1" i="1" dirty="0">
              <a:solidFill>
                <a:srgbClr val="FF0000"/>
              </a:solidFill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4680000" y="5220000"/>
            <a:ext cx="446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/>
              <a:t>a</a:t>
            </a:r>
            <a:r>
              <a:rPr lang="cs-CZ" b="1" dirty="0" smtClean="0"/>
              <a:t> je libovolné číslo, b je různé od nuly</a:t>
            </a:r>
            <a:endParaRPr lang="cs-CZ" b="1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4680000" y="5580000"/>
            <a:ext cx="55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n</a:t>
            </a:r>
            <a:r>
              <a:rPr lang="cs-CZ" b="1" dirty="0" smtClean="0"/>
              <a:t> je libovolné přirozené číslo</a:t>
            </a:r>
            <a:endParaRPr lang="cs-CZ" b="1" i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bdélník 44"/>
              <p:cNvSpPr/>
              <p:nvPr/>
            </p:nvSpPr>
            <p:spPr>
              <a:xfrm>
                <a:off x="4680000" y="4680000"/>
                <a:ext cx="325762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cs-CZ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:</m:t>
                              </m:r>
                              <m:r>
                                <a:rPr lang="cs-CZ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</m:sup>
                      </m:sSup>
                      <m:r>
                        <a:rPr lang="cs-CZ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</m:sup>
                      </m:sSup>
                      <m:r>
                        <a:rPr lang="cs-CZ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32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  <m:sup>
                          <m:r>
                            <a:rPr lang="cs-CZ" sz="32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cs-CZ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5" name="Obdélní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0" y="4680000"/>
                <a:ext cx="3257623" cy="58477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ovéPole 45"/>
          <p:cNvSpPr txBox="1"/>
          <p:nvPr/>
        </p:nvSpPr>
        <p:spPr>
          <a:xfrm>
            <a:off x="180000" y="6120000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i="1" dirty="0" smtClean="0"/>
              <a:t>Součin umocníme tak, </a:t>
            </a:r>
            <a:br>
              <a:rPr lang="cs-CZ" sz="2000" b="1" i="1" dirty="0" smtClean="0"/>
            </a:br>
            <a:r>
              <a:rPr lang="cs-CZ" sz="2000" b="1" i="1" dirty="0" smtClean="0"/>
              <a:t>že umocníme každého činitele.</a:t>
            </a:r>
            <a:endParaRPr lang="cs-CZ" sz="20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4680000" y="6120000"/>
            <a:ext cx="421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i="1" dirty="0" smtClean="0"/>
              <a:t>Podíl umocníme tak, </a:t>
            </a:r>
            <a:br>
              <a:rPr lang="cs-CZ" sz="2000" b="1" i="1" dirty="0" smtClean="0"/>
            </a:br>
            <a:r>
              <a:rPr lang="cs-CZ" sz="2000" b="1" i="1" dirty="0" smtClean="0"/>
              <a:t>že umocníme dělence i dělitele.</a:t>
            </a:r>
            <a:endParaRPr lang="cs-CZ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5976000" y="3600000"/>
                <a:ext cx="55175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000" y="3600000"/>
                <a:ext cx="551754" cy="523220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ovéPole 47"/>
              <p:cNvSpPr txBox="1"/>
              <p:nvPr/>
            </p:nvSpPr>
            <p:spPr>
              <a:xfrm>
                <a:off x="5976000" y="3060000"/>
                <a:ext cx="55175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8" name="TextovéPol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000" y="3060000"/>
                <a:ext cx="551754" cy="523220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5976000" y="2520000"/>
                <a:ext cx="55175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000" y="2520000"/>
                <a:ext cx="551754" cy="523220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1296000" y="2520000"/>
                <a:ext cx="55175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00" y="2520000"/>
                <a:ext cx="551754" cy="523220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1296000" y="3060000"/>
                <a:ext cx="55175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00" y="3060000"/>
                <a:ext cx="551754" cy="523220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ovéPole 51"/>
              <p:cNvSpPr txBox="1"/>
              <p:nvPr/>
            </p:nvSpPr>
            <p:spPr>
              <a:xfrm>
                <a:off x="1296000" y="3600000"/>
                <a:ext cx="55175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2" name="TextovéPol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00" y="3600000"/>
                <a:ext cx="551754" cy="523220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252461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000"/>
                            </p:stCondLst>
                            <p:childTnLst>
                              <p:par>
                                <p:cTn id="1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21" grpId="0"/>
      <p:bldP spid="22" grpId="0"/>
      <p:bldP spid="23" grpId="0"/>
      <p:bldP spid="24" grpId="0"/>
      <p:bldP spid="29" grpId="0"/>
      <p:bldP spid="30" grpId="0"/>
      <p:bldP spid="35" grpId="0"/>
      <p:bldP spid="36" grpId="0"/>
      <p:bldP spid="37" grpId="0"/>
      <p:bldP spid="38" grpId="0"/>
      <p:bldP spid="39" grpId="0"/>
      <p:bldP spid="3" grpId="0"/>
      <p:bldP spid="40" grpId="0"/>
      <p:bldP spid="4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5" grpId="0"/>
      <p:bldP spid="48" grpId="0"/>
      <p:bldP spid="49" grpId="0"/>
      <p:bldP spid="50" grpId="0"/>
      <p:bldP spid="51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2222212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Vypočtěte: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0" y="2520000"/>
                <a:ext cx="1620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8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4</m:t>
                                  </m:r>
                                </m:e>
                                <m:sup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520000"/>
                <a:ext cx="1620000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1296000" y="2520000"/>
                <a:ext cx="203684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(4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4)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96000" y="2520000"/>
                <a:ext cx="2036840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6264000" y="2520000"/>
                <a:ext cx="212442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(4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4)=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64000" y="2520000"/>
                <a:ext cx="2124424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8136000" y="2520000"/>
                <a:ext cx="100811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u="dbl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b="0" i="1" u="dbl" smtClean="0">
                              <a:latin typeface="Cambria Math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36000" y="2520000"/>
                <a:ext cx="1008112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Levá složená závorka 1"/>
          <p:cNvSpPr/>
          <p:nvPr/>
        </p:nvSpPr>
        <p:spPr bwMode="auto">
          <a:xfrm rot="16200000">
            <a:off x="1980000" y="2664000"/>
            <a:ext cx="377912" cy="1008112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Levá složená závorka 30"/>
          <p:cNvSpPr/>
          <p:nvPr/>
        </p:nvSpPr>
        <p:spPr bwMode="auto">
          <a:xfrm rot="16200000">
            <a:off x="3564000" y="2664000"/>
            <a:ext cx="377912" cy="988849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764000" y="3312000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456000" y="3312000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"/>
              <p:cNvSpPr txBox="1">
                <a:spLocks noChangeArrowheads="1"/>
              </p:cNvSpPr>
              <p:nvPr/>
            </p:nvSpPr>
            <p:spPr bwMode="auto">
              <a:xfrm>
                <a:off x="1584000" y="4500000"/>
                <a:ext cx="2395527" cy="4929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(0,3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0,3)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84000" y="4500000"/>
                <a:ext cx="2395527" cy="4929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"/>
              <p:cNvSpPr txBox="1">
                <a:spLocks noChangeArrowheads="1"/>
              </p:cNvSpPr>
              <p:nvPr/>
            </p:nvSpPr>
            <p:spPr bwMode="auto">
              <a:xfrm>
                <a:off x="3312000" y="4500000"/>
                <a:ext cx="209426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(0,3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0,3)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12000" y="4500000"/>
                <a:ext cx="2094261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"/>
              <p:cNvSpPr txBox="1">
                <a:spLocks noChangeArrowheads="1"/>
              </p:cNvSpPr>
              <p:nvPr/>
            </p:nvSpPr>
            <p:spPr bwMode="auto">
              <a:xfrm>
                <a:off x="7056000" y="4500000"/>
                <a:ext cx="1080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u="dbl" smtClean="0">
                              <a:latin typeface="Cambria Math"/>
                            </a:rPr>
                            <m:t>0,3</m:t>
                          </m:r>
                        </m:e>
                        <m:sup>
                          <m:r>
                            <a:rPr lang="cs-CZ" sz="2800" b="0" i="1" u="dbl" smtClean="0">
                              <a:latin typeface="Cambria Math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3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56000" y="4500000"/>
                <a:ext cx="1080000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Levá složená závorka 36"/>
          <p:cNvSpPr/>
          <p:nvPr/>
        </p:nvSpPr>
        <p:spPr bwMode="auto">
          <a:xfrm rot="16200000">
            <a:off x="2297619" y="4608000"/>
            <a:ext cx="377912" cy="1158553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Levá složená závorka 37"/>
          <p:cNvSpPr/>
          <p:nvPr/>
        </p:nvSpPr>
        <p:spPr bwMode="auto">
          <a:xfrm rot="16200000">
            <a:off x="4024069" y="4608000"/>
            <a:ext cx="357771" cy="990629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2213936" y="5292000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3924000" y="5292000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3"/>
              <p:cNvSpPr txBox="1">
                <a:spLocks noChangeArrowheads="1"/>
              </p:cNvSpPr>
              <p:nvPr/>
            </p:nvSpPr>
            <p:spPr bwMode="auto">
              <a:xfrm>
                <a:off x="5040000" y="4500000"/>
                <a:ext cx="226729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(0,3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0,3)</m:t>
                      </m:r>
                      <m:r>
                        <a:rPr lang="cs-CZ" sz="280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  <a:p>
                <a:pPr marL="0" indent="0">
                  <a:buNone/>
                </a:pPr>
                <a:endParaRPr lang="cs-CZ" sz="2800" b="1" dirty="0"/>
              </a:p>
            </p:txBody>
          </p:sp>
        </mc:Choice>
        <mc:Fallback xmlns="">
          <p:sp>
            <p:nvSpPr>
              <p:cNvPr id="4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0000" y="4500000"/>
                <a:ext cx="2267294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Levá složená závorka 41"/>
          <p:cNvSpPr/>
          <p:nvPr/>
        </p:nvSpPr>
        <p:spPr bwMode="auto">
          <a:xfrm rot="16200000">
            <a:off x="5773466" y="4608000"/>
            <a:ext cx="369250" cy="1116256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5652000" y="5292000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3"/>
              <p:cNvSpPr txBox="1">
                <a:spLocks noChangeArrowheads="1"/>
              </p:cNvSpPr>
              <p:nvPr/>
            </p:nvSpPr>
            <p:spPr bwMode="auto">
              <a:xfrm>
                <a:off x="2916000" y="2520000"/>
                <a:ext cx="203684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(4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4)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16000" y="2520000"/>
                <a:ext cx="2036840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3"/>
              <p:cNvSpPr txBox="1">
                <a:spLocks noChangeArrowheads="1"/>
              </p:cNvSpPr>
              <p:nvPr/>
            </p:nvSpPr>
            <p:spPr bwMode="auto">
              <a:xfrm>
                <a:off x="4572000" y="2520000"/>
                <a:ext cx="203684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(4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4)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2520000"/>
                <a:ext cx="2036840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Levá složená závorka 46"/>
          <p:cNvSpPr/>
          <p:nvPr/>
        </p:nvSpPr>
        <p:spPr bwMode="auto">
          <a:xfrm rot="16200000">
            <a:off x="5256000" y="2664000"/>
            <a:ext cx="377912" cy="988849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Levá složená závorka 47"/>
          <p:cNvSpPr/>
          <p:nvPr/>
        </p:nvSpPr>
        <p:spPr bwMode="auto">
          <a:xfrm rot="16200000">
            <a:off x="6948000" y="2664000"/>
            <a:ext cx="377912" cy="988849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ovéPole 48"/>
          <p:cNvSpPr txBox="1"/>
          <p:nvPr/>
        </p:nvSpPr>
        <p:spPr>
          <a:xfrm>
            <a:off x="6804000" y="3312000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5148000" y="3312000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51" name="Levá složená závorka 50"/>
          <p:cNvSpPr/>
          <p:nvPr/>
        </p:nvSpPr>
        <p:spPr bwMode="auto">
          <a:xfrm rot="16200000">
            <a:off x="4557454" y="716808"/>
            <a:ext cx="377912" cy="6090329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4412600" y="3972882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3"/>
              <p:cNvSpPr txBox="1">
                <a:spLocks noChangeArrowheads="1"/>
              </p:cNvSpPr>
              <p:nvPr/>
            </p:nvSpPr>
            <p:spPr bwMode="auto">
              <a:xfrm>
                <a:off x="0" y="4500000"/>
                <a:ext cx="19077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8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0,3</m:t>
                                  </m:r>
                                </m:e>
                                <m:sup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500000"/>
                <a:ext cx="1907704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Levá složená závorka 53"/>
          <p:cNvSpPr/>
          <p:nvPr/>
        </p:nvSpPr>
        <p:spPr bwMode="auto">
          <a:xfrm rot="16200000">
            <a:off x="4086163" y="3386250"/>
            <a:ext cx="377912" cy="4734829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TextovéPole 54"/>
          <p:cNvSpPr txBox="1"/>
          <p:nvPr/>
        </p:nvSpPr>
        <p:spPr>
          <a:xfrm>
            <a:off x="3979527" y="5953103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5349039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/>
      <p:bldP spid="10" grpId="0"/>
      <p:bldP spid="11" grpId="0"/>
      <p:bldP spid="13" grpId="0"/>
      <p:bldP spid="2" grpId="0" animBg="1"/>
      <p:bldP spid="31" grpId="0" animBg="1"/>
      <p:bldP spid="3" grpId="0"/>
      <p:bldP spid="32" grpId="0"/>
      <p:bldP spid="34" grpId="0"/>
      <p:bldP spid="35" grpId="0"/>
      <p:bldP spid="36" grpId="0"/>
      <p:bldP spid="37" grpId="0" animBg="1"/>
      <p:bldP spid="38" grpId="0" animBg="1"/>
      <p:bldP spid="39" grpId="0"/>
      <p:bldP spid="40" grpId="0"/>
      <p:bldP spid="41" grpId="0"/>
      <p:bldP spid="42" grpId="0" animBg="1"/>
      <p:bldP spid="43" grpId="0"/>
      <p:bldP spid="45" grpId="0"/>
      <p:bldP spid="46" grpId="0"/>
      <p:bldP spid="47" grpId="0" animBg="1"/>
      <p:bldP spid="48" grpId="0" animBg="1"/>
      <p:bldP spid="49" grpId="0"/>
      <p:bldP spid="50" grpId="0"/>
      <p:bldP spid="51" grpId="0" animBg="1"/>
      <p:bldP spid="52" grpId="0"/>
      <p:bldP spid="53" grpId="0"/>
      <p:bldP spid="54" grpId="0" animBg="1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 bwMode="auto">
          <a:xfrm>
            <a:off x="1547664" y="2780928"/>
            <a:ext cx="6120680" cy="1480810"/>
          </a:xfrm>
          <a:prstGeom prst="rect">
            <a:avLst/>
          </a:prstGeom>
          <a:solidFill>
            <a:srgbClr val="FFFF00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0" y="20608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solidFill>
                  <a:srgbClr val="FF0000"/>
                </a:solidFill>
              </a:rPr>
              <a:t>Mocnina mocniny:</a:t>
            </a:r>
            <a:endParaRPr lang="cs-CZ" sz="3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0" y="2996952"/>
                <a:ext cx="9144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6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6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60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6000" b="1" i="1" smtClean="0">
                                      <a:latin typeface="Cambria Math"/>
                                      <a:ea typeface="Cambria Math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cs-CZ" sz="6000" b="1" i="1" smtClean="0">
                                      <a:latin typeface="Cambria Math"/>
                                      <a:ea typeface="Cambria Math"/>
                                    </a:rPr>
                                    <m:t>𝒎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  <m:r>
                        <a:rPr lang="cs-CZ" sz="6000" b="1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6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𝒎</m:t>
                          </m:r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cs-CZ" sz="6000" b="1" i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96952"/>
                <a:ext cx="9144000" cy="101566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ovéPole 6"/>
          <p:cNvSpPr txBox="1"/>
          <p:nvPr/>
        </p:nvSpPr>
        <p:spPr>
          <a:xfrm>
            <a:off x="4320000" y="4320000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i="1" dirty="0"/>
              <a:t>a</a:t>
            </a:r>
            <a:r>
              <a:rPr lang="cs-CZ" sz="2000" b="1" dirty="0" smtClean="0"/>
              <a:t> je libovolné číslo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4320000" y="4680000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i="1" dirty="0"/>
              <a:t>m</a:t>
            </a:r>
            <a:r>
              <a:rPr lang="cs-CZ" sz="2000" b="1" i="1" dirty="0" smtClean="0"/>
              <a:t>, n</a:t>
            </a:r>
            <a:r>
              <a:rPr lang="cs-CZ" sz="2000" b="1" dirty="0" smtClean="0"/>
              <a:t> jsou libovolná přirozená číslo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0" y="548262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Mocninu umocníme tak, že základ mocniny umocníme </a:t>
            </a:r>
            <a:br>
              <a:rPr lang="cs-CZ" sz="2000" b="1" dirty="0" smtClean="0"/>
            </a:br>
            <a:r>
              <a:rPr lang="cs-CZ" sz="2000" b="1" dirty="0" smtClean="0"/>
              <a:t>na součin mocnitelů.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6760258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/>
      <p:bldP spid="6" grpId="0"/>
      <p:bldP spid="7" grpId="0"/>
      <p:bldP spid="45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2160000"/>
                <a:ext cx="17277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𝟔</m:t>
                                  </m:r>
                                </m:e>
                                <m:sup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𝟓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2160000"/>
                <a:ext cx="1727704" cy="504056"/>
              </a:xfrm>
              <a:prstGeom prst="rect">
                <a:avLst/>
              </a:prstGeom>
              <a:blipFill rotWithShape="1">
                <a:blip r:embed="rId2"/>
                <a:stretch>
                  <a:fillRect b="-2409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1548000" y="2268000"/>
                <a:ext cx="1073457" cy="5040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𝟔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𝟐𝟎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48000" y="2268000"/>
                <a:ext cx="1073457" cy="5040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3060000"/>
                <a:ext cx="2051984" cy="6841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𝟏𝟑</m:t>
                                  </m:r>
                                </m:e>
                                <m:sup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3060000"/>
                <a:ext cx="2051984" cy="68417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3960000"/>
                <a:ext cx="5436116" cy="72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𝟎</m:t>
                                  </m:r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0" smtClean="0">
                                      <a:latin typeface="Cambria Math"/>
                                      <a:ea typeface="Cambria Math"/>
                                    </a:rPr>
                                    <m:t>𝟎</m:t>
                                  </m:r>
                                  <m:r>
                                    <a:rPr lang="cs-CZ" sz="2800" b="1" i="0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cs-CZ" sz="2800" b="1" i="0" smtClean="0"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cs-CZ" sz="2800" b="1" i="0" smtClean="0">
                                      <a:latin typeface="Cambria Math"/>
                                      <a:ea typeface="Cambria Math"/>
                                    </a:rPr>
                                    <m:t>𝟒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0" smtClean="0">
                                      <a:latin typeface="Cambria Math"/>
                                      <a:ea typeface="Cambria Math"/>
                                    </a:rPr>
                                    <m:t>𝟎</m:t>
                                  </m:r>
                                  <m:r>
                                    <a:rPr lang="cs-CZ" sz="2800" b="1" i="0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cs-CZ" sz="2800" b="1" i="0" smtClean="0"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cs-CZ" sz="2800" b="1" i="0" smtClean="0">
                                      <a:latin typeface="Cambria Math"/>
                                      <a:ea typeface="Cambria Math"/>
                                    </a:rPr>
                                    <m:t>𝟓</m:t>
                                  </m:r>
                                </m:sup>
                              </m:sSup>
                              <m:r>
                                <a:rPr lang="cs-CZ" sz="2800" b="1" i="0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0" smtClean="0">
                                      <a:latin typeface="Cambria Math"/>
                                      <a:ea typeface="Cambria Math"/>
                                    </a:rPr>
                                    <m:t>𝟎</m:t>
                                  </m:r>
                                  <m:r>
                                    <a:rPr lang="cs-CZ" sz="2800" b="1" i="0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cs-CZ" sz="2800" b="1" i="0" smtClean="0"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cs-CZ" sz="2800" b="1" i="0" smtClean="0">
                                      <a:latin typeface="Cambria Math"/>
                                      <a:ea typeface="Cambria Math"/>
                                    </a:rPr>
                                    <m:t>𝟒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3960000"/>
                <a:ext cx="5436116" cy="7200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467544" y="4680000"/>
                <a:ext cx="32403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cs-CZ" sz="2800" b="1" i="0" smtClean="0">
                              <a:latin typeface="Cambria Math"/>
                            </a:rPr>
                            <m:t>𝟎</m:t>
                          </m:r>
                          <m:r>
                            <a:rPr lang="cs-CZ" sz="2800" b="1" i="0" smtClean="0">
                              <a:latin typeface="Cambria Math"/>
                            </a:rPr>
                            <m:t>,</m:t>
                          </m:r>
                          <m:r>
                            <a:rPr lang="cs-CZ" sz="2800" b="1" i="0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𝟐𝟖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  <a:ea typeface="Cambria Math"/>
                            </a:rPr>
                            <m:t>𝟐𝟕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4680000"/>
                <a:ext cx="3240360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5400000"/>
                <a:ext cx="4103968" cy="122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f>
                                    <m:fPr>
                                      <m:ctrlPr>
                                        <a:rPr lang="cs-CZ" sz="2800" b="1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cs-CZ" sz="2800" b="1" i="0" smtClean="0">
                                          <a:latin typeface="Cambria Math"/>
                                        </a:rPr>
                                        <m:t>𝟓</m:t>
                                      </m:r>
                                    </m:num>
                                    <m:den>
                                      <m:r>
                                        <a:rPr lang="cs-CZ" sz="2800" b="1" i="0" smtClean="0">
                                          <a:latin typeface="Cambria Math"/>
                                        </a:rPr>
                                        <m:t>𝟕</m:t>
                                      </m:r>
                                    </m:den>
                                  </m:f>
                                </m:e>
                                <m:sup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𝟕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f>
                                    <m:fPr>
                                      <m:ctrlPr>
                                        <a:rPr lang="cs-CZ" sz="2800" b="1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cs-CZ" sz="2800" b="1" i="0" smtClean="0">
                                          <a:latin typeface="Cambria Math"/>
                                        </a:rPr>
                                        <m:t>𝟓</m:t>
                                      </m:r>
                                    </m:num>
                                    <m:den>
                                      <m:r>
                                        <a:rPr lang="cs-CZ" sz="2800" b="1" i="0" smtClean="0">
                                          <a:latin typeface="Cambria Math"/>
                                        </a:rPr>
                                        <m:t>𝟕</m:t>
                                      </m:r>
                                    </m:den>
                                  </m:f>
                                </m:e>
                                <m:sup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𝟓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5400000"/>
                <a:ext cx="4103968" cy="122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3"/>
              <p:cNvSpPr txBox="1">
                <a:spLocks noChangeArrowheads="1"/>
              </p:cNvSpPr>
              <p:nvPr/>
            </p:nvSpPr>
            <p:spPr bwMode="auto">
              <a:xfrm>
                <a:off x="3816000" y="5400000"/>
                <a:ext cx="3816424" cy="1161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𝟕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𝟖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1" i="0">
                                      <a:latin typeface="Cambria Math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cs-CZ" sz="2800" b="1" i="0">
                                      <a:latin typeface="Cambria Math"/>
                                    </a:rPr>
                                    <m:t>𝟕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𝟕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1" i="0">
                                      <a:latin typeface="Cambria Math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cs-CZ" sz="2800" b="1" i="0">
                                      <a:latin typeface="Cambria Math"/>
                                    </a:rPr>
                                    <m:t>𝟕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𝟏𝟓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16000" y="5400000"/>
                <a:ext cx="3816424" cy="116134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1728000" y="3204000"/>
                <a:ext cx="1636196" cy="5040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1" i="0" smtClean="0">
                              <a:latin typeface="Cambria Math"/>
                            </a:rPr>
                            <m:t>𝟏𝟑</m:t>
                          </m:r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𝟐𝟏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28000" y="3204000"/>
                <a:ext cx="1636196" cy="50402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"/>
              <p:cNvSpPr txBox="1">
                <a:spLocks noChangeArrowheads="1"/>
              </p:cNvSpPr>
              <p:nvPr/>
            </p:nvSpPr>
            <p:spPr bwMode="auto">
              <a:xfrm>
                <a:off x="5200798" y="3960000"/>
                <a:ext cx="3403650" cy="807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𝟎</m:t>
                                  </m:r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𝟕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𝟒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𝟎</m:t>
                                  </m:r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𝟗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00798" y="3960000"/>
                <a:ext cx="3403650" cy="8079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"/>
              <p:cNvSpPr txBox="1">
                <a:spLocks noChangeArrowheads="1"/>
              </p:cNvSpPr>
              <p:nvPr/>
            </p:nvSpPr>
            <p:spPr bwMode="auto">
              <a:xfrm>
                <a:off x="7272000" y="5400000"/>
                <a:ext cx="1476463" cy="1161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1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𝟕</m:t>
                                  </m:r>
                                </m:num>
                                <m:den>
                                  <m:r>
                                    <a:rPr lang="cs-CZ" sz="2800" b="1" i="0" smtClean="0"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1" i="0" smtClean="0">
                              <a:latin typeface="Cambria Math"/>
                            </a:rPr>
                            <m:t>𝟎</m:t>
                          </m:r>
                        </m:sup>
                      </m:sSup>
                      <m:r>
                        <a:rPr lang="cs-CZ" sz="2800" b="1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72000" y="5400000"/>
                <a:ext cx="1476463" cy="1161348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3312000" y="4680000"/>
                <a:ext cx="78950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𝟐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12000" y="4680000"/>
                <a:ext cx="789501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8532000" y="5724000"/>
                <a:ext cx="78950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1" i="0" smtClean="0"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32000" y="5724000"/>
                <a:ext cx="789501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16878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9" grpId="0" build="p"/>
      <p:bldP spid="25" grpId="0" build="p"/>
      <p:bldP spid="26" grpId="0" build="p"/>
      <p:bldP spid="27" grpId="0" build="p"/>
      <p:bldP spid="28" grpId="0" build="p"/>
      <p:bldP spid="32" grpId="0" build="p"/>
      <p:bldP spid="33" grpId="0" build="p"/>
      <p:bldP spid="34" grpId="0" build="p"/>
      <p:bldP spid="13" grpId="0" build="p"/>
      <p:bldP spid="1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Vypočtěte: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-108000" y="3060000"/>
                <a:ext cx="486011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2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+5∙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08000" y="3060000"/>
                <a:ext cx="4860112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4392000" y="3029456"/>
                <a:ext cx="51845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2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i="1" smtClean="0">
                          <a:latin typeface="Cambria Math"/>
                        </a:rPr>
                        <m:t>8</m:t>
                      </m:r>
                      <m:r>
                        <a:rPr lang="cs-CZ" sz="2800" b="0" i="1" smtClean="0">
                          <a:latin typeface="Cambria Math"/>
                        </a:rPr>
                        <m:t>1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+5∙64−</m:t>
                      </m:r>
                      <m:r>
                        <a:rPr lang="cs-CZ" sz="2800" b="0" i="1" smtClean="0">
                          <a:latin typeface="Cambria Math"/>
                        </a:rPr>
                        <m:t>81</m:t>
                      </m:r>
                      <m:r>
                        <a:rPr lang="cs-CZ" sz="280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64=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92000" y="3029456"/>
                <a:ext cx="5184576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0" y="3960000"/>
                <a:ext cx="471079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i="1">
                          <a:latin typeface="Cambria Math"/>
                        </a:rPr>
                        <m:t>=</m:t>
                      </m:r>
                      <m:r>
                        <a:rPr lang="cs-CZ" sz="2800" b="0" i="1" smtClean="0">
                          <a:latin typeface="Cambria Math"/>
                        </a:rPr>
                        <m:t>162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+320−</m:t>
                      </m:r>
                      <m:r>
                        <a:rPr lang="cs-CZ" sz="2800" b="0" i="1" smtClean="0">
                          <a:latin typeface="Cambria Math"/>
                        </a:rPr>
                        <m:t>81</m:t>
                      </m:r>
                      <m:r>
                        <a:rPr lang="cs-CZ" sz="280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256=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960000"/>
                <a:ext cx="4710790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4312692" y="3960000"/>
                <a:ext cx="100811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145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12692" y="3960000"/>
                <a:ext cx="1008112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8304" y="4860000"/>
                <a:ext cx="486011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2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+5∙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04" y="4860000"/>
                <a:ext cx="4860112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4518208" y="4860000"/>
                <a:ext cx="486011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2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+5∙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18208" y="4860000"/>
                <a:ext cx="4860112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0" y="5760000"/>
                <a:ext cx="22859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2285960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2052000" y="5760000"/>
                <a:ext cx="197148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8</m:t>
                      </m:r>
                      <m:r>
                        <a:rPr lang="cs-CZ" sz="2800" b="0" i="1" smtClean="0">
                          <a:latin typeface="Cambria Math"/>
                        </a:rPr>
                        <m:t>1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+64=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52000" y="5760000"/>
                <a:ext cx="1971487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3780000" y="5760000"/>
                <a:ext cx="100811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145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80000" y="5760000"/>
                <a:ext cx="1008112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0" grpId="0" build="p"/>
      <p:bldP spid="11" grpId="0" build="p"/>
      <p:bldP spid="13" grpId="0" build="p"/>
      <p:bldP spid="14" grpId="0" build="p"/>
      <p:bldP spid="16" grpId="0" build="p"/>
      <p:bldP spid="17" grpId="0" build="p"/>
      <p:bldP spid="19" grpId="0" build="p"/>
      <p:bldP spid="2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Vypočtěte: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0" y="2880000"/>
                <a:ext cx="280779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2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+4∙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880000"/>
                <a:ext cx="2807792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2520000" y="2880000"/>
                <a:ext cx="158014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6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2880000"/>
                <a:ext cx="1580148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3816000" y="2880000"/>
                <a:ext cx="193753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6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∙125=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16000" y="2880000"/>
                <a:ext cx="1937534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5344395" y="2880000"/>
                <a:ext cx="100811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750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44395" y="2880000"/>
                <a:ext cx="1008112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0" y="3600000"/>
                <a:ext cx="280779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/>
                        </a:rPr>
                        <m:t>8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−5∙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600000"/>
                <a:ext cx="2807792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2520000" y="3600000"/>
                <a:ext cx="158014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3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sup>
                      </m:sSup>
                      <m:r>
                        <a:rPr lang="cs-CZ" sz="280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0" y="3600000"/>
                <a:ext cx="1580148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4752000" y="4320000"/>
                <a:ext cx="219290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2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∙0,027=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52000" y="4320000"/>
                <a:ext cx="2192903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5148000" y="3600000"/>
                <a:ext cx="70045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96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48000" y="3600000"/>
                <a:ext cx="700451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0" y="4284000"/>
                <a:ext cx="345839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6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0,3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−4∙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0,3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284000"/>
                <a:ext cx="3458398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3157989" y="4320000"/>
                <a:ext cx="193552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0,3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57989" y="4320000"/>
                <a:ext cx="1935520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3816000" y="3600000"/>
                <a:ext cx="173144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3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∙32=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16000" y="3600000"/>
                <a:ext cx="1731449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6588222" y="4320000"/>
                <a:ext cx="115212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0,054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88222" y="4320000"/>
                <a:ext cx="1152129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0" y="5040000"/>
                <a:ext cx="429065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12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−4∙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−6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040000"/>
                <a:ext cx="4290650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3"/>
              <p:cNvSpPr txBox="1">
                <a:spLocks noChangeArrowheads="1"/>
              </p:cNvSpPr>
              <p:nvPr/>
            </p:nvSpPr>
            <p:spPr bwMode="auto">
              <a:xfrm>
                <a:off x="3924000" y="5040000"/>
                <a:ext cx="429065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12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i="1" smtClean="0">
                          <a:latin typeface="Cambria Math"/>
                        </a:rPr>
                        <m:t>4</m:t>
                      </m:r>
                      <m:r>
                        <a:rPr lang="cs-CZ" sz="2800" b="0" i="1" smtClean="0">
                          <a:latin typeface="Cambria Math"/>
                        </a:rPr>
                        <m:t>9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−4∙49−6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49=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24000" y="5040000"/>
                <a:ext cx="4290650" cy="50405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3"/>
              <p:cNvSpPr txBox="1">
                <a:spLocks noChangeArrowheads="1"/>
              </p:cNvSpPr>
              <p:nvPr/>
            </p:nvSpPr>
            <p:spPr bwMode="auto">
              <a:xfrm>
                <a:off x="0" y="5760000"/>
                <a:ext cx="214532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=</m:t>
                      </m:r>
                      <m:r>
                        <a:rPr lang="cs-CZ" sz="2800" i="1" smtClean="0">
                          <a:latin typeface="Cambria Math"/>
                        </a:rPr>
                        <m:t>2</m:t>
                      </m:r>
                      <m:r>
                        <a:rPr lang="cs-CZ" sz="28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49=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760000"/>
                <a:ext cx="2145325" cy="50405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1728000" y="5760000"/>
                <a:ext cx="75582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u="dbl" smtClean="0">
                          <a:latin typeface="Cambria Math"/>
                        </a:rPr>
                        <m:t>98</m:t>
                      </m:r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3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28000" y="5760000"/>
                <a:ext cx="755824" cy="504056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11779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0" grpId="0" build="p"/>
      <p:bldP spid="11" grpId="0" build="p"/>
      <p:bldP spid="13" grpId="0" build="p"/>
      <p:bldP spid="15" grpId="0" build="p"/>
      <p:bldP spid="18" grpId="0" build="p"/>
      <p:bldP spid="21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00" y="1980000"/>
            <a:ext cx="5544616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Vypočtěte: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0" y="2520000"/>
                <a:ext cx="1728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520000"/>
                <a:ext cx="1728000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1455040" y="2520000"/>
                <a:ext cx="203684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(3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3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∙3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55040" y="2520000"/>
                <a:ext cx="2036840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3060000" y="2520000"/>
                <a:ext cx="312982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(3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∙3∙3∙3∙3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)=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60000" y="2520000"/>
                <a:ext cx="3129826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5868144" y="2520000"/>
                <a:ext cx="100811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u="dbl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u="dbl" smtClean="0">
                              <a:latin typeface="Cambria Math"/>
                            </a:rPr>
                            <m:t>8</m:t>
                          </m:r>
                        </m:sup>
                      </m:sSup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68144" y="2520000"/>
                <a:ext cx="1008112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Levá složená závorka 1"/>
          <p:cNvSpPr/>
          <p:nvPr/>
        </p:nvSpPr>
        <p:spPr bwMode="auto">
          <a:xfrm rot="16200000">
            <a:off x="2124000" y="2628000"/>
            <a:ext cx="377912" cy="1008112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Levá složená závorka 30"/>
          <p:cNvSpPr/>
          <p:nvPr/>
        </p:nvSpPr>
        <p:spPr bwMode="auto">
          <a:xfrm rot="16200000">
            <a:off x="4186283" y="2154388"/>
            <a:ext cx="377912" cy="1977698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069920" y="3332193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139952" y="3356992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"/>
              <p:cNvSpPr txBox="1">
                <a:spLocks noChangeArrowheads="1"/>
              </p:cNvSpPr>
              <p:nvPr/>
            </p:nvSpPr>
            <p:spPr bwMode="auto">
              <a:xfrm>
                <a:off x="-180528" y="3780000"/>
                <a:ext cx="23851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8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80528" y="3780000"/>
                <a:ext cx="2385176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"/>
              <p:cNvSpPr txBox="1">
                <a:spLocks noChangeArrowheads="1"/>
              </p:cNvSpPr>
              <p:nvPr/>
            </p:nvSpPr>
            <p:spPr bwMode="auto">
              <a:xfrm>
                <a:off x="1763688" y="3780000"/>
                <a:ext cx="2395527" cy="4929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(8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8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8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8)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3688" y="3780000"/>
                <a:ext cx="2395527" cy="4929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"/>
              <p:cNvSpPr txBox="1">
                <a:spLocks noChangeArrowheads="1"/>
              </p:cNvSpPr>
              <p:nvPr/>
            </p:nvSpPr>
            <p:spPr bwMode="auto">
              <a:xfrm>
                <a:off x="3779912" y="3780000"/>
                <a:ext cx="193299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b="0" i="1" smtClean="0">
                          <a:latin typeface="Cambria Math"/>
                        </a:rPr>
                        <m:t>(8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8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8)</m:t>
                      </m:r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79912" y="3780000"/>
                <a:ext cx="1932997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"/>
              <p:cNvSpPr txBox="1">
                <a:spLocks noChangeArrowheads="1"/>
              </p:cNvSpPr>
              <p:nvPr/>
            </p:nvSpPr>
            <p:spPr bwMode="auto">
              <a:xfrm>
                <a:off x="8496944" y="3832104"/>
                <a:ext cx="7555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u="dbl" smtClean="0"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cs-CZ" sz="2800" b="0" i="1" u="dbl" smtClean="0">
                              <a:latin typeface="Cambria Math"/>
                            </a:rPr>
                            <m:t>13</m:t>
                          </m:r>
                        </m:sup>
                      </m:sSup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3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96944" y="3832104"/>
                <a:ext cx="755576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Levá složená závorka 36"/>
          <p:cNvSpPr/>
          <p:nvPr/>
        </p:nvSpPr>
        <p:spPr bwMode="auto">
          <a:xfrm rot="16200000">
            <a:off x="2663976" y="3672000"/>
            <a:ext cx="377912" cy="1531431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Levá složená závorka 37"/>
          <p:cNvSpPr/>
          <p:nvPr/>
        </p:nvSpPr>
        <p:spPr bwMode="auto">
          <a:xfrm rot="16200000">
            <a:off x="4456381" y="3924000"/>
            <a:ext cx="357771" cy="990629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2591272" y="4680000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4355976" y="4680000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3"/>
              <p:cNvSpPr txBox="1">
                <a:spLocks noChangeArrowheads="1"/>
              </p:cNvSpPr>
              <p:nvPr/>
            </p:nvSpPr>
            <p:spPr bwMode="auto">
              <a:xfrm>
                <a:off x="5364087" y="3780000"/>
                <a:ext cx="352839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800" b="0" i="1" smtClean="0">
                        <a:latin typeface="Cambria Math"/>
                      </a:rPr>
                      <m:t>(8</m:t>
                    </m:r>
                    <m:r>
                      <a:rPr lang="cs-CZ" sz="28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0" i="1" smtClean="0">
                        <a:latin typeface="Cambria Math"/>
                        <a:ea typeface="Cambria Math"/>
                      </a:rPr>
                      <m:t>8</m:t>
                    </m:r>
                    <m:r>
                      <a:rPr lang="cs-CZ" sz="28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0" i="1" smtClean="0">
                        <a:latin typeface="Cambria Math"/>
                        <a:ea typeface="Cambria Math"/>
                      </a:rPr>
                      <m:t>8</m:t>
                    </m:r>
                    <m:r>
                      <a:rPr lang="cs-CZ" sz="2800" i="1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cs-CZ" sz="28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0" i="1" smtClean="0">
                        <a:latin typeface="Cambria Math"/>
                        <a:ea typeface="Cambria Math"/>
                      </a:rPr>
                      <m:t>8</m:t>
                    </m:r>
                    <m:r>
                      <a:rPr lang="cs-CZ" sz="28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800" b="0" i="1" smtClean="0">
                        <a:latin typeface="Cambria Math"/>
                        <a:ea typeface="Cambria Math"/>
                      </a:rPr>
                      <m:t>8</m:t>
                    </m:r>
                    <m:r>
                      <a:rPr lang="cs-CZ" sz="2800" i="1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cs-CZ" sz="28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cs-CZ" sz="2800" b="0" i="1" smtClean="0">
                        <a:latin typeface="Cambria Math"/>
                        <a:ea typeface="Cambria Math"/>
                      </a:rPr>
                      <m:t>8)</m:t>
                    </m:r>
                    <m:r>
                      <a:rPr lang="cs-CZ" sz="280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cs-CZ" sz="2800" b="1" dirty="0"/>
              </a:p>
              <a:p>
                <a:pPr marL="0" indent="0">
                  <a:buNone/>
                </a:pPr>
                <a:endParaRPr lang="cs-CZ" sz="2800" b="1" dirty="0"/>
              </a:p>
            </p:txBody>
          </p:sp>
        </mc:Choice>
        <mc:Fallback xmlns="">
          <p:sp>
            <p:nvSpPr>
              <p:cNvPr id="4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4087" y="3780000"/>
                <a:ext cx="3528393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Levá složená závorka 41"/>
          <p:cNvSpPr/>
          <p:nvPr/>
        </p:nvSpPr>
        <p:spPr bwMode="auto">
          <a:xfrm rot="16200000">
            <a:off x="6727636" y="3204000"/>
            <a:ext cx="369250" cy="2520281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6588224" y="4680000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0" y="5400000"/>
                <a:ext cx="208721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5400000"/>
                <a:ext cx="2087216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1620000" y="5400000"/>
                <a:ext cx="79781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19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20000" y="5400000"/>
                <a:ext cx="797817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0" y="6120000"/>
                <a:ext cx="234946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0,3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0,3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6120000"/>
                <a:ext cx="2349468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1980000" y="6120000"/>
                <a:ext cx="108584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0,3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13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0000" y="6120000"/>
                <a:ext cx="1085849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3"/>
              <p:cNvSpPr txBox="1">
                <a:spLocks noChangeArrowheads="1"/>
              </p:cNvSpPr>
              <p:nvPr/>
            </p:nvSpPr>
            <p:spPr bwMode="auto">
              <a:xfrm>
                <a:off x="4320000" y="5400000"/>
                <a:ext cx="347261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(−12)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(−12)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 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0000" y="5400000"/>
                <a:ext cx="3472617" cy="50405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3"/>
              <p:cNvSpPr txBox="1">
                <a:spLocks noChangeArrowheads="1"/>
              </p:cNvSpPr>
              <p:nvPr/>
            </p:nvSpPr>
            <p:spPr bwMode="auto">
              <a:xfrm>
                <a:off x="7164000" y="5400000"/>
                <a:ext cx="156013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(−12)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16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64000" y="5400000"/>
                <a:ext cx="1560138" cy="50405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4320000" y="6120000"/>
                <a:ext cx="334522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(−2,3)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(−2,3)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0000" y="6120000"/>
                <a:ext cx="3345226" cy="504056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3"/>
              <p:cNvSpPr txBox="1">
                <a:spLocks noChangeArrowheads="1"/>
              </p:cNvSpPr>
              <p:nvPr/>
            </p:nvSpPr>
            <p:spPr bwMode="auto">
              <a:xfrm>
                <a:off x="7272000" y="6120000"/>
                <a:ext cx="158448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(−2,3)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10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72000" y="6120000"/>
                <a:ext cx="1584480" cy="504056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09615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0" grpId="0" build="p"/>
      <p:bldP spid="11" grpId="0" build="p"/>
      <p:bldP spid="13" grpId="0" build="p"/>
      <p:bldP spid="2" grpId="0" animBg="1"/>
      <p:bldP spid="31" grpId="0" animBg="1"/>
      <p:bldP spid="3" grpId="0"/>
      <p:bldP spid="32" grpId="0"/>
      <p:bldP spid="33" grpId="0" build="p"/>
      <p:bldP spid="34" grpId="0" build="p"/>
      <p:bldP spid="35" grpId="0" build="p"/>
      <p:bldP spid="36" grpId="0" build="p"/>
      <p:bldP spid="37" grpId="0" animBg="1"/>
      <p:bldP spid="38" grpId="0" animBg="1"/>
      <p:bldP spid="39" grpId="0"/>
      <p:bldP spid="40" grpId="0"/>
      <p:bldP spid="41" grpId="0" build="p"/>
      <p:bldP spid="42" grpId="0" animBg="1"/>
      <p:bldP spid="43" grpId="0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 bwMode="auto">
          <a:xfrm>
            <a:off x="1547664" y="2780928"/>
            <a:ext cx="6120680" cy="1480810"/>
          </a:xfrm>
          <a:prstGeom prst="rect">
            <a:avLst/>
          </a:prstGeom>
          <a:solidFill>
            <a:srgbClr val="FFFF00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0" y="20608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solidFill>
                  <a:srgbClr val="FF0000"/>
                </a:solidFill>
              </a:rPr>
              <a:t>Součin mocnin se </a:t>
            </a:r>
            <a:r>
              <a:rPr lang="cs-CZ" sz="3600" b="1" i="1" dirty="0" smtClean="0">
                <a:solidFill>
                  <a:srgbClr val="FF0000"/>
                </a:solidFill>
              </a:rPr>
              <a:t>stejným</a:t>
            </a:r>
            <a:r>
              <a:rPr lang="cs-CZ" sz="3600" b="1" dirty="0" smtClean="0">
                <a:solidFill>
                  <a:srgbClr val="FF0000"/>
                </a:solidFill>
              </a:rPr>
              <a:t> základem:</a:t>
            </a:r>
            <a:endParaRPr lang="cs-CZ" sz="3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0" y="2996952"/>
                <a:ext cx="9144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60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6000" b="1" i="1" smtClean="0">
                              <a:latin typeface="Cambria Math"/>
                            </a:rPr>
                            <m:t>𝒎</m:t>
                          </m:r>
                        </m:sup>
                      </m:sSup>
                      <m:r>
                        <a:rPr lang="cs-CZ" sz="60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6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  <m:r>
                        <a:rPr lang="cs-CZ" sz="6000" b="1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6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𝒎</m:t>
                          </m:r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cs-CZ" sz="6000" b="1" i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96952"/>
                <a:ext cx="9144000" cy="101566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ovéPole 6"/>
          <p:cNvSpPr txBox="1"/>
          <p:nvPr/>
        </p:nvSpPr>
        <p:spPr>
          <a:xfrm>
            <a:off x="4320000" y="4320000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i="1" dirty="0"/>
              <a:t>a</a:t>
            </a:r>
            <a:r>
              <a:rPr lang="cs-CZ" sz="2000" b="1" dirty="0" smtClean="0"/>
              <a:t> je libovolné číslo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4320000" y="4680000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i="1" dirty="0"/>
              <a:t>m</a:t>
            </a:r>
            <a:r>
              <a:rPr lang="cs-CZ" sz="2000" b="1" i="1" dirty="0" smtClean="0"/>
              <a:t>, n</a:t>
            </a:r>
            <a:r>
              <a:rPr lang="cs-CZ" sz="2000" b="1" dirty="0" smtClean="0"/>
              <a:t> jsou libovolná přirozená číslo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0" y="548262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Mocniny se </a:t>
            </a:r>
            <a:r>
              <a:rPr lang="cs-CZ" sz="2000" b="1" i="1" dirty="0" smtClean="0"/>
              <a:t>stejným základem </a:t>
            </a:r>
            <a:r>
              <a:rPr lang="cs-CZ" sz="2000" b="1" dirty="0" smtClean="0"/>
              <a:t>násobíme tak, že jejich základ umocníme na součet mocnitelů.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4499131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/>
      <p:bldP spid="6" grpId="0"/>
      <p:bldP spid="7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2520000"/>
                <a:ext cx="183569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2520000"/>
                <a:ext cx="1835696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1620000" y="2520000"/>
                <a:ext cx="79781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13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20000" y="2520000"/>
                <a:ext cx="797817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3240000"/>
                <a:ext cx="252292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5,6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5,6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12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3240000"/>
                <a:ext cx="2522924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2304000" y="3240000"/>
                <a:ext cx="108584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5,6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18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4000" y="3240000"/>
                <a:ext cx="1085849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3"/>
              <p:cNvSpPr txBox="1">
                <a:spLocks noChangeArrowheads="1"/>
              </p:cNvSpPr>
              <p:nvPr/>
            </p:nvSpPr>
            <p:spPr bwMode="auto">
              <a:xfrm>
                <a:off x="4320001" y="2520000"/>
                <a:ext cx="334522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(−47)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(−47)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 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0001" y="2520000"/>
                <a:ext cx="3345226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3"/>
              <p:cNvSpPr txBox="1">
                <a:spLocks noChangeArrowheads="1"/>
              </p:cNvSpPr>
              <p:nvPr/>
            </p:nvSpPr>
            <p:spPr bwMode="auto">
              <a:xfrm>
                <a:off x="7164000" y="2520000"/>
                <a:ext cx="156013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(−47)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14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64000" y="2520000"/>
                <a:ext cx="1560138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4320000" y="3240000"/>
                <a:ext cx="334522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(−6,1)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(−6,1)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0000" y="3240000"/>
                <a:ext cx="3345226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3"/>
              <p:cNvSpPr txBox="1">
                <a:spLocks noChangeArrowheads="1"/>
              </p:cNvSpPr>
              <p:nvPr/>
            </p:nvSpPr>
            <p:spPr bwMode="auto">
              <a:xfrm>
                <a:off x="7344000" y="3240000"/>
                <a:ext cx="158448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(−6,1)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38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44000" y="3240000"/>
                <a:ext cx="1584480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3960000"/>
                <a:ext cx="319566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12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6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3960000"/>
                <a:ext cx="3195664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3"/>
              <p:cNvSpPr txBox="1">
                <a:spLocks noChangeArrowheads="1"/>
              </p:cNvSpPr>
              <p:nvPr/>
            </p:nvSpPr>
            <p:spPr bwMode="auto">
              <a:xfrm>
                <a:off x="2916000" y="3960000"/>
                <a:ext cx="152305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9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14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16000" y="3960000"/>
                <a:ext cx="1523051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4680000"/>
                <a:ext cx="55081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0,2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15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0,2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0,2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4680000"/>
                <a:ext cx="5508104" cy="50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3"/>
              <p:cNvSpPr txBox="1">
                <a:spLocks noChangeArrowheads="1"/>
              </p:cNvSpPr>
              <p:nvPr/>
            </p:nvSpPr>
            <p:spPr bwMode="auto">
              <a:xfrm>
                <a:off x="5190017" y="4680000"/>
                <a:ext cx="2334311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0,2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15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44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90017" y="4680000"/>
                <a:ext cx="2334311" cy="50405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3"/>
              <p:cNvSpPr txBox="1">
                <a:spLocks noChangeArrowheads="1"/>
              </p:cNvSpPr>
              <p:nvPr/>
            </p:nvSpPr>
            <p:spPr bwMode="auto">
              <a:xfrm>
                <a:off x="216000" y="5400000"/>
                <a:ext cx="421196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8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4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6000" y="5400000"/>
                <a:ext cx="4211960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3"/>
              <p:cNvSpPr txBox="1">
                <a:spLocks noChangeArrowheads="1"/>
              </p:cNvSpPr>
              <p:nvPr/>
            </p:nvSpPr>
            <p:spPr bwMode="auto">
              <a:xfrm>
                <a:off x="4188514" y="5400000"/>
                <a:ext cx="100150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39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5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88514" y="5400000"/>
                <a:ext cx="1001503" cy="50405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343186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44" grpId="0" build="p"/>
      <p:bldP spid="45" grpId="0" build="p"/>
      <p:bldP spid="46" grpId="0" build="p"/>
      <p:bldP spid="47" grpId="0" build="p"/>
      <p:bldP spid="48" grpId="0" build="p"/>
      <p:bldP spid="49" grpId="0" build="p"/>
      <p:bldP spid="5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38483" y="1808820"/>
            <a:ext cx="2376264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dirty="0" smtClean="0"/>
              <a:t>Vypočtěte:</a:t>
            </a:r>
            <a:endParaRPr lang="cs-CZ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0" y="2947184"/>
                <a:ext cx="172800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947184"/>
                <a:ext cx="1728000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4159215" y="3025253"/>
                <a:ext cx="155369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800" i="1">
                          <a:latin typeface="Cambria Math"/>
                          <a:ea typeface="Cambria Math"/>
                        </a:rPr>
                        <m:t>3∙3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59215" y="3025253"/>
                <a:ext cx="1553694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1616584" y="2776064"/>
                <a:ext cx="3129826" cy="880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i="1">
                              <a:latin typeface="Cambria Math"/>
                            </a:rPr>
                            <m:t>3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∙3∙3∙3∙3</m:t>
                          </m:r>
                        </m:num>
                        <m:den>
                          <m:r>
                            <a:rPr lang="cs-CZ" sz="2800" i="1">
                              <a:latin typeface="Cambria Math"/>
                            </a:rPr>
                            <m:t>3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∙3∙3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16584" y="2776064"/>
                <a:ext cx="3129826" cy="8807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 bwMode="auto">
              <a:xfrm>
                <a:off x="5292080" y="3045881"/>
                <a:ext cx="100811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u="dbl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800" b="0" i="1" u="dbl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92080" y="3045881"/>
                <a:ext cx="1008112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Levá složená závorka 1"/>
          <p:cNvSpPr/>
          <p:nvPr/>
        </p:nvSpPr>
        <p:spPr bwMode="auto">
          <a:xfrm rot="16200000">
            <a:off x="2596906" y="3341668"/>
            <a:ext cx="377912" cy="1008112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Levá složená závorka 30"/>
          <p:cNvSpPr/>
          <p:nvPr/>
        </p:nvSpPr>
        <p:spPr bwMode="auto">
          <a:xfrm rot="5400000">
            <a:off x="2623398" y="1670267"/>
            <a:ext cx="377912" cy="1977698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434922" y="3962673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501968" y="2060848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"/>
              <p:cNvSpPr txBox="1">
                <a:spLocks noChangeArrowheads="1"/>
              </p:cNvSpPr>
              <p:nvPr/>
            </p:nvSpPr>
            <p:spPr bwMode="auto">
              <a:xfrm>
                <a:off x="-180528" y="4792482"/>
                <a:ext cx="23851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8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80528" y="4792482"/>
                <a:ext cx="2385176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"/>
              <p:cNvSpPr txBox="1">
                <a:spLocks noChangeArrowheads="1"/>
              </p:cNvSpPr>
              <p:nvPr/>
            </p:nvSpPr>
            <p:spPr bwMode="auto">
              <a:xfrm>
                <a:off x="1331640" y="4581527"/>
                <a:ext cx="5832360" cy="9259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800" b="0" i="1" smtClean="0">
                              <a:latin typeface="Cambria Math"/>
                            </a:rPr>
                            <m:t>8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i="1">
                              <a:latin typeface="Cambria Math"/>
                            </a:rPr>
                            <m:t>8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∙8∙8∙8∙8∙8</m:t>
                          </m:r>
                        </m:num>
                        <m:den>
                          <m:r>
                            <a:rPr lang="cs-CZ" sz="2800" i="1">
                              <a:latin typeface="Cambria Math"/>
                            </a:rPr>
                            <m:t>8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∙8∙8∙8∙8∙8∙</m:t>
                          </m:r>
                          <m:r>
                            <a:rPr lang="cs-CZ" sz="2800" i="1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1640" y="4581527"/>
                <a:ext cx="5832360" cy="9259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"/>
              <p:cNvSpPr txBox="1">
                <a:spLocks noChangeArrowheads="1"/>
              </p:cNvSpPr>
              <p:nvPr/>
            </p:nvSpPr>
            <p:spPr bwMode="auto">
              <a:xfrm>
                <a:off x="6876256" y="4844586"/>
                <a:ext cx="75557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b="0" i="1" u="dbl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u="dbl" smtClean="0"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cs-CZ" sz="2800" b="0" i="1" u="dbl" smtClean="0">
                              <a:latin typeface="Cambria Math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cs-CZ" sz="2800" b="1" u="dbl" dirty="0"/>
              </a:p>
            </p:txBody>
          </p:sp>
        </mc:Choice>
        <mc:Fallback xmlns="">
          <p:sp>
            <p:nvSpPr>
              <p:cNvPr id="3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76256" y="4844586"/>
                <a:ext cx="755576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Levá složená závorka 36"/>
          <p:cNvSpPr/>
          <p:nvPr/>
        </p:nvSpPr>
        <p:spPr bwMode="auto">
          <a:xfrm rot="5400000">
            <a:off x="3934171" y="1999082"/>
            <a:ext cx="303634" cy="5004474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3735048" y="5775647"/>
            <a:ext cx="70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2" name="Levá složená závorka 41"/>
          <p:cNvSpPr/>
          <p:nvPr/>
        </p:nvSpPr>
        <p:spPr bwMode="auto">
          <a:xfrm rot="16200000">
            <a:off x="3851866" y="4226075"/>
            <a:ext cx="369250" cy="2799214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3698801" y="3933056"/>
            <a:ext cx="945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12</a:t>
            </a:r>
            <a:r>
              <a:rPr lang="cs-CZ" sz="2400" b="1" dirty="0" smtClean="0">
                <a:latin typeface="Cambria Math"/>
                <a:ea typeface="Cambria Math"/>
              </a:rPr>
              <a:t>⨯</a:t>
            </a:r>
            <a:r>
              <a:rPr lang="cs-CZ" dirty="0" smtClean="0"/>
              <a:t> </a:t>
            </a:r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 bwMode="auto">
          <a:xfrm flipV="1">
            <a:off x="2636884" y="2920080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 flipV="1">
            <a:off x="3074946" y="2908341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 flipV="1">
            <a:off x="3491880" y="2911180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 flipV="1">
            <a:off x="3074946" y="3435736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 flipV="1">
            <a:off x="2610392" y="3451240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Přímá spojnice 48"/>
          <p:cNvCxnSpPr/>
          <p:nvPr/>
        </p:nvCxnSpPr>
        <p:spPr bwMode="auto">
          <a:xfrm flipV="1">
            <a:off x="2173998" y="3435736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Přímá spojnice 49"/>
          <p:cNvCxnSpPr/>
          <p:nvPr/>
        </p:nvCxnSpPr>
        <p:spPr bwMode="auto">
          <a:xfrm flipV="1">
            <a:off x="3648826" y="4754791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/>
          <p:nvPr/>
        </p:nvCxnSpPr>
        <p:spPr bwMode="auto">
          <a:xfrm flipV="1">
            <a:off x="4114493" y="4734026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Přímá spojnice 51"/>
          <p:cNvCxnSpPr/>
          <p:nvPr/>
        </p:nvCxnSpPr>
        <p:spPr bwMode="auto">
          <a:xfrm flipV="1">
            <a:off x="4559567" y="4751726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/>
          <p:nvPr/>
        </p:nvCxnSpPr>
        <p:spPr bwMode="auto">
          <a:xfrm flipV="1">
            <a:off x="5005522" y="4754791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Přímá spojnice 53"/>
          <p:cNvCxnSpPr/>
          <p:nvPr/>
        </p:nvCxnSpPr>
        <p:spPr bwMode="auto">
          <a:xfrm flipV="1">
            <a:off x="5436098" y="4739926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V="1">
            <a:off x="5868144" y="4734026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Přímá spojnice 55"/>
          <p:cNvCxnSpPr/>
          <p:nvPr/>
        </p:nvCxnSpPr>
        <p:spPr bwMode="auto">
          <a:xfrm flipV="1">
            <a:off x="6300192" y="4734026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/>
          <p:nvPr/>
        </p:nvCxnSpPr>
        <p:spPr bwMode="auto">
          <a:xfrm flipV="1">
            <a:off x="5188617" y="5239500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Přímá spojnice 57"/>
          <p:cNvCxnSpPr/>
          <p:nvPr/>
        </p:nvCxnSpPr>
        <p:spPr bwMode="auto">
          <a:xfrm flipV="1">
            <a:off x="4760592" y="5239500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 flipV="1">
            <a:off x="4320000" y="5239500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Přímá spojnice 59"/>
          <p:cNvCxnSpPr/>
          <p:nvPr/>
        </p:nvCxnSpPr>
        <p:spPr bwMode="auto">
          <a:xfrm flipV="1">
            <a:off x="3861021" y="5238082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 flipV="1">
            <a:off x="3450263" y="5238082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V="1">
            <a:off x="3006027" y="5238082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/>
          <p:nvPr/>
        </p:nvCxnSpPr>
        <p:spPr bwMode="auto">
          <a:xfrm flipV="1">
            <a:off x="2524938" y="5238082"/>
            <a:ext cx="350940" cy="116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540828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500"/>
                            </p:stCondLst>
                            <p:childTnLst>
                              <p:par>
                                <p:cTn id="1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500"/>
                            </p:stCondLst>
                            <p:childTnLst>
                              <p:par>
                                <p:cTn id="1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6000"/>
                            </p:stCondLst>
                            <p:childTnLst>
                              <p:par>
                                <p:cTn id="1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7500"/>
                            </p:stCondLst>
                            <p:childTnLst>
                              <p:par>
                                <p:cTn id="1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9000"/>
                            </p:stCondLst>
                            <p:childTnLst>
                              <p:par>
                                <p:cTn id="1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6500"/>
                            </p:stCondLst>
                            <p:childTnLst>
                              <p:par>
                                <p:cTn id="19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18000"/>
                            </p:stCondLst>
                            <p:childTnLst>
                              <p:par>
                                <p:cTn id="20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9500"/>
                            </p:stCondLst>
                            <p:childTnLst>
                              <p:par>
                                <p:cTn id="2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10" grpId="0" build="p"/>
      <p:bldP spid="11" grpId="0" build="p"/>
      <p:bldP spid="13" grpId="0" build="p"/>
      <p:bldP spid="2" grpId="0" animBg="1"/>
      <p:bldP spid="31" grpId="0" animBg="1"/>
      <p:bldP spid="3" grpId="0"/>
      <p:bldP spid="32" grpId="0"/>
      <p:bldP spid="33" grpId="0" build="p"/>
      <p:bldP spid="34" grpId="0" build="p"/>
      <p:bldP spid="36" grpId="0" build="p"/>
      <p:bldP spid="37" grpId="0" animBg="1"/>
      <p:bldP spid="39" grpId="0"/>
      <p:bldP spid="42" grpId="0" animBg="1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 bwMode="auto">
          <a:xfrm>
            <a:off x="1547664" y="2780928"/>
            <a:ext cx="6120680" cy="1480810"/>
          </a:xfrm>
          <a:prstGeom prst="rect">
            <a:avLst/>
          </a:prstGeom>
          <a:solidFill>
            <a:srgbClr val="FFFF00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0" y="20608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solidFill>
                  <a:srgbClr val="FF0000"/>
                </a:solidFill>
              </a:rPr>
              <a:t>Podíl mocnin se </a:t>
            </a:r>
            <a:r>
              <a:rPr lang="cs-CZ" sz="3600" b="1" i="1" dirty="0" smtClean="0">
                <a:solidFill>
                  <a:srgbClr val="FF0000"/>
                </a:solidFill>
              </a:rPr>
              <a:t>stejným</a:t>
            </a:r>
            <a:r>
              <a:rPr lang="cs-CZ" sz="3600" b="1" dirty="0" smtClean="0">
                <a:solidFill>
                  <a:srgbClr val="FF0000"/>
                </a:solidFill>
              </a:rPr>
              <a:t> základem:</a:t>
            </a:r>
            <a:endParaRPr lang="cs-CZ" sz="3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0" y="2996952"/>
                <a:ext cx="9144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6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60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6000" b="1" i="1" smtClean="0">
                              <a:latin typeface="Cambria Math"/>
                            </a:rPr>
                            <m:t>𝒎</m:t>
                          </m:r>
                        </m:sup>
                      </m:sSup>
                      <m:r>
                        <a:rPr lang="cs-CZ" sz="6000" b="1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6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  <m:r>
                        <a:rPr lang="cs-CZ" sz="6000" b="1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6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𝒎</m:t>
                          </m:r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cs-CZ" sz="60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cs-CZ" sz="6000" b="1" i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96952"/>
                <a:ext cx="9144000" cy="101566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ovéPole 6"/>
          <p:cNvSpPr txBox="1"/>
          <p:nvPr/>
        </p:nvSpPr>
        <p:spPr>
          <a:xfrm>
            <a:off x="3600000" y="4320000"/>
            <a:ext cx="48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i="1" dirty="0"/>
              <a:t>a</a:t>
            </a:r>
            <a:r>
              <a:rPr lang="cs-CZ" sz="2000" b="1" dirty="0" smtClean="0"/>
              <a:t> je libovolné číslo, různé od nuly</a:t>
            </a:r>
            <a:endParaRPr lang="cs-CZ" sz="20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3600000" y="4680000"/>
            <a:ext cx="55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i="1" dirty="0"/>
              <a:t>m</a:t>
            </a:r>
            <a:r>
              <a:rPr lang="cs-CZ" sz="2000" b="1" i="1" dirty="0" smtClean="0"/>
              <a:t>, n</a:t>
            </a:r>
            <a:r>
              <a:rPr lang="cs-CZ" sz="2000" b="1" dirty="0" smtClean="0"/>
              <a:t> jsou libovolná přirozená číslo, m &gt; n</a:t>
            </a:r>
            <a:endParaRPr lang="cs-CZ" sz="20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0" y="548262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Mocniny se </a:t>
            </a:r>
            <a:r>
              <a:rPr lang="cs-CZ" sz="2000" b="1" i="1" dirty="0" smtClean="0"/>
              <a:t>stejným (nenulovým) základem </a:t>
            </a:r>
            <a:r>
              <a:rPr lang="cs-CZ" sz="2000" b="1" dirty="0" smtClean="0"/>
              <a:t>dělíme tak, že jejich základ umocníme na rozdíl mocnitele dělence a mocnitele dělitele.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1714125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/>
      <p:bldP spid="6" grpId="0"/>
      <p:bldP spid="7" grpId="0"/>
      <p:bldP spid="45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Pravidla pro počítání </a:t>
            </a:r>
            <a:br>
              <a:rPr lang="cs-CZ" dirty="0"/>
            </a:br>
            <a:r>
              <a:rPr lang="cs-CZ" dirty="0"/>
              <a:t>s mocninami</a:t>
            </a:r>
            <a:endParaRPr lang="cs-CZ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2520000"/>
                <a:ext cx="172770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9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2520000"/>
                <a:ext cx="1727704" cy="504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1620000" y="2520000"/>
                <a:ext cx="79781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20000" y="2520000"/>
                <a:ext cx="797817" cy="5040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3240000"/>
                <a:ext cx="275405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2,3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2,3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1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3240000"/>
                <a:ext cx="2754052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3"/>
              <p:cNvSpPr txBox="1">
                <a:spLocks noChangeArrowheads="1"/>
              </p:cNvSpPr>
              <p:nvPr/>
            </p:nvSpPr>
            <p:spPr bwMode="auto">
              <a:xfrm>
                <a:off x="2267744" y="3240000"/>
                <a:ext cx="1085849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2,3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8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67744" y="3240000"/>
                <a:ext cx="1085849" cy="5040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3"/>
              <p:cNvSpPr txBox="1">
                <a:spLocks noChangeArrowheads="1"/>
              </p:cNvSpPr>
              <p:nvPr/>
            </p:nvSpPr>
            <p:spPr bwMode="auto">
              <a:xfrm>
                <a:off x="4320001" y="2520000"/>
                <a:ext cx="3345226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(−15)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15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(−15)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 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0001" y="2520000"/>
                <a:ext cx="3345226" cy="5040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>
                <a:off x="7308304" y="2520000"/>
                <a:ext cx="156013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(−15)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08304" y="2520000"/>
                <a:ext cx="1560138" cy="5040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4320000" y="3240000"/>
                <a:ext cx="3564368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(−0,7)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(−0,7)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42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0000" y="3240000"/>
                <a:ext cx="3564368" cy="5040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7524024" y="3240000"/>
                <a:ext cx="1584480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(−0,7)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24024" y="3240000"/>
                <a:ext cx="1584480" cy="504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3960000"/>
                <a:ext cx="3195664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12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3960000"/>
                <a:ext cx="3195664" cy="50405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2916000" y="3960000"/>
                <a:ext cx="761525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16000" y="3960000"/>
                <a:ext cx="761525" cy="50405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4680000"/>
                <a:ext cx="5812614" cy="122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cs-CZ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cs-CZ" sz="2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12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cs-CZ" sz="2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13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cs-CZ" sz="2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cs-CZ" sz="2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4680000"/>
                <a:ext cx="5812614" cy="1224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3"/>
              <p:cNvSpPr txBox="1">
                <a:spLocks noChangeArrowheads="1"/>
              </p:cNvSpPr>
              <p:nvPr/>
            </p:nvSpPr>
            <p:spPr bwMode="auto">
              <a:xfrm>
                <a:off x="5992615" y="4753904"/>
                <a:ext cx="1171674" cy="1161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cs-CZ" sz="2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92615" y="4753904"/>
                <a:ext cx="1171674" cy="116134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3"/>
              <p:cNvSpPr txBox="1">
                <a:spLocks noChangeArrowheads="1"/>
              </p:cNvSpPr>
              <p:nvPr/>
            </p:nvSpPr>
            <p:spPr bwMode="auto">
              <a:xfrm>
                <a:off x="180000" y="6120000"/>
                <a:ext cx="3959952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9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7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</m:sSup>
                      <m:r>
                        <a:rPr lang="cs-CZ" sz="28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2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6120000"/>
                <a:ext cx="3959952" cy="50405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3780000" y="6120000"/>
                <a:ext cx="1001503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182562" tIns="46037" rIns="182562" bIns="46037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itchFamily="2" charset="2"/>
                  <a:buChar char="n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sz="2800" b="1" dirty="0"/>
              </a:p>
            </p:txBody>
          </p:sp>
        </mc:Choice>
        <mc:Fallback xmlns="">
          <p:sp>
            <p:nvSpPr>
              <p:cNvPr id="3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80000" y="6120000"/>
                <a:ext cx="1001503" cy="504056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02696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9" grpId="0" build="p"/>
      <p:bldP spid="20" grpId="0" build="p"/>
      <p:bldP spid="21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2226</TotalTime>
  <Words>1891</Words>
  <Application>Microsoft Office PowerPoint</Application>
  <PresentationFormat>Předvádění na obrazovce (4:3)</PresentationFormat>
  <Paragraphs>240</Paragraphs>
  <Slides>18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Prezentace školení zaměstnanců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  <vt:lpstr>Pravidla pro počítání  s mocninami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314</cp:revision>
  <dcterms:created xsi:type="dcterms:W3CDTF">2012-01-02T08:14:14Z</dcterms:created>
  <dcterms:modified xsi:type="dcterms:W3CDTF">2012-12-12T08:40:59Z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