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92" r:id="rId4"/>
    <p:sldId id="280" r:id="rId5"/>
    <p:sldId id="274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FFCC"/>
    <a:srgbClr val="003399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18" Type="http://schemas.openxmlformats.org/officeDocument/2006/relationships/image" Target="../media/image9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17" Type="http://schemas.openxmlformats.org/officeDocument/2006/relationships/image" Target="../media/image91.png"/><Relationship Id="rId2" Type="http://schemas.openxmlformats.org/officeDocument/2006/relationships/image" Target="../media/image76.png"/><Relationship Id="rId16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5" Type="http://schemas.openxmlformats.org/officeDocument/2006/relationships/image" Target="../media/image89.png"/><Relationship Id="rId10" Type="http://schemas.openxmlformats.org/officeDocument/2006/relationships/image" Target="../media/image84.png"/><Relationship Id="rId19" Type="http://schemas.openxmlformats.org/officeDocument/2006/relationships/image" Target="../media/image93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png"/><Relationship Id="rId18" Type="http://schemas.openxmlformats.org/officeDocument/2006/relationships/image" Target="../media/image110.png"/><Relationship Id="rId26" Type="http://schemas.openxmlformats.org/officeDocument/2006/relationships/image" Target="../media/image118.png"/><Relationship Id="rId3" Type="http://schemas.openxmlformats.org/officeDocument/2006/relationships/image" Target="../media/image95.png"/><Relationship Id="rId21" Type="http://schemas.openxmlformats.org/officeDocument/2006/relationships/image" Target="../media/image113.pn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17" Type="http://schemas.openxmlformats.org/officeDocument/2006/relationships/image" Target="../media/image109.png"/><Relationship Id="rId25" Type="http://schemas.openxmlformats.org/officeDocument/2006/relationships/image" Target="../media/image117.png"/><Relationship Id="rId2" Type="http://schemas.openxmlformats.org/officeDocument/2006/relationships/image" Target="../media/image94.png"/><Relationship Id="rId16" Type="http://schemas.openxmlformats.org/officeDocument/2006/relationships/image" Target="../media/image108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24" Type="http://schemas.openxmlformats.org/officeDocument/2006/relationships/image" Target="../media/image116.png"/><Relationship Id="rId5" Type="http://schemas.openxmlformats.org/officeDocument/2006/relationships/image" Target="../media/image97.png"/><Relationship Id="rId15" Type="http://schemas.openxmlformats.org/officeDocument/2006/relationships/image" Target="../media/image107.png"/><Relationship Id="rId23" Type="http://schemas.openxmlformats.org/officeDocument/2006/relationships/image" Target="../media/image115.png"/><Relationship Id="rId10" Type="http://schemas.openxmlformats.org/officeDocument/2006/relationships/image" Target="../media/image102.png"/><Relationship Id="rId19" Type="http://schemas.openxmlformats.org/officeDocument/2006/relationships/image" Target="../media/image111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Relationship Id="rId14" Type="http://schemas.openxmlformats.org/officeDocument/2006/relationships/image" Target="../media/image106.png"/><Relationship Id="rId22" Type="http://schemas.openxmlformats.org/officeDocument/2006/relationships/image" Target="../media/image114.png"/><Relationship Id="rId27" Type="http://schemas.openxmlformats.org/officeDocument/2006/relationships/image" Target="../media/image1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Mocniny s přirozeným mocnitelem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988840"/>
            <a:ext cx="9144000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Pomocí znaků &lt;; &gt;; = porovnejte čísla: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2627544" y="2520000"/>
                <a:ext cx="100857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544" y="2520000"/>
                <a:ext cx="1008579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2627544" y="3240000"/>
                <a:ext cx="133244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𝟔</m:t>
                              </m:r>
                            </m:e>
                          </m:d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544" y="3240000"/>
                <a:ext cx="1332440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2627544" y="3924000"/>
                <a:ext cx="85522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544" y="3924000"/>
                <a:ext cx="855229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2627544" y="4536000"/>
                <a:ext cx="9543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544" y="4536000"/>
                <a:ext cx="954360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2627544" y="5112000"/>
                <a:ext cx="1440160" cy="1017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cs-CZ" sz="24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b="1" i="1"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cs-CZ" sz="2400" b="1" i="1"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544" y="5112000"/>
                <a:ext cx="1440160" cy="10173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2627544" y="6120000"/>
                <a:ext cx="14401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544" y="6120000"/>
                <a:ext cx="144016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467544" y="3240000"/>
                <a:ext cx="242957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3240000"/>
                <a:ext cx="2429572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467544" y="2520000"/>
                <a:ext cx="91792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2520000"/>
                <a:ext cx="917927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467544" y="3924000"/>
                <a:ext cx="106194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3924000"/>
                <a:ext cx="1061943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503200" y="4536000"/>
                <a:ext cx="117913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3200" y="4536000"/>
                <a:ext cx="1179130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467544" y="5112000"/>
                <a:ext cx="2123887" cy="884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cs-CZ" sz="24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5112000"/>
                <a:ext cx="2123887" cy="884313"/>
              </a:xfrm>
              <a:prstGeom prst="rect">
                <a:avLst/>
              </a:prstGeom>
              <a:blipFill rotWithShape="1">
                <a:blip r:embed="rId12"/>
                <a:stretch>
                  <a:fillRect b="-68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467544" y="6120000"/>
                <a:ext cx="183585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6120000"/>
                <a:ext cx="1835855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6300192" y="3600000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rgbClr val="FF0000"/>
                </a:solidFill>
              </a:rPr>
              <a:t>&lt;</a:t>
            </a:r>
            <a:endParaRPr lang="cs-CZ" sz="48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300000" y="4680000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rgbClr val="FF0000"/>
                </a:solidFill>
              </a:rPr>
              <a:t>&gt;</a:t>
            </a:r>
            <a:endParaRPr lang="cs-CZ" sz="48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6300000" y="4140000"/>
            <a:ext cx="576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rgbClr val="FF0000"/>
                </a:solidFill>
              </a:rPr>
              <a:t>=</a:t>
            </a:r>
            <a:endParaRPr lang="cs-CZ" sz="4800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305879" y="5488481"/>
            <a:ext cx="4852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Pozor: </a:t>
            </a:r>
          </a:p>
          <a:p>
            <a:r>
              <a:rPr lang="cs-CZ" sz="2000" b="1" dirty="0" smtClean="0"/>
              <a:t>Pro čísla větší než 0 a menší než 1 platí, že je-li x &gt; y, pak a</a:t>
            </a:r>
            <a:r>
              <a:rPr lang="cs-CZ" sz="2000" b="1" baseline="30000" dirty="0" smtClean="0"/>
              <a:t>x</a:t>
            </a:r>
            <a:r>
              <a:rPr lang="cs-CZ" sz="2000" b="1" dirty="0" smtClean="0"/>
              <a:t> &lt; a</a:t>
            </a:r>
            <a:r>
              <a:rPr lang="cs-CZ" sz="2000" b="1" baseline="30000" dirty="0" smtClean="0"/>
              <a:t>y</a:t>
            </a:r>
            <a:r>
              <a:rPr lang="cs-CZ" sz="2000" b="1" dirty="0" smtClean="0"/>
              <a:t> 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320000" y="5400000"/>
            <a:ext cx="4852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Pozor: </a:t>
            </a:r>
          </a:p>
          <a:p>
            <a:r>
              <a:rPr lang="cs-CZ" sz="2000" b="1" dirty="0" smtClean="0"/>
              <a:t>První číslo je kladné, druhé záporné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139952" y="5400000"/>
            <a:ext cx="5040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Pozor: </a:t>
            </a:r>
          </a:p>
          <a:p>
            <a:r>
              <a:rPr lang="cs-CZ" sz="2000" b="1" dirty="0" smtClean="0"/>
              <a:t>Vyšší základ, stejný mocnitel =&gt; větší mocnina (neplatí vždy – zkus zjistit kdy)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5830504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/>
      <p:bldP spid="15" grpId="0"/>
      <p:bldP spid="18" grpId="0"/>
      <p:bldP spid="21" grpId="0"/>
      <p:bldP spid="24" grpId="0"/>
      <p:bldP spid="27" grpId="0"/>
      <p:bldP spid="13" grpId="0"/>
      <p:bldP spid="14" grpId="0"/>
      <p:bldP spid="16" grpId="0"/>
      <p:bldP spid="17" grpId="0"/>
      <p:bldP spid="19" grpId="0"/>
      <p:bldP spid="20" grpId="0"/>
      <p:bldP spid="2" grpId="0"/>
      <p:bldP spid="2" grpId="1"/>
      <p:bldP spid="2" grpId="2"/>
      <p:bldP spid="2" grpId="3"/>
      <p:bldP spid="2" grpId="4"/>
      <p:bldP spid="2" grpId="5"/>
      <p:bldP spid="22" grpId="0"/>
      <p:bldP spid="22" grpId="1"/>
      <p:bldP spid="22" grpId="2"/>
      <p:bldP spid="22" grpId="3"/>
      <p:bldP spid="23" grpId="0"/>
      <p:bldP spid="23" grpId="1"/>
      <p:bldP spid="3" grpId="0"/>
      <p:bldP spid="3" grpId="1"/>
      <p:bldP spid="25" grpId="0"/>
      <p:bldP spid="25" grpId="1"/>
      <p:bldP spid="26" grpId="0"/>
      <p:bldP spid="2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988840"/>
            <a:ext cx="9144000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Rozložte na součin prvočísel číslo 3 600: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1800000" y="252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3 600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900000" y="3060000"/>
            <a:ext cx="709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60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060000" y="3060000"/>
            <a:ext cx="709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23527" y="3600000"/>
            <a:ext cx="709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549131" y="3600000"/>
            <a:ext cx="709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520000" y="3600000"/>
            <a:ext cx="709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672000" y="3600000"/>
            <a:ext cx="709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5497" y="4140000"/>
            <a:ext cx="457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12000" y="4140000"/>
            <a:ext cx="709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332000" y="4140000"/>
            <a:ext cx="385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908000" y="4140000"/>
            <a:ext cx="360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268000" y="4140000"/>
            <a:ext cx="396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772000" y="4140000"/>
            <a:ext cx="709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465891" y="4140000"/>
            <a:ext cx="386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067944" y="4140000"/>
            <a:ext cx="44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cxnSp>
        <p:nvCxnSpPr>
          <p:cNvPr id="6" name="Přímá spojnice se šipkou 5"/>
          <p:cNvCxnSpPr>
            <a:stCxn id="4" idx="2"/>
          </p:cNvCxnSpPr>
          <p:nvPr/>
        </p:nvCxnSpPr>
        <p:spPr bwMode="auto">
          <a:xfrm flipH="1">
            <a:off x="1524982" y="2981665"/>
            <a:ext cx="779074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Přímá spojnice se šipkou 7"/>
          <p:cNvCxnSpPr>
            <a:stCxn id="4" idx="2"/>
            <a:endCxn id="29" idx="1"/>
          </p:cNvCxnSpPr>
          <p:nvPr/>
        </p:nvCxnSpPr>
        <p:spPr bwMode="auto">
          <a:xfrm>
            <a:off x="2304056" y="2981665"/>
            <a:ext cx="755944" cy="3091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Přímá spojnice se šipkou 9"/>
          <p:cNvCxnSpPr/>
          <p:nvPr/>
        </p:nvCxnSpPr>
        <p:spPr bwMode="auto">
          <a:xfrm flipH="1">
            <a:off x="678512" y="3521665"/>
            <a:ext cx="437104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Přímá spojnice se šipkou 41"/>
          <p:cNvCxnSpPr>
            <a:endCxn id="31" idx="1"/>
          </p:cNvCxnSpPr>
          <p:nvPr/>
        </p:nvCxnSpPr>
        <p:spPr bwMode="auto">
          <a:xfrm>
            <a:off x="1115616" y="3521665"/>
            <a:ext cx="433515" cy="3091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Přímá spojnice se šipkou 43"/>
          <p:cNvCxnSpPr/>
          <p:nvPr/>
        </p:nvCxnSpPr>
        <p:spPr bwMode="auto">
          <a:xfrm flipH="1">
            <a:off x="2874982" y="3521665"/>
            <a:ext cx="401018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Přímá spojnice se šipkou 45"/>
          <p:cNvCxnSpPr>
            <a:endCxn id="33" idx="1"/>
          </p:cNvCxnSpPr>
          <p:nvPr/>
        </p:nvCxnSpPr>
        <p:spPr bwMode="auto">
          <a:xfrm>
            <a:off x="3276000" y="3521665"/>
            <a:ext cx="396000" cy="3091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Přímá spojnice se šipkou 52"/>
          <p:cNvCxnSpPr/>
          <p:nvPr/>
        </p:nvCxnSpPr>
        <p:spPr bwMode="auto">
          <a:xfrm flipH="1">
            <a:off x="323527" y="4005064"/>
            <a:ext cx="169944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Přímá spojnice se šipkou 54"/>
          <p:cNvCxnSpPr/>
          <p:nvPr/>
        </p:nvCxnSpPr>
        <p:spPr bwMode="auto">
          <a:xfrm>
            <a:off x="493471" y="4005064"/>
            <a:ext cx="185041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Přímá spojnice se šipkou 56"/>
          <p:cNvCxnSpPr/>
          <p:nvPr/>
        </p:nvCxnSpPr>
        <p:spPr bwMode="auto">
          <a:xfrm flipH="1">
            <a:off x="1609966" y="4005064"/>
            <a:ext cx="190034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Přímá spojnice se šipkou 58"/>
          <p:cNvCxnSpPr/>
          <p:nvPr/>
        </p:nvCxnSpPr>
        <p:spPr bwMode="auto">
          <a:xfrm>
            <a:off x="1800000" y="4005064"/>
            <a:ext cx="114519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Přímá spojnice se šipkou 63"/>
          <p:cNvCxnSpPr/>
          <p:nvPr/>
        </p:nvCxnSpPr>
        <p:spPr bwMode="auto">
          <a:xfrm flipH="1">
            <a:off x="2483768" y="4005064"/>
            <a:ext cx="169944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Přímá spojnice se šipkou 64"/>
          <p:cNvCxnSpPr/>
          <p:nvPr/>
        </p:nvCxnSpPr>
        <p:spPr bwMode="auto">
          <a:xfrm>
            <a:off x="2653712" y="4005064"/>
            <a:ext cx="185041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Přímá spojnice se šipkou 65"/>
          <p:cNvCxnSpPr/>
          <p:nvPr/>
        </p:nvCxnSpPr>
        <p:spPr bwMode="auto">
          <a:xfrm flipH="1">
            <a:off x="3770207" y="4005064"/>
            <a:ext cx="190034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Přímá spojnice se šipkou 66"/>
          <p:cNvCxnSpPr/>
          <p:nvPr/>
        </p:nvCxnSpPr>
        <p:spPr bwMode="auto">
          <a:xfrm>
            <a:off x="3960241" y="4005064"/>
            <a:ext cx="114519" cy="309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ovéPole 62"/>
          <p:cNvSpPr txBox="1"/>
          <p:nvPr/>
        </p:nvSpPr>
        <p:spPr>
          <a:xfrm>
            <a:off x="2746232" y="251999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ovéPole 69"/>
              <p:cNvSpPr txBox="1"/>
              <p:nvPr/>
            </p:nvSpPr>
            <p:spPr>
              <a:xfrm>
                <a:off x="3250288" y="2509160"/>
                <a:ext cx="4490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latin typeface="Cambria Math"/>
                      </a:rPr>
                      <m:t>𝟐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cs-CZ" sz="2800" b="1" dirty="0">
                    <a:latin typeface="Arial Black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cs-CZ" sz="2800" b="1" dirty="0">
                    <a:latin typeface="Arial Black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𝟑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cs-CZ" sz="2800" b="1" dirty="0">
                    <a:latin typeface="Arial Black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𝟓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endParaRPr lang="cs-CZ" sz="2800" b="1" dirty="0">
                  <a:latin typeface="Arial Black" pitchFamily="34" charset="0"/>
                </a:endParaRPr>
              </a:p>
            </p:txBody>
          </p:sp>
        </mc:Choice>
        <mc:Fallback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288" y="2509160"/>
                <a:ext cx="4490064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ectangle 3"/>
          <p:cNvSpPr txBox="1">
            <a:spLocks noChangeArrowheads="1"/>
          </p:cNvSpPr>
          <p:nvPr/>
        </p:nvSpPr>
        <p:spPr bwMode="auto">
          <a:xfrm>
            <a:off x="2209" y="4725144"/>
            <a:ext cx="9144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46037" rIns="72000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Zapište rozklad čísla 3 600 jako součin mocnin prvočísel: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704532" y="5661248"/>
                <a:ext cx="52060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latin typeface="Cambria Math"/>
                      </a:rPr>
                      <m:t>𝟑</m:t>
                    </m:r>
                    <m:r>
                      <a:rPr lang="cs-CZ" sz="2800" b="1" i="1" smtClean="0">
                        <a:latin typeface="Cambria Math"/>
                      </a:rPr>
                      <m:t> </m:t>
                    </m:r>
                    <m:r>
                      <a:rPr lang="cs-CZ" sz="2800" b="1" i="1" smtClean="0">
                        <a:latin typeface="Cambria Math"/>
                      </a:rPr>
                      <m:t>𝟔𝟎𝟎</m:t>
                    </m:r>
                    <m:r>
                      <a:rPr lang="cs-CZ" sz="2800" b="1" i="1" smtClean="0">
                        <a:latin typeface="Cambria Math"/>
                      </a:rPr>
                      <m:t>=</m:t>
                    </m:r>
                    <m:r>
                      <a:rPr lang="cs-CZ" sz="2800" b="1" i="1" smtClean="0">
                        <a:latin typeface="Cambria Math"/>
                      </a:rPr>
                      <m:t>𝟐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cs-CZ" sz="2800" b="1" dirty="0">
                    <a:latin typeface="Arial Black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cs-CZ" sz="2800" b="1" dirty="0">
                    <a:latin typeface="Arial Black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𝟑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cs-CZ" sz="2800" b="1" dirty="0">
                    <a:latin typeface="Arial Black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𝟓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endParaRPr lang="cs-CZ" sz="2800" b="1" dirty="0">
                  <a:latin typeface="Arial Black" pitchFamily="34" charset="0"/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532" y="5661248"/>
                <a:ext cx="520600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ovéPole 72"/>
          <p:cNvSpPr txBox="1"/>
          <p:nvPr/>
        </p:nvSpPr>
        <p:spPr>
          <a:xfrm>
            <a:off x="5838532" y="566124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6185788" y="5630470"/>
                <a:ext cx="191460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u="dbl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u="dbl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1" u="dbl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 u="dbl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u="dbl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sz="2800" b="1" i="1" u="dbl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u="dbl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 u="dbl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u="dbl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u="dbl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u="dbl" dirty="0">
                  <a:latin typeface="Arial Black" pitchFamily="34" charset="0"/>
                </a:endParaRPr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788" y="5630470"/>
                <a:ext cx="1914604" cy="5329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4996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4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63" grpId="0"/>
      <p:bldP spid="70" grpId="0"/>
      <p:bldP spid="71" grpId="0" build="p"/>
      <p:bldP spid="72" grpId="0"/>
      <p:bldP spid="73" grpId="0"/>
      <p:bldP spid="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988840"/>
            <a:ext cx="9144000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Zapiš dané číslo jako součin mocnin prvočísel: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Rectangle 3"/>
              <p:cNvSpPr txBox="1">
                <a:spLocks noChangeArrowheads="1"/>
              </p:cNvSpPr>
              <p:nvPr/>
            </p:nvSpPr>
            <p:spPr bwMode="auto">
              <a:xfrm>
                <a:off x="1331640" y="2520000"/>
                <a:ext cx="288032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cs-CZ" sz="2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𝟑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𝟑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1640" y="2520000"/>
                <a:ext cx="288032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1529634" y="3240000"/>
                <a:ext cx="282634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𝟑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cs-CZ" sz="2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𝟑</m:t>
                    </m:r>
                    <m:r>
                      <a:rPr lang="cs-CZ" sz="2800" b="1" i="0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9634" y="3240000"/>
                <a:ext cx="2826342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Rectangle 3"/>
              <p:cNvSpPr txBox="1">
                <a:spLocks noChangeArrowheads="1"/>
              </p:cNvSpPr>
              <p:nvPr/>
            </p:nvSpPr>
            <p:spPr bwMode="auto">
              <a:xfrm>
                <a:off x="4896000" y="3960000"/>
                <a:ext cx="146779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96000" y="3960000"/>
                <a:ext cx="1467795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Rectangle 3"/>
              <p:cNvSpPr txBox="1">
                <a:spLocks noChangeArrowheads="1"/>
              </p:cNvSpPr>
              <p:nvPr/>
            </p:nvSpPr>
            <p:spPr bwMode="auto">
              <a:xfrm>
                <a:off x="1764000" y="4680000"/>
                <a:ext cx="370794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4000" y="4680000"/>
                <a:ext cx="3707943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Rectangle 3"/>
              <p:cNvSpPr txBox="1">
                <a:spLocks noChangeArrowheads="1"/>
              </p:cNvSpPr>
              <p:nvPr/>
            </p:nvSpPr>
            <p:spPr bwMode="auto">
              <a:xfrm>
                <a:off x="2016000" y="5400000"/>
                <a:ext cx="4680520" cy="487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16000" y="5400000"/>
                <a:ext cx="4680520" cy="48720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Rectangle 3"/>
              <p:cNvSpPr txBox="1">
                <a:spLocks noChangeArrowheads="1"/>
              </p:cNvSpPr>
              <p:nvPr/>
            </p:nvSpPr>
            <p:spPr bwMode="auto">
              <a:xfrm>
                <a:off x="1944000" y="6120000"/>
                <a:ext cx="561662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44000" y="6120000"/>
                <a:ext cx="5616624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3240000"/>
                <a:ext cx="15121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𝟏𝟎𝟖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3240000"/>
                <a:ext cx="1512168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2520000"/>
                <a:ext cx="121478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𝟕𝟐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2520000"/>
                <a:ext cx="1214786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3960000"/>
                <a:ext cx="183585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3960000"/>
                <a:ext cx="1835855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4680000"/>
                <a:ext cx="19085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𝟖𝟎𝟎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4680000"/>
                <a:ext cx="1908560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5400000"/>
                <a:ext cx="2123887" cy="508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𝟓𝟖𝟒</m:t>
                      </m:r>
                      <m:r>
                        <a:rPr lang="cs-CZ" sz="2800" b="1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5400000"/>
                <a:ext cx="2123887" cy="5086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6120000"/>
                <a:ext cx="212388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𝟒𝟑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r>
                        <a:rPr lang="cs-CZ" sz="2800" b="1" i="0" smtClean="0">
                          <a:latin typeface="Cambria Math"/>
                        </a:rPr>
                        <m:t>𝟎𝟎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2123887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Rectangle 3"/>
              <p:cNvSpPr txBox="1">
                <a:spLocks noChangeArrowheads="1"/>
              </p:cNvSpPr>
              <p:nvPr/>
            </p:nvSpPr>
            <p:spPr bwMode="auto">
              <a:xfrm>
                <a:off x="3894082" y="2520000"/>
                <a:ext cx="154201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94082" y="2520000"/>
                <a:ext cx="1542014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Rectangle 3"/>
              <p:cNvSpPr txBox="1">
                <a:spLocks noChangeArrowheads="1"/>
              </p:cNvSpPr>
              <p:nvPr/>
            </p:nvSpPr>
            <p:spPr bwMode="auto">
              <a:xfrm>
                <a:off x="4103656" y="3240000"/>
                <a:ext cx="17348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03656" y="3240000"/>
                <a:ext cx="1734876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Rectangle 3"/>
              <p:cNvSpPr txBox="1">
                <a:spLocks noChangeArrowheads="1"/>
              </p:cNvSpPr>
              <p:nvPr/>
            </p:nvSpPr>
            <p:spPr bwMode="auto">
              <a:xfrm>
                <a:off x="1872169" y="3960000"/>
                <a:ext cx="387304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2169" y="3960000"/>
                <a:ext cx="3873042" cy="5040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Rectangle 3"/>
              <p:cNvSpPr txBox="1">
                <a:spLocks noChangeArrowheads="1"/>
              </p:cNvSpPr>
              <p:nvPr/>
            </p:nvSpPr>
            <p:spPr bwMode="auto">
              <a:xfrm>
                <a:off x="5184000" y="4680000"/>
                <a:ext cx="22322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84000" y="4680000"/>
                <a:ext cx="2232248" cy="50405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Rectangle 3"/>
              <p:cNvSpPr txBox="1">
                <a:spLocks noChangeArrowheads="1"/>
              </p:cNvSpPr>
              <p:nvPr/>
            </p:nvSpPr>
            <p:spPr bwMode="auto">
              <a:xfrm>
                <a:off x="5904000" y="5400000"/>
                <a:ext cx="2544833" cy="5637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4000" y="5400000"/>
                <a:ext cx="2544833" cy="563778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Rectangle 3"/>
              <p:cNvSpPr txBox="1">
                <a:spLocks noChangeArrowheads="1"/>
              </p:cNvSpPr>
              <p:nvPr/>
            </p:nvSpPr>
            <p:spPr bwMode="auto">
              <a:xfrm>
                <a:off x="7200000" y="6120000"/>
                <a:ext cx="205252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6120000"/>
                <a:ext cx="2052520" cy="50405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72677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43" grpId="0"/>
      <p:bldP spid="45" grpId="0"/>
      <p:bldP spid="47" grpId="0"/>
      <p:bldP spid="48" grpId="0"/>
      <p:bldP spid="49" grpId="0"/>
      <p:bldP spid="50" grpId="0"/>
      <p:bldP spid="51" grpId="0"/>
      <p:bldP spid="52" grpId="0"/>
      <p:bldP spid="54" grpId="0"/>
      <p:bldP spid="56" grpId="0"/>
      <p:bldP spid="58" grpId="0"/>
      <p:bldP spid="60" grpId="0"/>
      <p:bldP spid="61" grpId="0"/>
      <p:bldP spid="62" grpId="0"/>
      <p:bldP spid="68" grpId="0"/>
      <p:bldP spid="69" grpId="0"/>
      <p:bldP spid="75" grpId="0"/>
      <p:bldP spid="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980000"/>
            <a:ext cx="9144000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Zapiš dané číslo jako mocninu se základem 10: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Rectangle 3"/>
              <p:cNvSpPr txBox="1">
                <a:spLocks noChangeArrowheads="1"/>
              </p:cNvSpPr>
              <p:nvPr/>
            </p:nvSpPr>
            <p:spPr bwMode="auto">
              <a:xfrm>
                <a:off x="7668000" y="2520000"/>
                <a:ext cx="102625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68000" y="2520000"/>
                <a:ext cx="1026253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Rectangle 3"/>
              <p:cNvSpPr txBox="1">
                <a:spLocks noChangeArrowheads="1"/>
              </p:cNvSpPr>
              <p:nvPr/>
            </p:nvSpPr>
            <p:spPr bwMode="auto">
              <a:xfrm>
                <a:off x="3240000" y="2520000"/>
                <a:ext cx="184339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0000" y="2520000"/>
                <a:ext cx="184339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2520000"/>
                <a:ext cx="158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𝟏𝟎𝟎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2520000"/>
                <a:ext cx="1584000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Rectangle 3"/>
              <p:cNvSpPr txBox="1">
                <a:spLocks noChangeArrowheads="1"/>
              </p:cNvSpPr>
              <p:nvPr/>
            </p:nvSpPr>
            <p:spPr bwMode="auto">
              <a:xfrm>
                <a:off x="6120000" y="2520000"/>
                <a:ext cx="196010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0000" y="2520000"/>
                <a:ext cx="1960101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Rectangle 3"/>
              <p:cNvSpPr txBox="1">
                <a:spLocks noChangeArrowheads="1"/>
              </p:cNvSpPr>
              <p:nvPr/>
            </p:nvSpPr>
            <p:spPr bwMode="auto">
              <a:xfrm>
                <a:off x="864000" y="3168000"/>
                <a:ext cx="230369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4000" y="3168000"/>
                <a:ext cx="2303691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Rectangle 3"/>
              <p:cNvSpPr txBox="1">
                <a:spLocks noChangeArrowheads="1"/>
              </p:cNvSpPr>
              <p:nvPr/>
            </p:nvSpPr>
            <p:spPr bwMode="auto">
              <a:xfrm>
                <a:off x="3888000" y="3168000"/>
                <a:ext cx="3440928" cy="508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88000" y="3168000"/>
                <a:ext cx="3440928" cy="5086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2520000"/>
                <a:ext cx="154201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2520000"/>
                <a:ext cx="1542014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Rectangle 3"/>
              <p:cNvSpPr txBox="1">
                <a:spLocks noChangeArrowheads="1"/>
              </p:cNvSpPr>
              <p:nvPr/>
            </p:nvSpPr>
            <p:spPr bwMode="auto">
              <a:xfrm>
                <a:off x="4608000" y="2520000"/>
                <a:ext cx="112127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08000" y="2520000"/>
                <a:ext cx="1121278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Rectangle 3"/>
              <p:cNvSpPr txBox="1">
                <a:spLocks noChangeArrowheads="1"/>
              </p:cNvSpPr>
              <p:nvPr/>
            </p:nvSpPr>
            <p:spPr bwMode="auto">
              <a:xfrm>
                <a:off x="2700000" y="3168000"/>
                <a:ext cx="111612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00000" y="3168000"/>
                <a:ext cx="1116124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Rectangle 3"/>
              <p:cNvSpPr txBox="1">
                <a:spLocks noChangeArrowheads="1"/>
              </p:cNvSpPr>
              <p:nvPr/>
            </p:nvSpPr>
            <p:spPr bwMode="auto">
              <a:xfrm>
                <a:off x="6890913" y="3168000"/>
                <a:ext cx="1036788" cy="5637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90913" y="3168000"/>
                <a:ext cx="1036788" cy="56377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0" y="3780000"/>
            <a:ext cx="9144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Zapiš dané číslo jako mocninu se základem 2: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6804000" y="4320000"/>
                <a:ext cx="102625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04000" y="4320000"/>
                <a:ext cx="1026253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3240000" y="4320000"/>
                <a:ext cx="176663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𝟏𝟐𝟖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0000" y="4320000"/>
                <a:ext cx="1766630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4320000"/>
                <a:ext cx="158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𝟑𝟐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4320000"/>
                <a:ext cx="1584000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6120000" y="4320000"/>
                <a:ext cx="98005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𝟖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0000" y="4320000"/>
                <a:ext cx="980050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1080001" y="4968000"/>
                <a:ext cx="190201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𝟎𝟐𝟒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1" y="4968000"/>
                <a:ext cx="1902014" cy="5040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3960000" y="4968000"/>
                <a:ext cx="3440928" cy="508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𝟏𝟔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𝟕𝟕𝟕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𝟐𝟏𝟔</m:t>
                      </m:r>
                      <m:r>
                        <a:rPr lang="cs-CZ" sz="2800" b="1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0000" y="4968000"/>
                <a:ext cx="3440928" cy="50865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1296000" y="4320000"/>
                <a:ext cx="154201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96000" y="4320000"/>
                <a:ext cx="1542014" cy="504056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4356000" y="4320000"/>
                <a:ext cx="112127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6000" y="4320000"/>
                <a:ext cx="1121278" cy="50405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"/>
              <p:cNvSpPr txBox="1">
                <a:spLocks noChangeArrowheads="1"/>
              </p:cNvSpPr>
              <p:nvPr/>
            </p:nvSpPr>
            <p:spPr bwMode="auto">
              <a:xfrm>
                <a:off x="2484000" y="4968000"/>
                <a:ext cx="111612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4000" y="4968000"/>
                <a:ext cx="1116124" cy="504056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6336000" y="4968000"/>
                <a:ext cx="1036788" cy="5637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𝟐𝟒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36000" y="4968000"/>
                <a:ext cx="1036788" cy="563778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0" y="5580000"/>
            <a:ext cx="9144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Zapiš dané číslo jako mocninu se základem 5: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6804000" y="6120000"/>
                <a:ext cx="102625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04000" y="6120000"/>
                <a:ext cx="1026253" cy="504056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3"/>
              <p:cNvSpPr txBox="1">
                <a:spLocks noChangeArrowheads="1"/>
              </p:cNvSpPr>
              <p:nvPr/>
            </p:nvSpPr>
            <p:spPr bwMode="auto">
              <a:xfrm>
                <a:off x="3240000" y="6120000"/>
                <a:ext cx="231681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𝟕𝟖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>
                          <a:latin typeface="Cambria Math"/>
                        </a:rPr>
                        <m:t>𝟏𝟐𝟓</m:t>
                      </m:r>
                      <m:r>
                        <a:rPr lang="cs-CZ" sz="2800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0000" y="6120000"/>
                <a:ext cx="2316813" cy="504056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6120000"/>
                <a:ext cx="158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𝟏𝟐𝟓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1584000" cy="504056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3"/>
              <p:cNvSpPr txBox="1">
                <a:spLocks noChangeArrowheads="1"/>
              </p:cNvSpPr>
              <p:nvPr/>
            </p:nvSpPr>
            <p:spPr bwMode="auto">
              <a:xfrm>
                <a:off x="6120000" y="6120000"/>
                <a:ext cx="98117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0000" y="6120000"/>
                <a:ext cx="981175" cy="504056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"/>
              <p:cNvSpPr txBox="1">
                <a:spLocks noChangeArrowheads="1"/>
              </p:cNvSpPr>
              <p:nvPr/>
            </p:nvSpPr>
            <p:spPr bwMode="auto">
              <a:xfrm>
                <a:off x="1476000" y="6120000"/>
                <a:ext cx="77100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6000" y="6120000"/>
                <a:ext cx="771007" cy="504056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"/>
              <p:cNvSpPr txBox="1">
                <a:spLocks noChangeArrowheads="1"/>
              </p:cNvSpPr>
              <p:nvPr/>
            </p:nvSpPr>
            <p:spPr bwMode="auto">
              <a:xfrm>
                <a:off x="4860000" y="6120000"/>
                <a:ext cx="112127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0000" y="6120000"/>
                <a:ext cx="1121278" cy="504056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12670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47" grpId="0"/>
      <p:bldP spid="51" grpId="0"/>
      <p:bldP spid="52" grpId="0"/>
      <p:bldP spid="54" grpId="0"/>
      <p:bldP spid="56" grpId="0"/>
      <p:bldP spid="58" grpId="0"/>
      <p:bldP spid="61" grpId="0"/>
      <p:bldP spid="62" grpId="0"/>
      <p:bldP spid="69" grpId="0"/>
      <p:bldP spid="75" grpId="0"/>
      <p:bldP spid="22" grpId="0" build="p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build="p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3" name="Obdélník 2"/>
          <p:cNvSpPr/>
          <p:nvPr/>
        </p:nvSpPr>
        <p:spPr>
          <a:xfrm>
            <a:off x="-40695" y="2054453"/>
            <a:ext cx="9166485" cy="1754326"/>
          </a:xfrm>
          <a:prstGeom prst="rect">
            <a:avLst/>
          </a:prstGeom>
        </p:spPr>
        <p:txBody>
          <a:bodyPr wrap="square" lIns="216000" rIns="216000">
            <a:spAutoFit/>
          </a:bodyPr>
          <a:lstStyle/>
          <a:p>
            <a:r>
              <a:rPr lang="cs-CZ" b="1" dirty="0"/>
              <a:t>O vzniku šachu koluje více pověstí. Podle jedné vznikly šachy někdy v 5.století v Indii. Pověst dále praví, že ji vymyslel bráhman Sissa pro pobavení indického vladaře. Nadšený vládce vyzval vynálezce, aby si sám určil odměnu. Byl </a:t>
            </a:r>
            <a:r>
              <a:rPr lang="cs-CZ" b="1" dirty="0" smtClean="0"/>
              <a:t>zklamán, když </a:t>
            </a:r>
            <a:r>
              <a:rPr lang="cs-CZ" b="1" dirty="0"/>
              <a:t>si vybral „jen </a:t>
            </a:r>
            <a:r>
              <a:rPr lang="cs-CZ" b="1" dirty="0" smtClean="0"/>
              <a:t>pšenici“. </a:t>
            </a:r>
            <a:r>
              <a:rPr lang="cs-CZ" b="1" dirty="0"/>
              <a:t>Na prvé pole šachovnice jedno zrno, na druhé dvě</a:t>
            </a:r>
            <a:r>
              <a:rPr lang="cs-CZ" b="1" dirty="0" smtClean="0"/>
              <a:t>, na </a:t>
            </a:r>
            <a:r>
              <a:rPr lang="cs-CZ" b="1" dirty="0"/>
              <a:t>třetí čtyři, na čtvrté osm, na páté šestnáct atd</a:t>
            </a:r>
            <a:r>
              <a:rPr lang="cs-CZ" b="1" dirty="0" smtClean="0"/>
              <a:t>., vždy </a:t>
            </a:r>
            <a:r>
              <a:rPr lang="cs-CZ" b="1" dirty="0"/>
              <a:t>dvojnásobek předešlého. Tak </a:t>
            </a:r>
            <a:r>
              <a:rPr lang="cs-CZ" b="1" dirty="0" smtClean="0"/>
              <a:t>málo? </a:t>
            </a:r>
            <a:r>
              <a:rPr lang="cs-CZ" b="1" dirty="0"/>
              <a:t>Divil se vladař. </a:t>
            </a:r>
          </a:p>
        </p:txBody>
      </p:sp>
      <p:sp>
        <p:nvSpPr>
          <p:cNvPr id="4" name="Obdélník 3"/>
          <p:cNvSpPr/>
          <p:nvPr/>
        </p:nvSpPr>
        <p:spPr>
          <a:xfrm>
            <a:off x="5940152" y="3549959"/>
            <a:ext cx="30178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/>
              <a:t>http://www.spartak-rokytnice.cz/sachy/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Obdélník 4"/>
              <p:cNvSpPr/>
              <p:nvPr/>
            </p:nvSpPr>
            <p:spPr>
              <a:xfrm>
                <a:off x="2520000" y="5220000"/>
                <a:ext cx="5040560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𝟔𝟒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cs-CZ" b="1" dirty="0">
                          <a:solidFill>
                            <a:srgbClr val="FF0000"/>
                          </a:solidFill>
                        </a:rPr>
                        <m:t>18 446 744 073 709 551 615</m:t>
                      </m:r>
                      <m:r>
                        <m:rPr>
                          <m:nor/>
                        </m:rPr>
                        <a:rPr lang="cs-CZ" b="1" i="0" dirty="0" smtClean="0">
                          <a:solidFill>
                            <a:srgbClr val="FF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cs-CZ" b="1" i="0" dirty="0" smtClean="0">
                          <a:solidFill>
                            <a:srgbClr val="FF0000"/>
                          </a:solidFill>
                        </a:rPr>
                        <m:t>zrnek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5220000"/>
                <a:ext cx="5040560" cy="3755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délník 5"/>
          <p:cNvSpPr/>
          <p:nvPr/>
        </p:nvSpPr>
        <p:spPr>
          <a:xfrm>
            <a:off x="0" y="4033780"/>
            <a:ext cx="914399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chemeClr val="tx2"/>
              </a:buClr>
              <a:buSzTx/>
            </a:pPr>
            <a:r>
              <a:rPr lang="cs-CZ" sz="2400" b="1" dirty="0" smtClean="0"/>
              <a:t>Spočtěte jakou hmotnost by měla pšenice pro vynálezce, </a:t>
            </a:r>
            <a:br>
              <a:rPr lang="cs-CZ" sz="2400" b="1" dirty="0" smtClean="0"/>
            </a:br>
            <a:r>
              <a:rPr lang="cs-CZ" sz="2400" b="1" dirty="0" smtClean="0"/>
              <a:t>je-li hmotnost </a:t>
            </a:r>
            <a:r>
              <a:rPr lang="cs-CZ" sz="2400" b="1" dirty="0"/>
              <a:t>tisíce </a:t>
            </a:r>
            <a:r>
              <a:rPr lang="cs-CZ" sz="2400" b="1" dirty="0" smtClean="0"/>
              <a:t>semen </a:t>
            </a:r>
            <a:r>
              <a:rPr lang="cs-CZ" sz="2400" b="1" dirty="0"/>
              <a:t>v rozmezí 30–55 g.</a:t>
            </a:r>
            <a:endParaRPr lang="cs-CZ" sz="2400" dirty="0"/>
          </a:p>
        </p:txBody>
      </p:sp>
      <p:sp>
        <p:nvSpPr>
          <p:cNvPr id="7" name="Obdélník 6"/>
          <p:cNvSpPr/>
          <p:nvPr/>
        </p:nvSpPr>
        <p:spPr>
          <a:xfrm>
            <a:off x="2520281" y="5760000"/>
            <a:ext cx="662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Od 553 402 322 211 286 548,45 g 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≐ </a:t>
            </a:r>
            <a:r>
              <a:rPr lang="cs-CZ" b="1" dirty="0">
                <a:solidFill>
                  <a:srgbClr val="FF0000"/>
                </a:solidFill>
              </a:rPr>
              <a:t>553 402 322 </a:t>
            </a:r>
            <a:r>
              <a:rPr lang="cs-CZ" b="1" dirty="0" smtClean="0">
                <a:solidFill>
                  <a:srgbClr val="FF0000"/>
                </a:solidFill>
              </a:rPr>
              <a:t>211 tun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0" name="Obdélník 39"/>
          <p:cNvSpPr/>
          <p:nvPr/>
        </p:nvSpPr>
        <p:spPr>
          <a:xfrm>
            <a:off x="2520281" y="6300000"/>
            <a:ext cx="662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Do 1 014 570 924 054 025 338,825 g 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≐ </a:t>
            </a:r>
            <a:r>
              <a:rPr lang="cs-CZ" b="1" dirty="0">
                <a:solidFill>
                  <a:srgbClr val="FF0000"/>
                </a:solidFill>
              </a:rPr>
              <a:t>1 014 570 924 054 </a:t>
            </a:r>
            <a:r>
              <a:rPr lang="cs-CZ" b="1" dirty="0" smtClean="0">
                <a:solidFill>
                  <a:srgbClr val="FF0000"/>
                </a:solidFill>
              </a:rPr>
              <a:t>tun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Obdélník 7"/>
          <p:cNvSpPr/>
          <p:nvPr/>
        </p:nvSpPr>
        <p:spPr bwMode="auto">
          <a:xfrm>
            <a:off x="2267744" y="4790910"/>
            <a:ext cx="6768000" cy="1836000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35336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0" dur="7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6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40" grpId="0"/>
      <p:bldP spid="8" grpId="0" animBg="1"/>
      <p:bldP spid="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520000"/>
            <a:ext cx="5184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Základní aritmetickou operací je </a:t>
            </a:r>
            <a:r>
              <a:rPr lang="cs-CZ" sz="2000" b="1" dirty="0" smtClean="0">
                <a:solidFill>
                  <a:srgbClr val="FF0000"/>
                </a:solidFill>
              </a:rPr>
              <a:t>sčítání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40000" y="28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Odčítání</a:t>
            </a:r>
            <a:r>
              <a:rPr lang="cs-CZ" sz="2000" b="1" dirty="0" smtClean="0"/>
              <a:t> je opačnou aritmetickou operací ke sčítání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76000" y="3240000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– b = a + (-b); při odčítání vlastně přičítáme opačné číslo</a:t>
            </a:r>
            <a:endParaRPr lang="cs-CZ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96000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Násobení</a:t>
            </a:r>
            <a:r>
              <a:rPr lang="cs-CZ" sz="2000" b="1" dirty="0" smtClean="0"/>
              <a:t> je opakované sčítání.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540000" y="432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· b = b + b + b + … + b; sčítáme a stejných čísel b.</a:t>
            </a:r>
          </a:p>
          <a:p>
            <a:endParaRPr lang="cs-CZ" sz="2000" b="1" dirty="0"/>
          </a:p>
          <a:p>
            <a:r>
              <a:rPr lang="cs-CZ" b="1" dirty="0" smtClean="0"/>
              <a:t>      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934000" y="3924000"/>
            <a:ext cx="288032" cy="1800200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522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Dělení</a:t>
            </a:r>
            <a:r>
              <a:rPr lang="cs-CZ" sz="2000" b="1" dirty="0" smtClean="0"/>
              <a:t> je opačnou aritmetickou operací k násobení.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:</m:t>
                    </m:r>
                    <m:r>
                      <a:rPr lang="cs-CZ" b="1" i="0" smtClean="0">
                        <a:latin typeface="Cambria Math"/>
                      </a:rPr>
                      <m:t>𝐛</m:t>
                    </m:r>
                    <m:r>
                      <a:rPr lang="cs-CZ" b="1" i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1" i="0" smtClean="0">
                                <a:latin typeface="Cambria Math"/>
                              </a:rPr>
                              <m:t>𝐚</m:t>
                            </m:r>
                          </m:num>
                          <m:den>
                            <m:r>
                              <a:rPr lang="cs-CZ" b="1" i="0" smtClean="0">
                                <a:latin typeface="Cambria Math"/>
                              </a:rPr>
                              <m:t>𝐛</m:t>
                            </m:r>
                          </m:den>
                        </m:f>
                      </m:e>
                    </m:d>
                    <m:r>
                      <a:rPr lang="cs-CZ" b="1" i="0" smtClean="0">
                        <a:latin typeface="Cambria Math"/>
                      </a:rPr>
                      <m:t>=</m:t>
                    </m:r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∙ </m:t>
                    </m:r>
                    <m:f>
                      <m:fPr>
                        <m:ctrlPr>
                          <a:rPr lang="cs-CZ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𝐛</m:t>
                        </m:r>
                      </m:den>
                    </m:f>
                    <m:r>
                      <a:rPr lang="cs-CZ" b="1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; při dělení vlastně násobíme převráceným číslem.</a:t>
                </a:r>
                <a:endParaRPr lang="cs-CZ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blipFill rotWithShape="1">
                <a:blip r:embed="rId2"/>
                <a:stretch>
                  <a:fillRect l="-651" r="-72" b="-48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4" grpId="0"/>
      <p:bldP spid="8" grpId="0"/>
      <p:bldP spid="9" grpId="0"/>
      <p:bldP spid="6" grpId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340000"/>
            <a:ext cx="860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Umocňování</a:t>
            </a:r>
            <a:r>
              <a:rPr lang="cs-CZ" sz="2000" b="1" dirty="0"/>
              <a:t> je k násobení v podobném vztahu, </a:t>
            </a:r>
            <a:r>
              <a:rPr lang="cs-CZ" sz="2000" b="1" dirty="0" smtClean="0"/>
              <a:t>v </a:t>
            </a:r>
            <a:r>
              <a:rPr lang="cs-CZ" sz="2000" b="1" dirty="0"/>
              <a:t>jakém je samo </a:t>
            </a:r>
            <a:r>
              <a:rPr lang="cs-CZ" sz="2000" b="1" dirty="0" smtClean="0"/>
              <a:t>násobení </a:t>
            </a:r>
            <a:r>
              <a:rPr lang="cs-CZ" sz="2000" b="1" dirty="0"/>
              <a:t>ke </a:t>
            </a:r>
            <a:r>
              <a:rPr lang="cs-CZ" sz="2000" b="1" dirty="0" smtClean="0"/>
              <a:t>sčítání.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060000"/>
            <a:ext cx="86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Umocňování slouží ke zkrácenému zápisu vícenásobného násobení.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540000" y="360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b</a:t>
            </a:r>
            <a:r>
              <a:rPr lang="cs-CZ" b="1" baseline="30000" dirty="0" smtClean="0"/>
              <a:t>a</a:t>
            </a:r>
            <a:r>
              <a:rPr lang="cs-CZ" b="1" dirty="0" smtClean="0"/>
              <a:t> = b </a:t>
            </a:r>
            <a:r>
              <a:rPr lang="cs-CZ" b="1" dirty="0"/>
              <a:t>· b · </a:t>
            </a:r>
            <a:r>
              <a:rPr lang="cs-CZ" b="1" dirty="0" smtClean="0"/>
              <a:t>b</a:t>
            </a:r>
            <a:r>
              <a:rPr lang="cs-CZ" b="1" dirty="0"/>
              <a:t> · </a:t>
            </a:r>
            <a:r>
              <a:rPr lang="cs-CZ" b="1" dirty="0" smtClean="0"/>
              <a:t>…</a:t>
            </a:r>
            <a:r>
              <a:rPr lang="cs-CZ" b="1" dirty="0"/>
              <a:t> · b</a:t>
            </a:r>
            <a:r>
              <a:rPr lang="cs-CZ" b="1" dirty="0" smtClean="0"/>
              <a:t>; násobíme a stejných čísel b.</a:t>
            </a:r>
          </a:p>
          <a:p>
            <a:endParaRPr lang="cs-CZ" sz="2000" b="1" dirty="0" smtClean="0"/>
          </a:p>
          <a:p>
            <a:r>
              <a:rPr lang="cs-CZ" b="1" dirty="0" smtClean="0"/>
              <a:t>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574000" y="3312000"/>
            <a:ext cx="288032" cy="1584176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46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Odmocňování</a:t>
            </a:r>
            <a:r>
              <a:rPr lang="cs-CZ" sz="2000" b="1" dirty="0" smtClean="0"/>
              <a:t> je opačnou aritmetickou operací k umocňování.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b="1" i="1" smtClean="0">
                            <a:latin typeface="Cambria Math"/>
                          </a:rPr>
                          <m:t>𝒏</m:t>
                        </m:r>
                      </m:deg>
                      <m:e>
                        <m:r>
                          <a:rPr lang="cs-CZ" b="1" i="1" smtClean="0">
                            <a:latin typeface="Cambria Math"/>
                          </a:rPr>
                          <m:t>𝒂</m:t>
                        </m:r>
                        <m:r>
                          <a:rPr lang="cs-CZ" b="1" i="1" smtClean="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𝒃</m:t>
                    </m:r>
                    <m:r>
                      <a:rPr lang="cs-CZ" b="1" i="1" smtClean="0">
                        <a:latin typeface="Cambria Math"/>
                      </a:rPr>
                      <m:t>, </m:t>
                    </m:r>
                    <m:r>
                      <a:rPr lang="cs-CZ" b="1" i="1" smtClean="0">
                        <a:latin typeface="Cambria Math"/>
                      </a:rPr>
                      <m:t>𝒌𝒅𝒆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𝒂</m:t>
                    </m:r>
                  </m:oMath>
                </a14:m>
                <a:r>
                  <a:rPr lang="cs-CZ" b="1" dirty="0" smtClean="0"/>
                  <a:t>; při odmocňování vlastně rozkládáme číslo </a:t>
                </a:r>
                <a:br>
                  <a:rPr lang="cs-CZ" b="1" dirty="0" smtClean="0"/>
                </a:br>
                <a:r>
                  <a:rPr lang="cs-CZ" b="1" dirty="0" smtClean="0"/>
                  <a:t>na součin n stejných čísel.</a:t>
                </a:r>
                <a:endParaRPr lang="cs-CZ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blipFill rotWithShape="1">
                <a:blip r:embed="rId2"/>
                <a:stretch>
                  <a:fillRect l="-638" t="-3738" b="-140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0565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8" grpId="0"/>
      <p:bldP spid="9" grpId="0"/>
      <p:bldP spid="6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7403" y="1772815"/>
            <a:ext cx="9161403" cy="936105"/>
          </a:xfrm>
          <a:noFill/>
          <a:ln/>
        </p:spPr>
        <p:txBody>
          <a:bodyPr lIns="182562" tIns="46037" rIns="182562" bIns="46037"/>
          <a:lstStyle/>
          <a:p>
            <a:pPr marL="0" indent="0" algn="ctr">
              <a:buNone/>
            </a:pPr>
            <a:r>
              <a:rPr lang="cs-CZ" sz="2400" b="1" dirty="0" smtClean="0"/>
              <a:t>Pro každé přirozené číslo </a:t>
            </a:r>
            <a:r>
              <a:rPr lang="cs-CZ" sz="2400" b="1" i="1" dirty="0" smtClean="0"/>
              <a:t>n</a:t>
            </a:r>
            <a:r>
              <a:rPr lang="cs-CZ" sz="2400" b="1" dirty="0" smtClean="0"/>
              <a:t> je </a:t>
            </a:r>
            <a:r>
              <a:rPr lang="cs-CZ" sz="2400" b="1" i="1" dirty="0" smtClean="0"/>
              <a:t>n-</a:t>
            </a:r>
            <a:r>
              <a:rPr lang="cs-CZ" sz="2400" b="1" i="1" dirty="0" err="1" smtClean="0"/>
              <a:t>tá</a:t>
            </a:r>
            <a:r>
              <a:rPr lang="cs-CZ" sz="2400" b="1" dirty="0" smtClean="0"/>
              <a:t> mocnina</a:t>
            </a:r>
            <a:br>
              <a:rPr lang="cs-CZ" sz="2400" b="1" dirty="0" smtClean="0"/>
            </a:br>
            <a:r>
              <a:rPr lang="cs-CZ" sz="2400" b="1" dirty="0" smtClean="0"/>
              <a:t> čísla </a:t>
            </a:r>
            <a:r>
              <a:rPr lang="cs-CZ" sz="2400" b="1" i="1" dirty="0" smtClean="0"/>
              <a:t>a</a:t>
            </a:r>
            <a:r>
              <a:rPr lang="cs-CZ" sz="2400" b="1" dirty="0" smtClean="0"/>
              <a:t> součin, ve kterém je </a:t>
            </a:r>
            <a:r>
              <a:rPr lang="cs-CZ" sz="2400" b="1" i="1" dirty="0" smtClean="0"/>
              <a:t>n</a:t>
            </a:r>
            <a:r>
              <a:rPr lang="cs-CZ" sz="2400" b="1" dirty="0" smtClean="0"/>
              <a:t> činitelů </a:t>
            </a:r>
            <a:r>
              <a:rPr lang="cs-CZ" sz="2400" b="1" i="1" dirty="0" smtClean="0"/>
              <a:t>a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395536" y="2708920"/>
                <a:ext cx="8424936" cy="1656182"/>
              </a:xfrm>
              <a:prstGeom prst="rect">
                <a:avLst/>
              </a:prstGeom>
              <a:solidFill>
                <a:srgbClr val="FFFFCC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4800" b="1" i="1">
                          <a:solidFill>
                            <a:srgbClr val="FF0000"/>
                          </a:solidFill>
                          <a:latin typeface="Cambria Math"/>
                        </a:rPr>
                        <m:t>∙</m:t>
                      </m:r>
                      <m:r>
                        <a:rPr lang="cs-CZ" sz="48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 …∙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48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2708920"/>
                <a:ext cx="8424936" cy="165618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-17404" y="4365102"/>
                <a:ext cx="3833203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∙</m:t>
                      </m:r>
                      <m:r>
                        <a:rPr lang="cs-CZ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</a:rPr>
                        <m:t>∙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</a:rPr>
                        <m:t>∙</m:t>
                      </m:r>
                      <m:r>
                        <a:rPr lang="cs-CZ" sz="2400" b="1" i="1">
                          <a:latin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</a:rPr>
                        <m:t>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𝟔𝟒</m:t>
                      </m:r>
                    </m:oMath>
                  </m:oMathPara>
                </a14:m>
                <a:endParaRPr lang="cs-CZ" sz="24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7404" y="4365102"/>
                <a:ext cx="3833203" cy="5040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3779912" y="4365103"/>
                <a:ext cx="5544616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(−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(−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) ∙(−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)∙(−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)∙(−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)=</m:t>
                      </m:r>
                      <m:r>
                        <a:rPr lang="cs-CZ" sz="2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79912" y="4365103"/>
                <a:ext cx="5544616" cy="504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délník 3"/>
              <p:cNvSpPr/>
              <p:nvPr/>
            </p:nvSpPr>
            <p:spPr>
              <a:xfrm>
                <a:off x="3229763" y="4897596"/>
                <a:ext cx="1923732" cy="1569660"/>
              </a:xfrm>
              <a:prstGeom prst="rect">
                <a:avLst/>
              </a:prstGeom>
              <a:solidFill>
                <a:srgbClr val="00CCFF"/>
              </a:solidFill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  <a:scene3d>
                  <a:camera prst="orthographicFront">
                    <a:rot lat="0" lon="0" rev="0"/>
                  </a:camera>
                  <a:lightRig rig="threePt" dir="t"/>
                </a:scene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9600" b="1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9600" b="1" i="1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9600" b="1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cs-CZ" sz="9600" dirty="0">
                  <a:ln w="22225">
                    <a:solidFill>
                      <a:schemeClr val="tx1"/>
                    </a:solidFill>
                  </a:ln>
                  <a:solidFill>
                    <a:srgbClr val="FFCC00"/>
                  </a:solidFill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763" y="4897596"/>
                <a:ext cx="1923732" cy="15696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6016132" y="6177498"/>
            <a:ext cx="2228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i="1" dirty="0"/>
              <a:t>n</a:t>
            </a:r>
            <a:r>
              <a:rPr lang="cs-CZ" sz="2000" b="1" i="1" dirty="0" smtClean="0"/>
              <a:t>-</a:t>
            </a:r>
            <a:r>
              <a:rPr lang="cs-CZ" sz="2000" b="1" i="1" dirty="0" err="1" smtClean="0"/>
              <a:t>tá</a:t>
            </a:r>
            <a:r>
              <a:rPr lang="cs-CZ" sz="2000" b="1" dirty="0" smtClean="0"/>
              <a:t> </a:t>
            </a:r>
            <a:r>
              <a:rPr lang="cs-CZ" sz="2000" b="1" dirty="0" smtClean="0"/>
              <a:t>mocnina čísla </a:t>
            </a:r>
            <a:r>
              <a:rPr lang="cs-CZ" sz="2000" b="1" i="1" dirty="0" smtClean="0"/>
              <a:t>a</a:t>
            </a:r>
            <a:endParaRPr lang="cs-CZ" sz="2000" b="1" i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95536" y="5394741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Základ mocniny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461456" y="4999183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Mocnitel (exponent)</a:t>
            </a:r>
            <a:endParaRPr lang="cs-CZ" sz="2000" b="1" dirty="0"/>
          </a:p>
        </p:txBody>
      </p:sp>
      <p:cxnSp>
        <p:nvCxnSpPr>
          <p:cNvPr id="13" name="Přímá spojnice se šipkou 12"/>
          <p:cNvCxnSpPr/>
          <p:nvPr/>
        </p:nvCxnSpPr>
        <p:spPr bwMode="auto">
          <a:xfrm flipH="1" flipV="1">
            <a:off x="5108611" y="6102627"/>
            <a:ext cx="997270" cy="39803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Přímá spojnice se šipkou 17"/>
          <p:cNvCxnSpPr/>
          <p:nvPr/>
        </p:nvCxnSpPr>
        <p:spPr bwMode="auto">
          <a:xfrm>
            <a:off x="1923873" y="5748684"/>
            <a:ext cx="1685419" cy="1200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4716016" y="5353126"/>
            <a:ext cx="1872209" cy="52589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Levá složená závorka 1"/>
          <p:cNvSpPr/>
          <p:nvPr/>
        </p:nvSpPr>
        <p:spPr bwMode="auto">
          <a:xfrm rot="16200000">
            <a:off x="3545800" y="1751675"/>
            <a:ext cx="540000" cy="3924000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338135" y="3914720"/>
            <a:ext cx="1449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i="1" dirty="0" smtClean="0"/>
              <a:t>n</a:t>
            </a:r>
            <a:r>
              <a:rPr lang="cs-CZ" sz="2400" b="1" dirty="0" smtClean="0"/>
              <a:t> krát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087576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9" grpId="0" uiExpand="1" build="p" animBg="1"/>
      <p:bldP spid="10" grpId="0" build="p"/>
      <p:bldP spid="11" grpId="0" build="p"/>
      <p:bldP spid="4" grpId="0" animBg="1"/>
      <p:bldP spid="5" grpId="0"/>
      <p:bldP spid="14" grpId="0"/>
      <p:bldP spid="15" grpId="0"/>
      <p:bldP spid="2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Přečti mocninu: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520000"/>
                <a:ext cx="133172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520000"/>
                <a:ext cx="133172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168000"/>
                <a:ext cx="234750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0,5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168000"/>
                <a:ext cx="2347508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816000"/>
                <a:ext cx="158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816000"/>
                <a:ext cx="1584000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4464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4464000"/>
                <a:ext cx="1944216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5112000"/>
                <a:ext cx="153000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120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5112000"/>
                <a:ext cx="1530007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787624" y="5760000"/>
                <a:ext cx="227988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72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7624" y="5760000"/>
                <a:ext cx="2279884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5" grpId="0" build="p"/>
      <p:bldP spid="18" grpId="0" build="p"/>
      <p:bldP spid="21" grpId="0" build="p"/>
      <p:bldP spid="24" grpId="0" build="p"/>
      <p:bldP spid="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 bwMode="auto">
          <a:xfrm>
            <a:off x="4355976" y="5805264"/>
            <a:ext cx="4536504" cy="990000"/>
          </a:xfrm>
          <a:prstGeom prst="rect">
            <a:avLst/>
          </a:prstGeom>
          <a:solidFill>
            <a:srgbClr val="FFFFCC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Zapiš jako mocninu: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179512" y="2520000"/>
                <a:ext cx="401423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800" b="1" i="1" smtClean="0">
                        <a:latin typeface="Cambria Math"/>
                      </a:rPr>
                      <m:t>𝟓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𝟓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r>
                  <a:rPr lang="cs-CZ" sz="2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r>
                  <a:rPr lang="cs-CZ" sz="2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r>
                  <a:rPr lang="cs-CZ" sz="2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r>
                  <a:rPr lang="cs-CZ" sz="2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𝟓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2520000"/>
                <a:ext cx="4014232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179512" y="3168000"/>
                <a:ext cx="630027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800" b="1" i="1" smtClean="0">
                        <a:latin typeface="Cambria Math"/>
                      </a:rPr>
                      <m:t>(−</m:t>
                    </m:r>
                    <m:r>
                      <a:rPr lang="cs-CZ" sz="2800" b="1" i="1" smtClean="0">
                        <a:latin typeface="Cambria Math"/>
                      </a:rPr>
                      <m:t>𝟎</m:t>
                    </m:r>
                    <m:r>
                      <a:rPr lang="cs-CZ" sz="2800" b="1" i="1" smtClean="0">
                        <a:latin typeface="Cambria Math"/>
                      </a:rPr>
                      <m:t>,</m:t>
                    </m:r>
                    <m:r>
                      <a:rPr lang="cs-CZ" sz="2800" b="1" i="1" smtClean="0">
                        <a:latin typeface="Cambria Math"/>
                      </a:rPr>
                      <m:t>𝟑</m:t>
                    </m:r>
                    <m:r>
                      <a:rPr lang="cs-CZ" sz="2800" b="1" i="1" smtClean="0">
                        <a:latin typeface="Cambria Math"/>
                      </a:rPr>
                      <m:t>)∙(−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𝟎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𝟑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)∙(−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𝟎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𝟑</m:t>
                    </m:r>
                    <m:r>
                      <a:rPr lang="cs-CZ" sz="2800" b="1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2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2800" b="1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800" b="1" i="1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2800" b="1" i="1">
                            <a:latin typeface="Cambria Math"/>
                            <a:ea typeface="Cambria Math"/>
                          </a:rPr>
                          <m:t>𝟎</m:t>
                        </m:r>
                        <m:r>
                          <a:rPr lang="cs-CZ" sz="2800" b="1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cs-CZ" sz="2800" b="1" i="1">
                            <a:latin typeface="Cambria Math"/>
                            <a:ea typeface="Cambria Math"/>
                          </a:rPr>
                          <m:t>𝟑</m:t>
                        </m:r>
                      </m:e>
                    </m:d>
                    <m:r>
                      <a:rPr lang="cs-CZ" sz="2800" b="1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cs-CZ" sz="2800" b="1" dirty="0"/>
              </a:p>
              <a:p>
                <a:pPr marL="0" indent="0">
                  <a:buNone/>
                </a:pPr>
                <a:endParaRPr lang="cs-CZ" sz="2800" b="1" dirty="0"/>
              </a:p>
              <a:p>
                <a:pPr marL="0" indent="0">
                  <a:buFont typeface="Wingdings" pitchFamily="2" charset="2"/>
                  <a:buNone/>
                </a:pPr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3168000"/>
                <a:ext cx="6300272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179512" y="3816000"/>
                <a:ext cx="802846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3816000"/>
                <a:ext cx="8028464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179512" y="4464000"/>
                <a:ext cx="367240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𝟎𝟐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𝟎𝟐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4464000"/>
                <a:ext cx="3672408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179512" y="5013176"/>
                <a:ext cx="6876336" cy="837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2800" b="1" i="1" smtClean="0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  <m:r>
                      <a:rPr lang="cs-CZ" sz="2800" b="1" i="1" smtClean="0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 smtClean="0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 pitchFamily="18" charset="0"/>
                        <a:ea typeface="Cambria Math" pitchFamily="18" charset="0"/>
                      </a:rPr>
                      <m:t>∙</m:t>
                    </m:r>
                    <m:f>
                      <m:fPr>
                        <m:ctrlP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2800" b="1" dirty="0" smtClean="0"/>
                  <a:t>=</a:t>
                </a:r>
                <a:endParaRPr lang="cs-CZ" sz="28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5013176"/>
                <a:ext cx="6876336" cy="83728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179512" y="5940000"/>
                <a:ext cx="14401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𝟐𝟑𝟕</m:t>
                      </m:r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5940000"/>
                <a:ext cx="144016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3978656" y="5868000"/>
            <a:ext cx="5273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Pro každé číslo </a:t>
            </a:r>
            <a:r>
              <a:rPr lang="cs-CZ" b="1" i="1" dirty="0" smtClean="0"/>
              <a:t>a</a:t>
            </a:r>
            <a:r>
              <a:rPr lang="cs-CZ" b="1" dirty="0" smtClean="0"/>
              <a:t> se </a:t>
            </a:r>
            <a:r>
              <a:rPr lang="cs-CZ" b="1" i="1" dirty="0" smtClean="0"/>
              <a:t>a</a:t>
            </a:r>
            <a:r>
              <a:rPr lang="cs-CZ" b="1" dirty="0" smtClean="0"/>
              <a:t> na prvou rovná </a:t>
            </a:r>
            <a:r>
              <a:rPr lang="cs-CZ" b="1" i="1" dirty="0" smtClean="0"/>
              <a:t>a</a:t>
            </a:r>
            <a:r>
              <a:rPr lang="cs-CZ" b="1" dirty="0" smtClean="0"/>
              <a:t>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3960000" y="6228000"/>
                <a:ext cx="527386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r>
                        <a:rPr lang="cs-CZ" sz="2800" b="1" i="1" smtClean="0">
                          <a:latin typeface="Cambria Math"/>
                        </a:rPr>
                        <m:t>𝒂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6228000"/>
                <a:ext cx="5273864" cy="53296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5904000" y="3168000"/>
                <a:ext cx="111556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4000" y="3168000"/>
                <a:ext cx="1115565" cy="504056"/>
              </a:xfrm>
              <a:prstGeom prst="rect">
                <a:avLst/>
              </a:prstGeom>
              <a:blipFill rotWithShape="1">
                <a:blip r:embed="rId9"/>
                <a:stretch>
                  <a:fillRect r="-2950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744000" y="2520000"/>
                <a:ext cx="111556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44000" y="2520000"/>
                <a:ext cx="1115565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7668000" y="3816000"/>
                <a:ext cx="111556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68000" y="3816000"/>
                <a:ext cx="1115565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3456000" y="4464000"/>
                <a:ext cx="111556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56000" y="4464000"/>
                <a:ext cx="1115565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6624787" y="4848943"/>
                <a:ext cx="1115565" cy="884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4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𝟑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𝟏𝟔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24787" y="4848943"/>
                <a:ext cx="1115565" cy="884313"/>
              </a:xfrm>
              <a:prstGeom prst="rect">
                <a:avLst/>
              </a:prstGeom>
              <a:blipFill rotWithShape="1">
                <a:blip r:embed="rId13"/>
                <a:stretch>
                  <a:fillRect b="-827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1296000" y="5940000"/>
                <a:ext cx="111556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𝟐𝟑𝟕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96000" y="5940000"/>
                <a:ext cx="1115565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22721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123" grpId="0" build="p"/>
      <p:bldP spid="12" grpId="0" build="p"/>
      <p:bldP spid="15" grpId="0" build="p"/>
      <p:bldP spid="18" grpId="0" build="p"/>
      <p:bldP spid="21" grpId="0" build="p"/>
      <p:bldP spid="24" grpId="0" build="p"/>
      <p:bldP spid="27" grpId="0" build="p"/>
      <p:bldP spid="2" grpId="0"/>
      <p:bldP spid="11" grpId="0"/>
      <p:bldP spid="13" grpId="0" build="p"/>
      <p:bldP spid="14" grpId="0" build="p"/>
      <p:bldP spid="16" grpId="0" build="p"/>
      <p:bldP spid="17" grpId="0" build="p"/>
      <p:bldP spid="19" grpId="0" build="p"/>
      <p:bldP spid="2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47273" y="1810082"/>
            <a:ext cx="2220871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Vypočtěte: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2340000" y="2556000"/>
                <a:ext cx="100857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𝟔𝟐𝟓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0000" y="2556000"/>
                <a:ext cx="1008579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3132000" y="3168000"/>
                <a:ext cx="216308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−</m:t>
                      </m:r>
                      <m:r>
                        <a:rPr lang="cs-CZ" sz="2800" b="1" i="1" u="dbl" smtClean="0">
                          <a:latin typeface="Cambria Math"/>
                        </a:rPr>
                        <m:t>𝟎</m:t>
                      </m:r>
                      <m:r>
                        <a:rPr lang="cs-CZ" sz="2800" b="1" i="1" u="dbl" smtClean="0">
                          <a:latin typeface="Cambria Math"/>
                        </a:rPr>
                        <m:t>,</m:t>
                      </m:r>
                      <m:r>
                        <a:rPr lang="cs-CZ" sz="2800" b="1" i="1" u="dbl" smtClean="0">
                          <a:latin typeface="Cambria Math"/>
                        </a:rPr>
                        <m:t>𝟎𝟎𝟐</m:t>
                      </m:r>
                      <m:r>
                        <a:rPr lang="cs-CZ" sz="2800" b="1" i="1" u="dbl" smtClean="0">
                          <a:latin typeface="Cambria Math"/>
                        </a:rPr>
                        <m:t> </m:t>
                      </m:r>
                      <m:r>
                        <a:rPr lang="cs-CZ" sz="2800" b="1" i="1" u="dbl" smtClean="0">
                          <a:latin typeface="Cambria Math"/>
                        </a:rPr>
                        <m:t>𝟒𝟑</m:t>
                      </m:r>
                    </m:oMath>
                  </m:oMathPara>
                </a14:m>
                <a:endParaRPr lang="cs-CZ" sz="2800" b="1" u="dbl" dirty="0"/>
              </a:p>
              <a:p>
                <a:pPr marL="0" indent="0">
                  <a:buFont typeface="Wingdings" pitchFamily="2" charset="2"/>
                  <a:buNone/>
                </a:pPr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2000" y="3168000"/>
                <a:ext cx="2163082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2376000" y="3780000"/>
                <a:ext cx="127794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𝟓𝟏𝟐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76000" y="3780000"/>
                <a:ext cx="1277942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2952000" y="4356000"/>
                <a:ext cx="248478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𝟎</m:t>
                      </m:r>
                      <m:r>
                        <a:rPr lang="cs-CZ" sz="2800" b="1" i="1" u="dbl" smtClean="0">
                          <a:latin typeface="Cambria Math"/>
                        </a:rPr>
                        <m:t>,</m:t>
                      </m:r>
                      <m:r>
                        <a:rPr lang="cs-CZ" sz="2800" b="1" i="1" u="dbl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u="dbl" smtClean="0">
                          <a:latin typeface="Cambria Math"/>
                        </a:rPr>
                        <m:t> </m:t>
                      </m:r>
                      <m:r>
                        <a:rPr lang="cs-CZ" sz="2800" b="1" i="1" u="dbl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u="dbl" smtClean="0">
                          <a:latin typeface="Cambria Math"/>
                        </a:rPr>
                        <m:t> </m:t>
                      </m:r>
                      <m:r>
                        <a:rPr lang="cs-CZ" sz="2800" b="1" i="1" u="dbl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52000" y="4356000"/>
                <a:ext cx="2484784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2808000" y="4932000"/>
                <a:ext cx="1790971" cy="837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ea typeface="Cambria Math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 pitchFamily="18" charset="0"/>
                            </a:rPr>
                            <m:t>𝟎𝟒𝟖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08000" y="4932000"/>
                <a:ext cx="1790971" cy="837280"/>
              </a:xfrm>
              <a:prstGeom prst="rect">
                <a:avLst/>
              </a:prstGeom>
              <a:blipFill rotWithShape="1">
                <a:blip r:embed="rId6"/>
                <a:stretch>
                  <a:fillRect b="-219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2700000" y="5940000"/>
                <a:ext cx="14401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00000" y="5940000"/>
                <a:ext cx="144016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1422137" y="3168000"/>
                <a:ext cx="199794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22137" y="3168000"/>
                <a:ext cx="1997943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2556000"/>
                <a:ext cx="111556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2556000"/>
                <a:ext cx="1115565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3780000"/>
                <a:ext cx="111556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3780000"/>
                <a:ext cx="1115565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1475656" y="4320000"/>
                <a:ext cx="1584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5656" y="4320000"/>
                <a:ext cx="1584176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4860000"/>
                <a:ext cx="2411709" cy="884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4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4860000"/>
                <a:ext cx="2411709" cy="884313"/>
              </a:xfrm>
              <a:prstGeom prst="rect">
                <a:avLst/>
              </a:prstGeom>
              <a:blipFill rotWithShape="1">
                <a:blip r:embed="rId12"/>
                <a:stretch>
                  <a:fillRect b="-827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1440001" y="5940000"/>
                <a:ext cx="136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𝟔𝟒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1" y="5940000"/>
                <a:ext cx="1368000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70234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5" grpId="0"/>
      <p:bldP spid="18" grpId="0" build="p"/>
      <p:bldP spid="21" grpId="0" build="p"/>
      <p:bldP spid="24" grpId="0" build="p"/>
      <p:bldP spid="27" grpId="0" build="p"/>
      <p:bldP spid="13" grpId="0" build="p"/>
      <p:bldP spid="14" grpId="0" build="p"/>
      <p:bldP spid="16" grpId="0" build="p"/>
      <p:bldP spid="17" grpId="0" build="p"/>
      <p:bldP spid="19" grpId="0" build="p"/>
      <p:bldP spid="2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47273" y="1810082"/>
            <a:ext cx="2220871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Vypočtěte: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2771800" y="2556000"/>
                <a:ext cx="100857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𝟏𝟔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71800" y="2556000"/>
                <a:ext cx="1008579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2771800" y="3168000"/>
                <a:ext cx="216308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−</m:t>
                      </m:r>
                      <m:r>
                        <a:rPr lang="cs-CZ" sz="2800" b="1" i="1" u="dbl" smtClean="0">
                          <a:latin typeface="Cambria Math"/>
                        </a:rPr>
                        <m:t>𝟑𝟐</m:t>
                      </m:r>
                    </m:oMath>
                  </m:oMathPara>
                </a14:m>
                <a:endParaRPr lang="cs-CZ" sz="2800" b="1" u="dbl" dirty="0"/>
              </a:p>
              <a:p>
                <a:pPr marL="0" indent="0">
                  <a:buFont typeface="Wingdings" pitchFamily="2" charset="2"/>
                  <a:buNone/>
                </a:pPr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71800" y="3168000"/>
                <a:ext cx="2163082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2771800" y="3780000"/>
                <a:ext cx="127794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𝟔𝟒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71800" y="3780000"/>
                <a:ext cx="1277942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2843808" y="4320000"/>
                <a:ext cx="13319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−</m:t>
                      </m:r>
                      <m:r>
                        <a:rPr lang="cs-CZ" sz="2800" b="1" i="1" u="dbl" smtClean="0">
                          <a:latin typeface="Cambria Math"/>
                        </a:rPr>
                        <m:t>𝟏𝟐𝟖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43808" y="4320000"/>
                <a:ext cx="1331968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1422137" y="3168000"/>
                <a:ext cx="199794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22137" y="3168000"/>
                <a:ext cx="1997943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2556000"/>
                <a:ext cx="1692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2556000"/>
                <a:ext cx="169200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3780000"/>
                <a:ext cx="1692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3780000"/>
                <a:ext cx="1692000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4320000"/>
                <a:ext cx="1584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4320000"/>
                <a:ext cx="1584176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4140000" y="4212000"/>
            <a:ext cx="5048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Pro </a:t>
            </a:r>
            <a:r>
              <a:rPr lang="cs-CZ" sz="2400" b="1" i="1" dirty="0" smtClean="0"/>
              <a:t>n-tou</a:t>
            </a:r>
            <a:r>
              <a:rPr lang="cs-CZ" sz="2400" b="1" dirty="0" smtClean="0"/>
              <a:t> mocninu libovolného </a:t>
            </a:r>
            <a:r>
              <a:rPr lang="cs-CZ" sz="2400" b="1" u="sng" dirty="0" smtClean="0"/>
              <a:t>záporného</a:t>
            </a:r>
            <a:r>
              <a:rPr lang="cs-CZ" sz="2400" b="1" dirty="0" smtClean="0"/>
              <a:t> čísla </a:t>
            </a:r>
            <a:r>
              <a:rPr lang="cs-CZ" sz="2400" b="1" i="1" dirty="0" smtClean="0"/>
              <a:t>a</a:t>
            </a:r>
            <a:r>
              <a:rPr lang="cs-CZ" sz="2400" b="1" dirty="0" smtClean="0"/>
              <a:t> platí: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852000" y="5040000"/>
            <a:ext cx="5101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Jeli </a:t>
            </a:r>
            <a:r>
              <a:rPr lang="cs-CZ" sz="2400" b="1" i="1" dirty="0" smtClean="0"/>
              <a:t>n</a:t>
            </a:r>
            <a:r>
              <a:rPr lang="cs-CZ" sz="2400" b="1" dirty="0" smtClean="0"/>
              <a:t> </a:t>
            </a:r>
            <a:r>
              <a:rPr lang="cs-CZ" sz="2400" b="1" i="1" u="sng" dirty="0" smtClean="0"/>
              <a:t>sudé</a:t>
            </a:r>
            <a:r>
              <a:rPr lang="cs-CZ" sz="2400" b="1" dirty="0" smtClean="0"/>
              <a:t> číslo, potom je </a:t>
            </a:r>
            <a:r>
              <a:rPr lang="cs-CZ" sz="2400" b="1" dirty="0" smtClean="0">
                <a:solidFill>
                  <a:srgbClr val="FF0000"/>
                </a:solidFill>
              </a:rPr>
              <a:t>a</a:t>
            </a:r>
            <a:r>
              <a:rPr lang="cs-CZ" sz="2400" b="1" baseline="30000" dirty="0" smtClean="0">
                <a:solidFill>
                  <a:srgbClr val="FF0000"/>
                </a:solidFill>
              </a:rPr>
              <a:t>n</a:t>
            </a:r>
            <a:r>
              <a:rPr lang="cs-CZ" sz="2400" b="1" dirty="0" smtClean="0">
                <a:solidFill>
                  <a:srgbClr val="FF0000"/>
                </a:solidFill>
              </a:rPr>
              <a:t> &gt; 0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853341" y="5580000"/>
            <a:ext cx="5099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Jeli </a:t>
            </a:r>
            <a:r>
              <a:rPr lang="cs-CZ" sz="2400" b="1" i="1" dirty="0" smtClean="0"/>
              <a:t>n</a:t>
            </a:r>
            <a:r>
              <a:rPr lang="cs-CZ" sz="2400" b="1" dirty="0" smtClean="0"/>
              <a:t> </a:t>
            </a:r>
            <a:r>
              <a:rPr lang="cs-CZ" sz="2400" b="1" i="1" u="sng" dirty="0" smtClean="0"/>
              <a:t>liché</a:t>
            </a:r>
            <a:r>
              <a:rPr lang="cs-CZ" sz="2400" b="1" dirty="0" smtClean="0"/>
              <a:t> číslo, potom je </a:t>
            </a:r>
            <a:r>
              <a:rPr lang="cs-CZ" sz="2400" b="1" dirty="0" smtClean="0">
                <a:solidFill>
                  <a:srgbClr val="FF0000"/>
                </a:solidFill>
              </a:rPr>
              <a:t>a</a:t>
            </a:r>
            <a:r>
              <a:rPr lang="cs-CZ" sz="2400" b="1" baseline="30000" dirty="0" smtClean="0">
                <a:solidFill>
                  <a:srgbClr val="FF0000"/>
                </a:solidFill>
              </a:rPr>
              <a:t>n</a:t>
            </a:r>
            <a:r>
              <a:rPr lang="cs-CZ" sz="2400" b="1" dirty="0" smtClean="0">
                <a:solidFill>
                  <a:srgbClr val="FF0000"/>
                </a:solidFill>
              </a:rPr>
              <a:t> &lt; 0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140000" y="2988000"/>
            <a:ext cx="5290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Pro </a:t>
            </a:r>
            <a:r>
              <a:rPr lang="cs-CZ" sz="2400" b="1" i="1" dirty="0" smtClean="0"/>
              <a:t>n-tou</a:t>
            </a:r>
            <a:r>
              <a:rPr lang="cs-CZ" sz="2400" b="1" dirty="0" smtClean="0"/>
              <a:t> mocninu libovolného </a:t>
            </a:r>
            <a:r>
              <a:rPr lang="cs-CZ" sz="2400" b="1" u="sng" dirty="0" smtClean="0"/>
              <a:t>kladného</a:t>
            </a:r>
            <a:r>
              <a:rPr lang="cs-CZ" sz="2400" b="1" dirty="0" smtClean="0"/>
              <a:t> čísla </a:t>
            </a:r>
            <a:r>
              <a:rPr lang="cs-CZ" sz="2400" b="1" i="1" dirty="0" smtClean="0"/>
              <a:t>a</a:t>
            </a:r>
            <a:r>
              <a:rPr lang="cs-CZ" sz="2400" b="1" dirty="0" smtClean="0"/>
              <a:t> platí: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452320" y="3348000"/>
            <a:ext cx="1380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a</a:t>
            </a:r>
            <a:r>
              <a:rPr lang="cs-CZ" sz="2400" b="1" baseline="30000" dirty="0" smtClean="0">
                <a:solidFill>
                  <a:srgbClr val="FF0000"/>
                </a:solidFill>
              </a:rPr>
              <a:t>n</a:t>
            </a:r>
            <a:r>
              <a:rPr lang="cs-CZ" sz="2400" b="1" dirty="0" smtClean="0">
                <a:solidFill>
                  <a:srgbClr val="FF0000"/>
                </a:solidFill>
              </a:rPr>
              <a:t> &gt; 0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6120000"/>
                <a:ext cx="12229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6120000"/>
                <a:ext cx="1222960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6120000"/>
                <a:ext cx="7108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u="dbl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6120000"/>
                <a:ext cx="710892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3852000" y="6120000"/>
                <a:ext cx="165618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</m:e>
                        <m:sup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2000" y="6120000"/>
                <a:ext cx="1656184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96983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5" grpId="0"/>
      <p:bldP spid="18" grpId="0" build="p"/>
      <p:bldP spid="21" grpId="0" build="p"/>
      <p:bldP spid="13" grpId="0" build="p"/>
      <p:bldP spid="14" grpId="0" build="p"/>
      <p:bldP spid="16" grpId="0" build="p"/>
      <p:bldP spid="17" grpId="0" build="p"/>
      <p:bldP spid="2" grpId="0"/>
      <p:bldP spid="22" grpId="0"/>
      <p:bldP spid="23" grpId="0"/>
      <p:bldP spid="25" grpId="0"/>
      <p:bldP spid="26" grpId="0"/>
      <p:bldP spid="28" grpId="0" build="p"/>
      <p:bldP spid="29" grpId="0" build="p"/>
      <p:bldP spid="3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Mocniny s přirozeným mocnitelem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988840"/>
            <a:ext cx="9144000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/>
              <a:t>Určete, zda bude daná mocnina kladná, či záporná: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0" y="2448000"/>
                <a:ext cx="100857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2448000"/>
                <a:ext cx="1008579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7200000" y="3132000"/>
                <a:ext cx="65820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3132000"/>
                <a:ext cx="658209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7200000" y="3816000"/>
                <a:ext cx="85522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3816000"/>
                <a:ext cx="855229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7200000" y="4500000"/>
                <a:ext cx="9543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4500000"/>
                <a:ext cx="954360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7200000" y="5220000"/>
                <a:ext cx="895485" cy="538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5220000"/>
                <a:ext cx="895485" cy="53819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7200000" y="6120000"/>
                <a:ext cx="14401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6120000"/>
                <a:ext cx="144016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3132000"/>
                <a:ext cx="242957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𝟏𝟏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3132000"/>
                <a:ext cx="2429572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2448000"/>
                <a:ext cx="1512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𝟏𝟒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2448000"/>
                <a:ext cx="1512000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3816000"/>
                <a:ext cx="198008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𝟐𝟓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3816000"/>
                <a:ext cx="1980080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1475656" y="4500000"/>
                <a:ext cx="208823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𝟒𝟐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5656" y="4500000"/>
                <a:ext cx="2088232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440000" y="5112000"/>
                <a:ext cx="2123887" cy="884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cs-CZ" sz="24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5112000"/>
                <a:ext cx="2123887" cy="884313"/>
              </a:xfrm>
              <a:prstGeom prst="rect">
                <a:avLst/>
              </a:prstGeom>
              <a:blipFill rotWithShape="1">
                <a:blip r:embed="rId12"/>
                <a:stretch>
                  <a:fillRect b="-758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1440001" y="6120000"/>
                <a:ext cx="136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𝟔𝟒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1" y="6120000"/>
                <a:ext cx="1368000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8716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5" grpId="0"/>
      <p:bldP spid="18" grpId="0" build="p"/>
      <p:bldP spid="21" grpId="0" build="p"/>
      <p:bldP spid="24" grpId="0" build="p"/>
      <p:bldP spid="27" grpId="0" build="p"/>
      <p:bldP spid="13" grpId="0" build="p"/>
      <p:bldP spid="14" grpId="0" build="p"/>
      <p:bldP spid="16" grpId="0" build="p"/>
      <p:bldP spid="17" grpId="0" build="p"/>
      <p:bldP spid="19" grpId="0" build="p"/>
      <p:bldP spid="20" grpId="0" build="p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1754</TotalTime>
  <Words>1499</Words>
  <Application>Microsoft Office PowerPoint</Application>
  <PresentationFormat>Předvádění na obrazovce (4:3)</PresentationFormat>
  <Paragraphs>209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Mocniny s přirozeným mocnitelem</vt:lpstr>
      <vt:lpstr>Početní operace</vt:lpstr>
      <vt:lpstr>Početní operace</vt:lpstr>
      <vt:lpstr>Mocniny s přirozeným mocnitelem</vt:lpstr>
      <vt:lpstr>Mocniny s přirozeným mocnitelem</vt:lpstr>
      <vt:lpstr>Mocniny s přirozeným mocnitelem</vt:lpstr>
      <vt:lpstr>Mocniny s přirozeným mocnitelem</vt:lpstr>
      <vt:lpstr>Mocniny s přirozeným mocnitelem</vt:lpstr>
      <vt:lpstr>Mocniny s přirozeným mocnitelem</vt:lpstr>
      <vt:lpstr>Mocniny s přirozeným mocnitelem</vt:lpstr>
      <vt:lpstr>Mocniny s přirozeným mocnitelem</vt:lpstr>
      <vt:lpstr>Mocniny s přirozeným mocnitelem</vt:lpstr>
      <vt:lpstr>Mocniny s přirozeným mocnitelem</vt:lpstr>
      <vt:lpstr>Mocniny s přirozeným mocnitelem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268</cp:revision>
  <dcterms:created xsi:type="dcterms:W3CDTF">2012-01-02T08:14:14Z</dcterms:created>
  <dcterms:modified xsi:type="dcterms:W3CDTF">2012-12-01T16:06:49Z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