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92" r:id="rId4"/>
    <p:sldId id="280" r:id="rId5"/>
    <p:sldId id="274" r:id="rId6"/>
    <p:sldId id="281" r:id="rId7"/>
    <p:sldId id="293" r:id="rId8"/>
    <p:sldId id="294" r:id="rId9"/>
    <p:sldId id="295" r:id="rId10"/>
    <p:sldId id="296" r:id="rId11"/>
    <p:sldId id="297" r:id="rId12"/>
    <p:sldId id="299" r:id="rId13"/>
    <p:sldId id="302" r:id="rId14"/>
    <p:sldId id="300" r:id="rId15"/>
    <p:sldId id="301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5" Type="http://schemas.openxmlformats.org/officeDocument/2006/relationships/image" Target="../media/image7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8.png"/><Relationship Id="rId3" Type="http://schemas.openxmlformats.org/officeDocument/2006/relationships/package" Target="../embeddings/List_aplikace_Microsoft_Excel1.xlsx"/><Relationship Id="rId7" Type="http://schemas.openxmlformats.org/officeDocument/2006/relationships/image" Target="../media/image83.png"/><Relationship Id="rId12" Type="http://schemas.openxmlformats.org/officeDocument/2006/relationships/image" Target="../media/image7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6.png"/><Relationship Id="rId11" Type="http://schemas.openxmlformats.org/officeDocument/2006/relationships/image" Target="../media/image94.png"/><Relationship Id="rId5" Type="http://schemas.openxmlformats.org/officeDocument/2006/relationships/image" Target="../media/image75.png"/><Relationship Id="rId10" Type="http://schemas.openxmlformats.org/officeDocument/2006/relationships/image" Target="../media/image93.png"/><Relationship Id="rId4" Type="http://schemas.openxmlformats.org/officeDocument/2006/relationships/image" Target="../media/image43.emf"/><Relationship Id="rId14" Type="http://schemas.openxmlformats.org/officeDocument/2006/relationships/image" Target="../media/image7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79.png"/><Relationship Id="rId4" Type="http://schemas.openxmlformats.org/officeDocument/2006/relationships/image" Target="../media/image8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79.png"/><Relationship Id="rId4" Type="http://schemas.openxmlformats.org/officeDocument/2006/relationships/image" Target="../media/image9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5.png"/><Relationship Id="rId18" Type="http://schemas.openxmlformats.org/officeDocument/2006/relationships/image" Target="../media/image100.png"/><Relationship Id="rId26" Type="http://schemas.openxmlformats.org/officeDocument/2006/relationships/image" Target="../media/image108.png"/><Relationship Id="rId3" Type="http://schemas.openxmlformats.org/officeDocument/2006/relationships/package" Target="../embeddings/List_aplikace_Microsoft_Excel2.xlsx"/><Relationship Id="rId21" Type="http://schemas.openxmlformats.org/officeDocument/2006/relationships/image" Target="../media/image103.png"/><Relationship Id="rId7" Type="http://schemas.openxmlformats.org/officeDocument/2006/relationships/image" Target="../media/image86.png"/><Relationship Id="rId12" Type="http://schemas.openxmlformats.org/officeDocument/2006/relationships/image" Target="../media/image92.png"/><Relationship Id="rId17" Type="http://schemas.openxmlformats.org/officeDocument/2006/relationships/image" Target="../media/image99.png"/><Relationship Id="rId25" Type="http://schemas.openxmlformats.org/officeDocument/2006/relationships/image" Target="../media/image10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8.png"/><Relationship Id="rId20" Type="http://schemas.openxmlformats.org/officeDocument/2006/relationships/image" Target="../media/image102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94.png"/><Relationship Id="rId11" Type="http://schemas.openxmlformats.org/officeDocument/2006/relationships/image" Target="../media/image90.png"/><Relationship Id="rId24" Type="http://schemas.openxmlformats.org/officeDocument/2006/relationships/image" Target="../media/image106.png"/><Relationship Id="rId5" Type="http://schemas.openxmlformats.org/officeDocument/2006/relationships/image" Target="../media/image93.png"/><Relationship Id="rId15" Type="http://schemas.openxmlformats.org/officeDocument/2006/relationships/image" Target="../media/image97.png"/><Relationship Id="rId23" Type="http://schemas.openxmlformats.org/officeDocument/2006/relationships/image" Target="../media/image105.png"/><Relationship Id="rId10" Type="http://schemas.openxmlformats.org/officeDocument/2006/relationships/image" Target="../media/image89.png"/><Relationship Id="rId19" Type="http://schemas.openxmlformats.org/officeDocument/2006/relationships/image" Target="../media/image101.png"/><Relationship Id="rId4" Type="http://schemas.openxmlformats.org/officeDocument/2006/relationships/image" Target="../media/image43.emf"/><Relationship Id="rId9" Type="http://schemas.openxmlformats.org/officeDocument/2006/relationships/image" Target="../media/image88.png"/><Relationship Id="rId14" Type="http://schemas.openxmlformats.org/officeDocument/2006/relationships/image" Target="../media/image96.png"/><Relationship Id="rId22" Type="http://schemas.openxmlformats.org/officeDocument/2006/relationships/image" Target="../media/image10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13" Type="http://schemas.openxmlformats.org/officeDocument/2006/relationships/image" Target="../media/image119.png"/><Relationship Id="rId18" Type="http://schemas.openxmlformats.org/officeDocument/2006/relationships/image" Target="../media/image124.png"/><Relationship Id="rId3" Type="http://schemas.openxmlformats.org/officeDocument/2006/relationships/image" Target="../media/image109.png"/><Relationship Id="rId21" Type="http://schemas.openxmlformats.org/officeDocument/2006/relationships/image" Target="../media/image127.png"/><Relationship Id="rId7" Type="http://schemas.openxmlformats.org/officeDocument/2006/relationships/image" Target="../media/image113.png"/><Relationship Id="rId12" Type="http://schemas.openxmlformats.org/officeDocument/2006/relationships/image" Target="../media/image118.png"/><Relationship Id="rId17" Type="http://schemas.openxmlformats.org/officeDocument/2006/relationships/image" Target="../media/image123.png"/><Relationship Id="rId25" Type="http://schemas.openxmlformats.org/officeDocument/2006/relationships/image" Target="../media/image131.png"/><Relationship Id="rId2" Type="http://schemas.openxmlformats.org/officeDocument/2006/relationships/image" Target="../media/image85.png"/><Relationship Id="rId16" Type="http://schemas.openxmlformats.org/officeDocument/2006/relationships/image" Target="../media/image122.png"/><Relationship Id="rId20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24" Type="http://schemas.openxmlformats.org/officeDocument/2006/relationships/image" Target="../media/image130.png"/><Relationship Id="rId5" Type="http://schemas.openxmlformats.org/officeDocument/2006/relationships/image" Target="../media/image111.png"/><Relationship Id="rId15" Type="http://schemas.openxmlformats.org/officeDocument/2006/relationships/image" Target="../media/image121.png"/><Relationship Id="rId23" Type="http://schemas.openxmlformats.org/officeDocument/2006/relationships/image" Target="../media/image129.png"/><Relationship Id="rId10" Type="http://schemas.openxmlformats.org/officeDocument/2006/relationships/image" Target="../media/image116.png"/><Relationship Id="rId19" Type="http://schemas.openxmlformats.org/officeDocument/2006/relationships/image" Target="../media/image125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Relationship Id="rId14" Type="http://schemas.openxmlformats.org/officeDocument/2006/relationships/image" Target="../media/image120.png"/><Relationship Id="rId22" Type="http://schemas.openxmlformats.org/officeDocument/2006/relationships/image" Target="../media/image1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Třetí odmocnina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odmocnina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třetí odmocninu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3420000"/>
                <a:ext cx="2632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216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3420000"/>
                <a:ext cx="2632176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851920" y="3420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1920" y="3420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2520000"/>
                <a:ext cx="2632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8+216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2520000"/>
                <a:ext cx="263217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2520000"/>
                <a:ext cx="16200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224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≐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2520000"/>
                <a:ext cx="1620092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3924080" y="4536000"/>
                <a:ext cx="64792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4,9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4080" y="4536000"/>
                <a:ext cx="647920" cy="504056"/>
              </a:xfrm>
              <a:prstGeom prst="rect">
                <a:avLst/>
              </a:prstGeom>
              <a:blipFill rotWithShape="1">
                <a:blip r:embed="rId6"/>
                <a:stretch>
                  <a:fillRect r="-94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591976" y="3456000"/>
                <a:ext cx="158398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6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1976" y="3456000"/>
                <a:ext cx="1583980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4716016" y="2520000"/>
            <a:ext cx="444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Třetí odmocnina součtu se nerovná součtu třetích odmocnin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400000" y="3600000"/>
                <a:ext cx="3492480" cy="51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600000"/>
                <a:ext cx="3492480" cy="51514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4716016" y="4528787"/>
            <a:ext cx="444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Třetí odmocnina rozdílu se nerovná rozdílu třetí odmocnin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400000" y="5580000"/>
                <a:ext cx="3060432" cy="51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580000"/>
                <a:ext cx="3060432" cy="51514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4500000"/>
                <a:ext cx="2632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343−125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4500000"/>
                <a:ext cx="2632176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2627784" y="4500000"/>
                <a:ext cx="162025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118</m:t>
                          </m:r>
                        </m:e>
                      </m:rad>
                      <m:r>
                        <a:rPr lang="cs-CZ" sz="2800" i="1">
                          <a:latin typeface="Cambria Math"/>
                          <a:ea typeface="Cambria Math"/>
                        </a:rPr>
                        <m:t>≐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784" y="4500000"/>
                <a:ext cx="1620256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360000" y="5400000"/>
                <a:ext cx="302396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343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125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5400000"/>
                <a:ext cx="3023966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2951948" y="5436000"/>
                <a:ext cx="162005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7−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5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51948" y="5436000"/>
                <a:ext cx="1620052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4284056" y="5436000"/>
                <a:ext cx="792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4056" y="5436000"/>
                <a:ext cx="792000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3707904" y="25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6,1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07904" y="2556000"/>
                <a:ext cx="936104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47014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5" grpId="0" build="p"/>
      <p:bldP spid="4" grpId="0"/>
      <p:bldP spid="31" grpId="0"/>
      <p:bldP spid="28" grpId="0"/>
      <p:bldP spid="29" grpId="0"/>
      <p:bldP spid="20" grpId="0" build="p"/>
      <p:bldP spid="21" grpId="0" build="p"/>
      <p:bldP spid="22" grpId="0" build="p"/>
      <p:bldP spid="23" grpId="0" build="p"/>
      <p:bldP spid="30" grpId="0" build="p"/>
      <p:bldP spid="3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772811"/>
              </p:ext>
            </p:extLst>
          </p:nvPr>
        </p:nvGraphicFramePr>
        <p:xfrm>
          <a:off x="45848" y="2996952"/>
          <a:ext cx="4489813" cy="322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List" r:id="rId3" imgW="3076516" imgH="2209676" progId="Excel.Sheet.12">
                  <p:embed/>
                </p:oleObj>
              </mc:Choice>
              <mc:Fallback>
                <p:oleObj name="List" r:id="rId3" imgW="3076516" imgH="22096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8" y="2996952"/>
                        <a:ext cx="4489813" cy="3224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třetí odmocniny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872000"/>
            <a:ext cx="2483849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1. Výpočtem: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5436096" y="1844824"/>
                <a:ext cx="67697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0" i="1" u="dbl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cs-CZ" sz="20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36096" y="1844824"/>
                <a:ext cx="676977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4535660" y="1800000"/>
                <a:ext cx="126047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0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64</m:t>
                          </m:r>
                        </m:e>
                      </m:rad>
                      <m:r>
                        <a:rPr lang="cs-CZ" sz="2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5660" y="1800000"/>
                <a:ext cx="1260475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3203849" y="1800000"/>
            <a:ext cx="158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a) zpaměti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204000" y="2340000"/>
            <a:ext cx="151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b) písemně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4536000" y="2340000"/>
                <a:ext cx="21348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0" i="1" smtClean="0">
                          <a:latin typeface="Cambria Math"/>
                        </a:rPr>
                        <m:t>𝑝𝑜𝑚</m:t>
                      </m:r>
                      <m:r>
                        <a:rPr lang="cs-CZ" sz="2000" b="0" i="1" smtClean="0">
                          <a:latin typeface="Cambria Math"/>
                        </a:rPr>
                        <m:t>ě</m:t>
                      </m:r>
                      <m:r>
                        <a:rPr lang="cs-CZ" sz="2000" b="0" i="1" smtClean="0">
                          <a:latin typeface="Cambria Math"/>
                        </a:rPr>
                        <m:t>𝑟𝑛</m:t>
                      </m:r>
                      <m:r>
                        <a:rPr lang="cs-CZ" sz="2000" b="0" i="1" smtClean="0">
                          <a:latin typeface="Cambria Math"/>
                        </a:rPr>
                        <m:t>ě </m:t>
                      </m:r>
                      <m:r>
                        <a:rPr lang="cs-CZ" sz="2000" b="0" i="1" smtClean="0">
                          <a:latin typeface="Cambria Math"/>
                        </a:rPr>
                        <m:t>𝑠𝑙𝑜</m:t>
                      </m:r>
                      <m:r>
                        <a:rPr lang="cs-CZ" sz="2000" b="0" i="1" smtClean="0">
                          <a:latin typeface="Cambria Math"/>
                        </a:rPr>
                        <m:t>ž</m:t>
                      </m:r>
                      <m:r>
                        <a:rPr lang="cs-CZ" sz="2000" b="0" i="1" smtClean="0">
                          <a:latin typeface="Cambria Math"/>
                        </a:rPr>
                        <m:t>𝑖𝑡</m:t>
                      </m:r>
                      <m:r>
                        <a:rPr lang="cs-CZ" sz="2000" b="0" i="1" smtClean="0">
                          <a:latin typeface="Cambria Math"/>
                        </a:rPr>
                        <m:t>é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6000" y="2340000"/>
                <a:ext cx="2134868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20000" y="2631877"/>
            <a:ext cx="33269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2. Pomocí tabulek:</a:t>
            </a:r>
            <a:endParaRPr lang="cs-CZ" sz="2000" b="1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5086692" y="2883905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1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360000" y="6300000"/>
                <a:ext cx="1475696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</m:ra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300000"/>
                <a:ext cx="1475696" cy="50520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475656" y="6351711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4,70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6351711"/>
                <a:ext cx="1051844" cy="461665"/>
              </a:xfrm>
              <a:prstGeom prst="rect">
                <a:avLst/>
              </a:prstGeom>
              <a:blipFill rotWithShape="1">
                <a:blip r:embed="rId13"/>
                <a:stretch>
                  <a:fillRect l="-11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42960" y="4261012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se šipkou 12"/>
          <p:cNvCxnSpPr/>
          <p:nvPr/>
        </p:nvCxnSpPr>
        <p:spPr bwMode="auto">
          <a:xfrm>
            <a:off x="727306" y="4378134"/>
            <a:ext cx="304375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Ovál 36"/>
          <p:cNvSpPr/>
          <p:nvPr/>
        </p:nvSpPr>
        <p:spPr bwMode="auto">
          <a:xfrm>
            <a:off x="3771062" y="4261012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900" y="3360811"/>
            <a:ext cx="2057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Šipka doprava 1"/>
          <p:cNvSpPr/>
          <p:nvPr/>
        </p:nvSpPr>
        <p:spPr bwMode="auto">
          <a:xfrm>
            <a:off x="6909600" y="2343742"/>
            <a:ext cx="1345444" cy="3655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6853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4" grpId="0" build="p"/>
      <p:bldP spid="16" grpId="0" build="p"/>
      <p:bldP spid="4" grpId="0"/>
      <p:bldP spid="19" grpId="0"/>
      <p:bldP spid="24" grpId="0" build="p"/>
      <p:bldP spid="32" grpId="0" build="p"/>
      <p:bldP spid="33" grpId="0"/>
      <p:bldP spid="5" grpId="0"/>
      <p:bldP spid="34" grpId="0"/>
      <p:bldP spid="7" grpId="0"/>
      <p:bldP spid="35" grpId="0"/>
      <p:bldP spid="8" grpId="0" animBg="1"/>
      <p:bldP spid="37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</a:t>
            </a:r>
            <a:r>
              <a:rPr lang="cs-CZ" dirty="0" smtClean="0"/>
              <a:t>třetí </a:t>
            </a:r>
            <a:r>
              <a:rPr lang="cs-CZ" dirty="0" smtClean="0"/>
              <a:t>odmocniny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20000" y="1980000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2999903" y="2023223"/>
                <a:ext cx="1538244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</m:ra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03" y="2023223"/>
                <a:ext cx="1538244" cy="50520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139952" y="2042497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4,70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042497"/>
                <a:ext cx="1051844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1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774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818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832537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868144" y="6135687"/>
                <a:ext cx="576064" cy="4750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</m:e>
                      </m:rad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6135687"/>
                <a:ext cx="576064" cy="4750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5366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322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78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8" y="2651348"/>
            <a:ext cx="38862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561" y="2651348"/>
            <a:ext cx="394335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2411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" grpId="0"/>
      <p:bldP spid="35" grpId="0"/>
      <p:bldP spid="9" grpId="0" animBg="1"/>
      <p:bldP spid="25" grpId="0" animBg="1"/>
      <p:bldP spid="28" grpId="0" animBg="1"/>
      <p:bldP spid="29" grpId="0" animBg="1"/>
      <p:bldP spid="36" grpId="0" animBg="1"/>
      <p:bldP spid="38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</a:t>
            </a:r>
            <a:r>
              <a:rPr lang="cs-CZ" dirty="0" smtClean="0"/>
              <a:t>třetí </a:t>
            </a:r>
            <a:r>
              <a:rPr lang="cs-CZ" dirty="0" smtClean="0"/>
              <a:t>odmocniny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20000" y="1980000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3. S kalkulačkou: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2999903" y="2023223"/>
                <a:ext cx="1538244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104</m:t>
                          </m:r>
                        </m:e>
                      </m:ra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03" y="2023223"/>
                <a:ext cx="1538244" cy="50520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139952" y="2042497"/>
                <a:ext cx="1051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4,70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042497"/>
                <a:ext cx="1051844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1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774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818123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832537" y="6135687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4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868144" y="6135687"/>
                <a:ext cx="576064" cy="4750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latin typeface="Cambria Math"/>
                            </a:rPr>
                            <m:t>𝒚</m:t>
                          </m:r>
                        </m:deg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</m:e>
                      </m:rad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6135687"/>
                <a:ext cx="576064" cy="4750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5366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322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78123" y="6135687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8" y="2651348"/>
            <a:ext cx="38862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ovéPole 14"/>
          <p:cNvSpPr txBox="1"/>
          <p:nvPr/>
        </p:nvSpPr>
        <p:spPr>
          <a:xfrm>
            <a:off x="6516216" y="6149088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+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020272" y="6149088"/>
            <a:ext cx="4320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524328" y="6149088"/>
            <a:ext cx="4320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dirty="0" smtClean="0"/>
              <a:t>=</a:t>
            </a:r>
            <a:endParaRPr lang="cs-CZ" sz="24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561" y="2651348"/>
            <a:ext cx="394335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3826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" grpId="0"/>
      <p:bldP spid="35" grpId="0"/>
      <p:bldP spid="9" grpId="0" animBg="1"/>
      <p:bldP spid="25" grpId="0" animBg="1"/>
      <p:bldP spid="28" grpId="0" animBg="1"/>
      <p:bldP spid="29" grpId="0" animBg="1"/>
      <p:bldP spid="36" grpId="0" animBg="1"/>
      <p:bldP spid="38" grpId="0" animBg="1"/>
      <p:bldP spid="39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465513"/>
              </p:ext>
            </p:extLst>
          </p:nvPr>
        </p:nvGraphicFramePr>
        <p:xfrm>
          <a:off x="45848" y="2996952"/>
          <a:ext cx="4489813" cy="322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" name="List" r:id="rId3" imgW="3076516" imgH="2209676" progId="Excel.Sheet.12">
                  <p:embed/>
                </p:oleObj>
              </mc:Choice>
              <mc:Fallback>
                <p:oleObj name="List" r:id="rId3" imgW="3076516" imgH="22096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8" y="2996952"/>
                        <a:ext cx="4489813" cy="3224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Určování třetí odmocniny</a:t>
            </a:r>
            <a:br>
              <a:rPr lang="cs-CZ" dirty="0" smtClean="0"/>
            </a:br>
            <a:r>
              <a:rPr lang="cs-CZ" sz="3200" dirty="0" smtClean="0"/>
              <a:t>Desetinná čísla + Velká čísla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872000"/>
            <a:ext cx="702035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1. Výpočtem a s kalkulačkou obdobně jako čísla přirozená.</a:t>
            </a:r>
            <a:endParaRPr lang="cs-CZ" sz="2000" b="1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20000" y="2631877"/>
            <a:ext cx="33269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dirty="0" smtClean="0"/>
              <a:t>2. Pomocí tabulek: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068960"/>
                <a:ext cx="524493" cy="31015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14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14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1400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cs-CZ" sz="1400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068960"/>
                <a:ext cx="524493" cy="31015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ál 7"/>
          <p:cNvSpPr/>
          <p:nvPr/>
        </p:nvSpPr>
        <p:spPr bwMode="auto">
          <a:xfrm>
            <a:off x="35654" y="5085184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Přímá spojnice se šipkou 12"/>
          <p:cNvCxnSpPr/>
          <p:nvPr/>
        </p:nvCxnSpPr>
        <p:spPr bwMode="auto">
          <a:xfrm>
            <a:off x="718142" y="5229200"/>
            <a:ext cx="3052920" cy="521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Ovál 36"/>
          <p:cNvSpPr/>
          <p:nvPr/>
        </p:nvSpPr>
        <p:spPr bwMode="auto">
          <a:xfrm>
            <a:off x="3771062" y="5059615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4680000" y="2520000"/>
                <a:ext cx="1220858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0,107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520000"/>
                <a:ext cx="1220858" cy="4277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7319374" y="2520000"/>
                <a:ext cx="1824626" cy="3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ctrlPr>
                          <a:rPr lang="cs-CZ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cs-CZ" b="0" i="1" smtClean="0">
                            <a:latin typeface="Cambria Math"/>
                          </a:rPr>
                          <m:t>107</m:t>
                        </m:r>
                      </m:e>
                    </m:rad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g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0,001</m:t>
                        </m:r>
                      </m:e>
                    </m:rad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9374" y="2520000"/>
                <a:ext cx="1824626" cy="395429"/>
              </a:xfrm>
              <a:prstGeom prst="rect">
                <a:avLst/>
              </a:prstGeom>
              <a:blipFill rotWithShape="1">
                <a:blip r:embed="rId8"/>
                <a:stretch>
                  <a:fillRect b="-2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680000" y="3060000"/>
                <a:ext cx="172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b="0" i="0" smtClean="0">
                        <a:latin typeface="Cambria Math"/>
                        <a:ea typeface="Cambria Math"/>
                      </a:rPr>
                      <m:t>4,75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0,1=</m:t>
                    </m:r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60000"/>
                <a:ext cx="1728000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3180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156000" y="3060000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0,475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000" y="3060000"/>
                <a:ext cx="108012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4680000" y="3600000"/>
                <a:ext cx="1765328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i="1">
                              <a:latin typeface="Cambria Math"/>
                            </a:rPr>
                            <m:t>1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 </m:t>
                          </m:r>
                          <m:r>
                            <a:rPr lang="cs-CZ" i="1">
                              <a:latin typeface="Cambria Math"/>
                            </a:rPr>
                            <m:t>0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93,727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765328" cy="42774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308304" y="4176000"/>
                <a:ext cx="147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smtClean="0">
                          <a:latin typeface="Cambria Math"/>
                        </a:rPr>
                        <m:t>1</m:t>
                      </m:r>
                      <m:r>
                        <a:rPr lang="cs-CZ" b="0" i="1" smtClean="0">
                          <a:latin typeface="Cambria Math"/>
                        </a:rPr>
                        <m:t>03</m:t>
                      </m:r>
                      <m:r>
                        <a:rPr lang="cs-CZ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0" i="0" smtClean="0">
                          <a:latin typeface="Cambria Math"/>
                          <a:ea typeface="Cambria Math"/>
                        </a:rPr>
                        <m:t>0,1=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04" y="4176000"/>
                <a:ext cx="147600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Ovál 35"/>
          <p:cNvSpPr/>
          <p:nvPr/>
        </p:nvSpPr>
        <p:spPr bwMode="auto">
          <a:xfrm>
            <a:off x="35496" y="4005064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" name="Přímá spojnice se šipkou 37"/>
          <p:cNvCxnSpPr/>
          <p:nvPr/>
        </p:nvCxnSpPr>
        <p:spPr bwMode="auto">
          <a:xfrm>
            <a:off x="683568" y="3573016"/>
            <a:ext cx="3087494" cy="360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Ovál 38"/>
          <p:cNvSpPr/>
          <p:nvPr/>
        </p:nvSpPr>
        <p:spPr bwMode="auto">
          <a:xfrm>
            <a:off x="2762950" y="3960000"/>
            <a:ext cx="1008112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8460432" y="4176000"/>
                <a:ext cx="7314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0,3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432" y="4176000"/>
                <a:ext cx="7314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680000" y="4680000"/>
                <a:ext cx="1383968" cy="3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ctrlPr>
                          <a:rPr lang="cs-CZ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cs-CZ" b="0" i="1" smtClean="0">
                            <a:latin typeface="Cambria Math"/>
                          </a:rPr>
                          <m:t>101 000</m:t>
                        </m:r>
                      </m:e>
                    </m:rad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680000"/>
                <a:ext cx="1383968" cy="395429"/>
              </a:xfrm>
              <a:prstGeom prst="rect">
                <a:avLst/>
              </a:prstGeom>
              <a:blipFill rotWithShape="1">
                <a:blip r:embed="rId14"/>
                <a:stretch>
                  <a:fillRect b="-2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5868143" y="4680000"/>
                <a:ext cx="1763857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101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∙1 000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3" y="4680000"/>
                <a:ext cx="1763857" cy="40197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680000" y="5220000"/>
                <a:ext cx="16201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</a:rPr>
                      <m:t>4</m:t>
                    </m:r>
                    <m:r>
                      <a:rPr lang="cs-CZ" b="0" i="1" smtClean="0">
                        <a:latin typeface="Cambria Math"/>
                      </a:rPr>
                      <m:t>,66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0" smtClean="0">
                        <a:latin typeface="Cambria Math"/>
                        <a:ea typeface="Cambria Math"/>
                      </a:rPr>
                      <m:t>10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220000"/>
                <a:ext cx="1620192" cy="369332"/>
              </a:xfrm>
              <a:prstGeom prst="rect">
                <a:avLst/>
              </a:prstGeom>
              <a:blipFill rotWithShape="1">
                <a:blip r:embed="rId16"/>
                <a:stretch>
                  <a:fillRect l="-3396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vál 43"/>
          <p:cNvSpPr/>
          <p:nvPr/>
        </p:nvSpPr>
        <p:spPr bwMode="auto">
          <a:xfrm>
            <a:off x="1151" y="3429000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vál 44"/>
          <p:cNvSpPr/>
          <p:nvPr/>
        </p:nvSpPr>
        <p:spPr bwMode="auto">
          <a:xfrm>
            <a:off x="3771062" y="3429000"/>
            <a:ext cx="800938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5940152" y="5220000"/>
                <a:ext cx="10609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4</m:t>
                      </m:r>
                      <m:r>
                        <a:rPr lang="cs-CZ" b="0" i="1" u="dbl" smtClean="0">
                          <a:latin typeface="Cambria Math"/>
                        </a:rPr>
                        <m:t>6,6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5220000"/>
                <a:ext cx="1060943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4680000" y="5760000"/>
                <a:ext cx="2016060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1 295 029 000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760000"/>
                <a:ext cx="2016060" cy="407547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6516216" y="5760000"/>
                <a:ext cx="2448272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b="0" i="1" smtClean="0">
                              <a:latin typeface="Cambria Math"/>
                            </a:rPr>
                            <m:t>1 295 025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∙1000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5760000"/>
                <a:ext cx="2448272" cy="407547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vál 48"/>
          <p:cNvSpPr/>
          <p:nvPr/>
        </p:nvSpPr>
        <p:spPr bwMode="auto">
          <a:xfrm>
            <a:off x="33796" y="5661248"/>
            <a:ext cx="684346" cy="28803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Přímá spojnice se šipkou 49"/>
          <p:cNvCxnSpPr/>
          <p:nvPr/>
        </p:nvCxnSpPr>
        <p:spPr bwMode="auto">
          <a:xfrm>
            <a:off x="539552" y="5805264"/>
            <a:ext cx="2088232" cy="0"/>
          </a:xfrm>
          <a:prstGeom prst="straightConnector1">
            <a:avLst/>
          </a:prstGeom>
          <a:ln>
            <a:headEnd type="none" w="med" len="med"/>
            <a:tailEnd type="arrow"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Ovál 50"/>
          <p:cNvSpPr/>
          <p:nvPr/>
        </p:nvSpPr>
        <p:spPr bwMode="auto">
          <a:xfrm>
            <a:off x="2771800" y="5625244"/>
            <a:ext cx="999262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7020272" y="6300000"/>
                <a:ext cx="15266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</a:rPr>
                      <m:t>1</m:t>
                    </m:r>
                    <m:r>
                      <a:rPr lang="cs-CZ" b="0" i="1" smtClean="0">
                        <a:latin typeface="Cambria Math"/>
                      </a:rPr>
                      <m:t>09</m:t>
                    </m:r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0" smtClean="0">
                        <a:latin typeface="Cambria Math"/>
                        <a:ea typeface="Cambria Math"/>
                      </a:rPr>
                      <m:t>10</m:t>
                    </m:r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6300000"/>
                <a:ext cx="1526618" cy="369332"/>
              </a:xfrm>
              <a:prstGeom prst="rect">
                <a:avLst/>
              </a:prstGeom>
              <a:blipFill rotWithShape="1">
                <a:blip r:embed="rId2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8028384" y="6300000"/>
                <a:ext cx="834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u="dbl" smtClean="0">
                          <a:latin typeface="Cambria Math"/>
                        </a:rPr>
                        <m:t>1</m:t>
                      </m:r>
                      <m:r>
                        <a:rPr lang="cs-CZ" b="0" i="1" u="dbl" smtClean="0">
                          <a:latin typeface="Cambria Math"/>
                        </a:rPr>
                        <m:t> 090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6300000"/>
                <a:ext cx="834222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se šipkou 53"/>
          <p:cNvCxnSpPr/>
          <p:nvPr/>
        </p:nvCxnSpPr>
        <p:spPr bwMode="auto">
          <a:xfrm>
            <a:off x="539552" y="4149080"/>
            <a:ext cx="2088232" cy="26920"/>
          </a:xfrm>
          <a:prstGeom prst="straightConnector1">
            <a:avLst/>
          </a:prstGeom>
          <a:ln>
            <a:headEnd type="none" w="med" len="med"/>
            <a:tailEnd type="arrow"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6156176" y="3564559"/>
                <a:ext cx="2403735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1 093 727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∙0,001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3564559"/>
                <a:ext cx="2403735" cy="427746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5735198" y="2520000"/>
                <a:ext cx="1717122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107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∙0,001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198" y="2520000"/>
                <a:ext cx="1717122" cy="427746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4680000" y="4140000"/>
                <a:ext cx="2817181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1 093 727</m:t>
                          </m:r>
                        </m:e>
                      </m:rad>
                      <m:r>
                        <a:rPr lang="cs-CZ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ctrlPr>
                            <a:rPr lang="cs-CZ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0,001=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140000"/>
                <a:ext cx="2817181" cy="427746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7380312" y="4680000"/>
                <a:ext cx="1944216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101</m:t>
                          </m:r>
                        </m:e>
                      </m:rad>
                      <m:r>
                        <a:rPr lang="cs-CZ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ctrlPr>
                            <a:rPr lang="cs-CZ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1 000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4680000"/>
                <a:ext cx="1944216" cy="401970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/>
              <p:cNvSpPr txBox="1"/>
              <p:nvPr/>
            </p:nvSpPr>
            <p:spPr>
              <a:xfrm>
                <a:off x="4680000" y="6300000"/>
                <a:ext cx="2639374" cy="398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1 295 025</m:t>
                        </m:r>
                      </m:e>
                    </m:rad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1000</m:t>
                        </m:r>
                      </m:e>
                    </m:rad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6300000"/>
                <a:ext cx="2639374" cy="398186"/>
              </a:xfrm>
              <a:prstGeom prst="rect">
                <a:avLst/>
              </a:prstGeom>
              <a:blipFill rotWithShape="1">
                <a:blip r:embed="rId26"/>
                <a:stretch>
                  <a:fillRect l="-2079" b="-227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2394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32" grpId="0" build="p"/>
      <p:bldP spid="5" grpId="0"/>
      <p:bldP spid="34" grpId="0"/>
      <p:bldP spid="8" grpId="0" animBg="1"/>
      <p:bldP spid="8" grpId="1" animBg="1"/>
      <p:bldP spid="37" grpId="0" animBg="1"/>
      <p:bldP spid="37" grpId="1" animBg="1"/>
      <p:bldP spid="2" grpId="0"/>
      <p:bldP spid="23" grpId="0"/>
      <p:bldP spid="25" grpId="0"/>
      <p:bldP spid="28" grpId="0"/>
      <p:bldP spid="29" grpId="0"/>
      <p:bldP spid="31" grpId="0"/>
      <p:bldP spid="36" grpId="0" animBg="1"/>
      <p:bldP spid="36" grpId="1" animBg="1"/>
      <p:bldP spid="39" grpId="0" animBg="1"/>
      <p:bldP spid="39" grpId="1" animBg="1"/>
      <p:bldP spid="40" grpId="0"/>
      <p:bldP spid="41" grpId="0"/>
      <p:bldP spid="42" grpId="0"/>
      <p:bldP spid="43" grpId="0"/>
      <p:bldP spid="44" grpId="0" animBg="1"/>
      <p:bldP spid="44" grpId="1" animBg="1"/>
      <p:bldP spid="45" grpId="0" animBg="1"/>
      <p:bldP spid="45" grpId="1" animBg="1"/>
      <p:bldP spid="46" grpId="0"/>
      <p:bldP spid="47" grpId="0"/>
      <p:bldP spid="48" grpId="0"/>
      <p:bldP spid="49" grpId="0" animBg="1"/>
      <p:bldP spid="49" grpId="1" animBg="1"/>
      <p:bldP spid="51" grpId="0" animBg="1"/>
      <p:bldP spid="51" grpId="1" animBg="1"/>
      <p:bldP spid="52" grpId="0"/>
      <p:bldP spid="53" grpId="0"/>
      <p:bldP spid="3" grpId="0"/>
      <p:bldP spid="55" grpId="0"/>
      <p:bldP spid="56" grpId="0"/>
      <p:bldP spid="57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mtClean="0"/>
              <a:t>Určování </a:t>
            </a:r>
            <a:r>
              <a:rPr lang="cs-CZ" smtClean="0"/>
              <a:t>třetí </a:t>
            </a:r>
            <a:r>
              <a:rPr lang="cs-CZ" dirty="0" smtClean="0"/>
              <a:t>odmocniny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084" y="1840610"/>
            <a:ext cx="423521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/>
              <a:t>1</a:t>
            </a:r>
            <a:r>
              <a:rPr lang="cs-CZ" sz="2000" dirty="0"/>
              <a:t>. Určete druhou </a:t>
            </a:r>
            <a:r>
              <a:rPr lang="cs-CZ" sz="2000" dirty="0" smtClean="0"/>
              <a:t>odmocninu </a:t>
            </a:r>
            <a:r>
              <a:rPr lang="cs-CZ" sz="2000" dirty="0"/>
              <a:t>čísel: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360000" y="2160000"/>
                <a:ext cx="1430054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13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 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824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160000"/>
                <a:ext cx="1430054" cy="4019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60000" y="3420000"/>
                <a:ext cx="1440160" cy="3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−</m:t>
                    </m:r>
                    <m:rad>
                      <m:radPr>
                        <m:ctrlPr>
                          <a:rPr lang="cs-CZ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cs-CZ" b="0" i="1" smtClean="0">
                            <a:latin typeface="Cambria Math"/>
                          </a:rPr>
                          <m:t>4 913</m:t>
                        </m:r>
                      </m:e>
                    </m:rad>
                  </m:oMath>
                </a14:m>
                <a:r>
                  <a:rPr lang="cs-CZ" dirty="0" smtClean="0"/>
                  <a:t>=</a:t>
                </a:r>
                <a:endParaRPr lang="cs-CZ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420000"/>
                <a:ext cx="1440160" cy="395429"/>
              </a:xfrm>
              <a:prstGeom prst="rect">
                <a:avLst/>
              </a:prstGeom>
              <a:blipFill rotWithShape="1">
                <a:blip r:embed="rId3"/>
                <a:stretch>
                  <a:fillRect b="-2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360000" y="2880000"/>
                <a:ext cx="1080120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512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880000"/>
                <a:ext cx="1080120" cy="40754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360000" y="4005064"/>
                <a:ext cx="1758362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i="1">
                              <a:latin typeface="Cambria Math"/>
                            </a:rPr>
                            <m:t>2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 </m:t>
                          </m:r>
                          <m:r>
                            <a:rPr lang="cs-CZ" i="1">
                              <a:latin typeface="Cambria Math"/>
                            </a:rPr>
                            <m:t>460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 </m:t>
                          </m:r>
                          <m:r>
                            <a:rPr lang="cs-CZ" i="1">
                              <a:latin typeface="Cambria Math"/>
                            </a:rPr>
                            <m:t>375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005064"/>
                <a:ext cx="1758362" cy="40754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360000" y="4585430"/>
                <a:ext cx="1430054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i="1">
                              <a:latin typeface="Cambria Math"/>
                            </a:rPr>
                            <m:t>175,616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585430"/>
                <a:ext cx="1430054" cy="42774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360000" y="5157192"/>
                <a:ext cx="1680886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i="1">
                              <a:latin typeface="Cambria Math"/>
                            </a:rPr>
                            <m:t>0,140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 </m:t>
                          </m:r>
                          <m:r>
                            <a:rPr lang="cs-CZ" i="1">
                              <a:latin typeface="Cambria Math"/>
                            </a:rPr>
                            <m:t>608</m:t>
                          </m:r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157192"/>
                <a:ext cx="1680886" cy="4277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359999" y="5769120"/>
                <a:ext cx="1489605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151 616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99" y="5769120"/>
                <a:ext cx="1489605" cy="40754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4680000" y="2088000"/>
                <a:ext cx="1044128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cs-CZ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latin typeface="Cambria Math"/>
                                </a:rPr>
                                <m:t>64</m:t>
                              </m:r>
                            </m:num>
                            <m:den>
                              <m:r>
                                <a:rPr lang="cs-CZ" b="0" i="1" smtClean="0">
                                  <a:latin typeface="Cambria Math"/>
                                </a:rPr>
                                <m:t>729</m:t>
                              </m:r>
                            </m:den>
                          </m:f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088000"/>
                <a:ext cx="1044128" cy="9106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4680000" y="2880000"/>
                <a:ext cx="1260152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cs-CZ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latin typeface="Cambria Math"/>
                                </a:rPr>
                                <m:t>27</m:t>
                              </m:r>
                            </m:num>
                            <m:den>
                              <m:r>
                                <a:rPr lang="cs-CZ" b="0" i="1" smtClean="0">
                                  <a:latin typeface="Cambria Math"/>
                                </a:rPr>
                                <m:t>1 331</m:t>
                              </m:r>
                            </m:den>
                          </m:f>
                        </m:e>
                      </m:rad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880000"/>
                <a:ext cx="1260152" cy="91069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360000" y="6309120"/>
                <a:ext cx="108012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0,562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309120"/>
                <a:ext cx="1080120" cy="42774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4680000" y="3780000"/>
                <a:ext cx="1375375" cy="675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ctrlPr>
                                <a:rPr lang="cs-CZ" i="1" smtClean="0">
                                  <a:latin typeface="Cambria Math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cs-CZ" b="0" i="1" smtClean="0">
                                  <a:latin typeface="Cambria Math"/>
                                </a:rPr>
                                <m:t>3</m:t>
                              </m:r>
                            </m:deg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343</m:t>
                              </m:r>
                            </m:e>
                          </m:rad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780000"/>
                <a:ext cx="1375375" cy="67505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4680000" y="4425911"/>
                <a:ext cx="1540138" cy="670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ad>
                            <m:rad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cs-CZ" b="0" i="1" smtClean="0">
                                  <a:latin typeface="Cambria Math"/>
                                </a:rPr>
                                <m:t>3</m:t>
                              </m:r>
                            </m:deg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4 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9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13</m:t>
                              </m:r>
                            </m:e>
                          </m:rad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425911"/>
                <a:ext cx="1540138" cy="67018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680000" y="5148000"/>
                <a:ext cx="111600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− 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5,185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148000"/>
                <a:ext cx="1116000" cy="427746"/>
              </a:xfrm>
              <a:prstGeom prst="rect">
                <a:avLst/>
              </a:prstGeom>
              <a:blipFill rotWithShape="1">
                <a:blip r:embed="rId14"/>
                <a:stretch>
                  <a:fillRect r="-32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4680000" y="5652000"/>
                <a:ext cx="1540138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122 453 863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5652000"/>
                <a:ext cx="1540138" cy="407547"/>
              </a:xfrm>
              <a:prstGeom prst="rect">
                <a:avLst/>
              </a:prstGeom>
              <a:blipFill rotWithShape="1">
                <a:blip r:embed="rId15"/>
                <a:stretch>
                  <a:fillRect r="-35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4680001" y="6120000"/>
                <a:ext cx="93600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b="0" i="1" smtClean="0">
                              <a:latin typeface="Cambria Math"/>
                            </a:rPr>
                            <m:t>23,1</m:t>
                          </m:r>
                        </m:e>
                      </m:ra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1" y="6120000"/>
                <a:ext cx="936000" cy="42774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1598004" y="216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2</m:t>
                      </m:r>
                      <m:r>
                        <a:rPr lang="cs-CZ" i="1" u="dbl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8004" y="2160000"/>
                <a:ext cx="885764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délník 2"/>
          <p:cNvSpPr/>
          <p:nvPr/>
        </p:nvSpPr>
        <p:spPr>
          <a:xfrm>
            <a:off x="1306766" y="28800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8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554341" y="3420000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- </a:t>
            </a:r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17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118362" y="4005064"/>
            <a:ext cx="694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u="dbl" dirty="0" smtClean="0">
                <a:latin typeface="Cambria Math" pitchFamily="18" charset="0"/>
                <a:ea typeface="Cambria Math" pitchFamily="18" charset="0"/>
              </a:rPr>
              <a:t>- </a:t>
            </a:r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135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691680" y="4581128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5,6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907704" y="5157192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0,52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473937" y="5769120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dbl" dirty="0" smtClean="0">
                <a:latin typeface="Cambria Math"/>
                <a:ea typeface="Cambria Math"/>
              </a:rPr>
              <a:t>≐ </a:t>
            </a:r>
            <a:r>
              <a:rPr lang="cs-CZ" u="dbl" dirty="0" smtClean="0">
                <a:latin typeface="Cambria Math"/>
                <a:ea typeface="Cambria Math"/>
              </a:rPr>
              <a:t>5</a:t>
            </a:r>
            <a:r>
              <a:rPr lang="cs-CZ" u="dbl" dirty="0" smtClean="0">
                <a:latin typeface="Cambria Math" pitchFamily="18" charset="0"/>
                <a:ea typeface="Cambria Math" pitchFamily="18" charset="0"/>
              </a:rPr>
              <a:t>3(,3)</a:t>
            </a:r>
            <a:endParaRPr lang="cs-CZ" u="dbl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bdélník 10"/>
              <p:cNvSpPr/>
              <p:nvPr/>
            </p:nvSpPr>
            <p:spPr>
              <a:xfrm>
                <a:off x="1259632" y="6309120"/>
                <a:ext cx="16811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u="dbl" dirty="0" smtClean="0">
                          <a:latin typeface="Cambria Math"/>
                          <a:ea typeface="Cambria Math" pitchFamily="18" charset="0"/>
                        </a:rPr>
                        <m:t>≐</m:t>
                      </m:r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0,</m:t>
                      </m:r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8(,3</m:t>
                      </m:r>
                      <m:d>
                        <m:dPr>
                          <m:ctrlPr>
                            <a:rPr lang="cs-CZ" b="0" i="1" u="dbl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cs-CZ" b="0" i="1" u="dbl" dirty="0" smtClean="0">
                              <a:latin typeface="Cambria Math"/>
                              <a:ea typeface="Cambria Math" pitchFamily="18" charset="0"/>
                            </a:rPr>
                            <m:t>,25</m:t>
                          </m:r>
                        </m:e>
                      </m:d>
                      <m:r>
                        <a:rPr lang="cs-CZ" b="0" i="1" u="dbl" dirty="0" smtClean="0">
                          <a:latin typeface="Cambria Math"/>
                          <a:ea typeface="Cambria Math" pitchFamily="18" charset="0"/>
                        </a:rPr>
                        <m:t>)</m:t>
                      </m:r>
                    </m:oMath>
                  </m:oMathPara>
                </a14:m>
                <a:endParaRPr lang="cs-CZ" u="dbl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6309120"/>
                <a:ext cx="1681101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5531298" y="2268000"/>
                <a:ext cx="522064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1298" y="2268000"/>
                <a:ext cx="522064" cy="609911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5796000" y="3060000"/>
                <a:ext cx="705764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000" y="3060000"/>
                <a:ext cx="705764" cy="60991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5616000" y="3816000"/>
                <a:ext cx="439375" cy="609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6000" y="3816000"/>
                <a:ext cx="439375" cy="60991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5940152" y="4428000"/>
                <a:ext cx="663978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17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4428000"/>
                <a:ext cx="663978" cy="618374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5774468" y="5148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  <a:ea typeface="Cambria Math"/>
                        </a:rPr>
                        <m:t>≐− </m:t>
                      </m:r>
                      <m:r>
                        <a:rPr lang="cs-CZ" b="0" i="1" u="dbl" smtClean="0">
                          <a:latin typeface="Cambria Math"/>
                        </a:rPr>
                        <m:t>1,7(3)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4468" y="5148000"/>
                <a:ext cx="885764" cy="369332"/>
              </a:xfrm>
              <a:prstGeom prst="rect">
                <a:avLst/>
              </a:prstGeom>
              <a:blipFill rotWithShape="1">
                <a:blip r:embed="rId23"/>
                <a:stretch>
                  <a:fillRect r="-45205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6264000" y="5652000"/>
                <a:ext cx="19804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  <a:ea typeface="Cambria Math"/>
                        </a:rPr>
                        <m:t>≐</m:t>
                      </m:r>
                      <m:r>
                        <a:rPr lang="cs-CZ" b="0" i="1" u="dbl" smtClean="0">
                          <a:latin typeface="Cambria Math"/>
                        </a:rPr>
                        <m:t>497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000" y="5652000"/>
                <a:ext cx="1980408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ovéPole 69"/>
              <p:cNvSpPr txBox="1"/>
              <p:nvPr/>
            </p:nvSpPr>
            <p:spPr>
              <a:xfrm>
                <a:off x="5472000" y="6120000"/>
                <a:ext cx="885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  <a:ea typeface="Cambria Math"/>
                        </a:rPr>
                        <m:t>≐</m:t>
                      </m:r>
                      <m:r>
                        <a:rPr lang="cs-CZ" b="0" i="1" u="dbl" smtClean="0">
                          <a:latin typeface="Cambria Math"/>
                        </a:rPr>
                        <m:t>2</m:t>
                      </m:r>
                      <m:r>
                        <a:rPr lang="cs-CZ" b="0" i="1" u="dbl" smtClean="0">
                          <a:latin typeface="Cambria Math"/>
                        </a:rPr>
                        <m:t>,8</m:t>
                      </m:r>
                      <m:r>
                        <a:rPr lang="cs-CZ" b="0" i="1" u="dbl" smtClean="0">
                          <a:latin typeface="Cambria Math"/>
                        </a:rPr>
                        <m:t>(5)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000" y="6120000"/>
                <a:ext cx="885764" cy="369332"/>
              </a:xfrm>
              <a:prstGeom prst="rect">
                <a:avLst/>
              </a:prstGeom>
              <a:blipFill rotWithShape="1">
                <a:blip r:embed="rId25"/>
                <a:stretch>
                  <a:fillRect r="-20000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79824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23" grpId="0"/>
      <p:bldP spid="25" grpId="0"/>
      <p:bldP spid="29" grpId="0"/>
      <p:bldP spid="30" grpId="0"/>
      <p:bldP spid="31" grpId="0"/>
      <p:bldP spid="41" grpId="0"/>
      <p:bldP spid="42" grpId="0"/>
      <p:bldP spid="43" grpId="0"/>
      <p:bldP spid="55" grpId="0"/>
      <p:bldP spid="56" grpId="0"/>
      <p:bldP spid="57" grpId="0"/>
      <p:bldP spid="58" grpId="0"/>
      <p:bldP spid="59" grpId="0"/>
      <p:bldP spid="60" grpId="0"/>
      <p:bldP spid="62" grpId="0"/>
      <p:bldP spid="3" grpId="0"/>
      <p:bldP spid="4" grpId="0"/>
      <p:bldP spid="6" grpId="0"/>
      <p:bldP spid="7" grpId="0"/>
      <p:bldP spid="9" grpId="0"/>
      <p:bldP spid="10" grpId="0"/>
      <p:bldP spid="11" grpId="0"/>
      <p:bldP spid="63" grpId="0"/>
      <p:bldP spid="64" grpId="0"/>
      <p:bldP spid="66" grpId="0"/>
      <p:bldP spid="67" grpId="0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520000"/>
            <a:ext cx="5184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Základní aritmetickou operací je </a:t>
            </a:r>
            <a:r>
              <a:rPr lang="cs-CZ" sz="2000" b="1" dirty="0" smtClean="0">
                <a:solidFill>
                  <a:srgbClr val="FF0000"/>
                </a:solidFill>
              </a:rPr>
              <a:t>sčítání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40000" y="28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Odčítání</a:t>
            </a:r>
            <a:r>
              <a:rPr lang="cs-CZ" sz="2000" b="1" dirty="0" smtClean="0"/>
              <a:t> je opačnou aritmetickou operací ke sčítání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76000" y="3240000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– b = a + (-b); při odčítání vlastně přičítáme opačné číslo</a:t>
            </a:r>
            <a:endParaRPr lang="cs-CZ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96000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Násobení</a:t>
            </a:r>
            <a:r>
              <a:rPr lang="cs-CZ" sz="2000" b="1" dirty="0" smtClean="0"/>
              <a:t> je opakované sčítání.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540000" y="432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a · b = b + b + b + … + b; sčítáme a stejných čísel b.</a:t>
            </a:r>
          </a:p>
          <a:p>
            <a:endParaRPr lang="cs-CZ" sz="2000" b="1" dirty="0"/>
          </a:p>
          <a:p>
            <a:r>
              <a:rPr lang="cs-CZ" b="1" dirty="0" smtClean="0"/>
              <a:t>      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934000" y="3924000"/>
            <a:ext cx="288032" cy="1800200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522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Dělení</a:t>
            </a:r>
            <a:r>
              <a:rPr lang="cs-CZ" sz="2000" b="1" dirty="0" smtClean="0"/>
              <a:t> je opačnou aritmetickou operací k násobení.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:</m:t>
                    </m:r>
                    <m:r>
                      <a:rPr lang="cs-CZ" b="1" i="0" smtClean="0">
                        <a:latin typeface="Cambria Math"/>
                      </a:rPr>
                      <m:t>𝐛</m:t>
                    </m:r>
                    <m:r>
                      <a:rPr lang="cs-CZ" b="1" i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cs-CZ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1" i="0" smtClean="0">
                                <a:latin typeface="Cambria Math"/>
                              </a:rPr>
                              <m:t>𝐚</m:t>
                            </m:r>
                          </m:num>
                          <m:den>
                            <m:r>
                              <a:rPr lang="cs-CZ" b="1" i="0" smtClean="0">
                                <a:latin typeface="Cambria Math"/>
                              </a:rPr>
                              <m:t>𝐛</m:t>
                            </m:r>
                          </m:den>
                        </m:f>
                      </m:e>
                    </m:d>
                    <m:r>
                      <a:rPr lang="cs-CZ" b="1" i="0" smtClean="0">
                        <a:latin typeface="Cambria Math"/>
                      </a:rPr>
                      <m:t>=</m:t>
                    </m:r>
                    <m:r>
                      <a:rPr lang="cs-CZ" b="1" i="0" smtClean="0">
                        <a:latin typeface="Cambria Math"/>
                      </a:rPr>
                      <m:t>𝐚</m:t>
                    </m:r>
                    <m:r>
                      <a:rPr lang="cs-CZ" b="1" i="0" smtClean="0">
                        <a:latin typeface="Cambria Math"/>
                      </a:rPr>
                      <m:t> ∙ </m:t>
                    </m:r>
                    <m:f>
                      <m:fPr>
                        <m:ctrlPr>
                          <a:rPr lang="cs-CZ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cs-CZ" b="1" i="0" smtClean="0">
                            <a:latin typeface="Cambria Math"/>
                            <a:ea typeface="Cambria Math"/>
                          </a:rPr>
                          <m:t>𝐛</m:t>
                        </m:r>
                      </m:den>
                    </m:f>
                    <m:r>
                      <a:rPr lang="cs-CZ" b="1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; při dělení vlastně násobíme převráceným číslem.</a:t>
                </a:r>
                <a:endParaRPr lang="cs-CZ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805264"/>
                <a:ext cx="8424488" cy="506870"/>
              </a:xfrm>
              <a:prstGeom prst="rect">
                <a:avLst/>
              </a:prstGeom>
              <a:blipFill rotWithShape="1">
                <a:blip r:embed="rId2"/>
                <a:stretch>
                  <a:fillRect l="-651" r="-72" b="-48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4" grpId="0"/>
      <p:bldP spid="8" grpId="0"/>
      <p:bldP spid="9" grpId="0"/>
      <p:bldP spid="6" grpId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Početní operace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6197624" cy="504057"/>
          </a:xfrm>
          <a:noFill/>
          <a:ln/>
        </p:spPr>
        <p:txBody>
          <a:bodyPr lIns="182562" tIns="46037" rIns="182562" bIns="46037"/>
          <a:lstStyle/>
          <a:p>
            <a:r>
              <a:rPr lang="cs-CZ" sz="2800" dirty="0" smtClean="0"/>
              <a:t>Základní početní operace: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40000" y="2340000"/>
            <a:ext cx="860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Umocňování</a:t>
            </a:r>
            <a:r>
              <a:rPr lang="cs-CZ" sz="2000" b="1" dirty="0"/>
              <a:t> je k násobení v podobném vztahu, </a:t>
            </a:r>
            <a:r>
              <a:rPr lang="cs-CZ" sz="2000" b="1" dirty="0" smtClean="0"/>
              <a:t>v </a:t>
            </a:r>
            <a:r>
              <a:rPr lang="cs-CZ" sz="2000" b="1" dirty="0"/>
              <a:t>jakém je samo </a:t>
            </a:r>
            <a:r>
              <a:rPr lang="cs-CZ" sz="2000" b="1" dirty="0" smtClean="0"/>
              <a:t>násobení </a:t>
            </a:r>
            <a:r>
              <a:rPr lang="cs-CZ" sz="2000" b="1" dirty="0"/>
              <a:t>ke </a:t>
            </a:r>
            <a:r>
              <a:rPr lang="cs-CZ" sz="2000" b="1" dirty="0" smtClean="0"/>
              <a:t>sčítání.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40000" y="3060000"/>
            <a:ext cx="860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Umocňování slouží ke zkrácenému zápisu vícenásobného násobení.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540000" y="3600000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tj. platí b</a:t>
            </a:r>
            <a:r>
              <a:rPr lang="cs-CZ" b="1" baseline="30000" dirty="0" smtClean="0"/>
              <a:t>a</a:t>
            </a:r>
            <a:r>
              <a:rPr lang="cs-CZ" b="1" dirty="0" smtClean="0"/>
              <a:t> = b </a:t>
            </a:r>
            <a:r>
              <a:rPr lang="cs-CZ" b="1" dirty="0"/>
              <a:t>· b · </a:t>
            </a:r>
            <a:r>
              <a:rPr lang="cs-CZ" b="1" dirty="0" smtClean="0"/>
              <a:t>b</a:t>
            </a:r>
            <a:r>
              <a:rPr lang="cs-CZ" b="1" dirty="0"/>
              <a:t> · </a:t>
            </a:r>
            <a:r>
              <a:rPr lang="cs-CZ" b="1" dirty="0" smtClean="0"/>
              <a:t>…</a:t>
            </a:r>
            <a:r>
              <a:rPr lang="cs-CZ" b="1" dirty="0"/>
              <a:t> · b</a:t>
            </a:r>
            <a:r>
              <a:rPr lang="cs-CZ" b="1" dirty="0" smtClean="0"/>
              <a:t>; násobíme a stejných čísel b.</a:t>
            </a:r>
          </a:p>
          <a:p>
            <a:endParaRPr lang="cs-CZ" sz="2000" b="1" dirty="0" smtClean="0"/>
          </a:p>
          <a:p>
            <a:r>
              <a:rPr lang="cs-CZ" b="1" dirty="0" smtClean="0"/>
              <a:t>                                a </a:t>
            </a:r>
          </a:p>
          <a:p>
            <a:endParaRPr lang="cs-CZ" b="1" dirty="0"/>
          </a:p>
        </p:txBody>
      </p:sp>
      <p:sp>
        <p:nvSpPr>
          <p:cNvPr id="6" name="Pravá složená závorka 5"/>
          <p:cNvSpPr/>
          <p:nvPr/>
        </p:nvSpPr>
        <p:spPr bwMode="auto">
          <a:xfrm rot="5400000">
            <a:off x="2574000" y="3312000"/>
            <a:ext cx="288032" cy="1584176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40000" y="4680000"/>
            <a:ext cx="80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Odmocňování</a:t>
            </a:r>
            <a:r>
              <a:rPr lang="cs-CZ" sz="2000" b="1" dirty="0" smtClean="0"/>
              <a:t> je opačnou aritmetickou operací k umocňování.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tj. platí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cs-CZ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b="1" i="1" smtClean="0">
                            <a:latin typeface="Cambria Math"/>
                          </a:rPr>
                          <m:t>𝒏</m:t>
                        </m:r>
                      </m:deg>
                      <m:e>
                        <m:r>
                          <a:rPr lang="cs-CZ" b="1" i="1" smtClean="0">
                            <a:latin typeface="Cambria Math"/>
                          </a:rPr>
                          <m:t>𝒂</m:t>
                        </m:r>
                        <m:r>
                          <a:rPr lang="cs-CZ" b="1" i="1" smtClean="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𝒃</m:t>
                    </m:r>
                    <m:r>
                      <a:rPr lang="cs-CZ" b="1" i="1" smtClean="0">
                        <a:latin typeface="Cambria Math"/>
                      </a:rPr>
                      <m:t>, </m:t>
                    </m:r>
                    <m:r>
                      <a:rPr lang="cs-CZ" b="1" i="1" smtClean="0">
                        <a:latin typeface="Cambria Math"/>
                      </a:rPr>
                      <m:t>𝒌𝒅𝒆</m:t>
                    </m:r>
                    <m:r>
                      <a:rPr lang="cs-CZ" b="1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1" smtClean="0"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cs-CZ" b="1" i="1" smtClean="0"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cs-CZ" b="1" i="1" smtClean="0">
                        <a:latin typeface="Cambria Math"/>
                      </a:rPr>
                      <m:t>=</m:t>
                    </m:r>
                    <m:r>
                      <a:rPr lang="cs-CZ" b="1" i="1" smtClean="0">
                        <a:latin typeface="Cambria Math"/>
                      </a:rPr>
                      <m:t>𝒂</m:t>
                    </m:r>
                  </m:oMath>
                </a14:m>
                <a:r>
                  <a:rPr lang="cs-CZ" b="1" dirty="0" smtClean="0"/>
                  <a:t>; při odmocňování vlastně rozkládáme číslo </a:t>
                </a:r>
                <a:br>
                  <a:rPr lang="cs-CZ" b="1" dirty="0" smtClean="0"/>
                </a:br>
                <a:r>
                  <a:rPr lang="cs-CZ" b="1" dirty="0" smtClean="0"/>
                  <a:t>na součin n stejných čísel.</a:t>
                </a:r>
                <a:endParaRPr lang="cs-CZ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220000"/>
                <a:ext cx="8604000" cy="651397"/>
              </a:xfrm>
              <a:prstGeom prst="rect">
                <a:avLst/>
              </a:prstGeom>
              <a:blipFill rotWithShape="1">
                <a:blip r:embed="rId2"/>
                <a:stretch>
                  <a:fillRect l="-638" t="-3738" b="-140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0565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8" grpId="0"/>
      <p:bldP spid="9" grpId="0"/>
      <p:bldP spid="6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odmocnina</a:t>
            </a:r>
            <a:endParaRPr lang="cs-CZ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79058" y="1988839"/>
                <a:ext cx="7992888" cy="504057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sz="2800" dirty="0" smtClean="0"/>
                  <a:t>Třetí </a:t>
                </a:r>
                <a:r>
                  <a:rPr lang="cs-CZ" sz="2800" dirty="0" smtClean="0"/>
                  <a:t>odmocnina z a, je </a:t>
                </a:r>
                <a:r>
                  <a:rPr lang="cs-CZ" sz="2800" dirty="0"/>
                  <a:t>definována jako objekt b, pro který platí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8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cs-CZ" sz="28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800" b="0" i="1" smtClean="0">
                        <a:latin typeface="Cambria Math"/>
                      </a:rPr>
                      <m:t>=</m:t>
                    </m:r>
                    <m:r>
                      <a:rPr lang="cs-CZ" sz="2800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cs-CZ" sz="2800" dirty="0" smtClean="0"/>
                  <a:t>.</a:t>
                </a:r>
                <a:endParaRPr lang="cs-CZ" sz="2800" dirty="0"/>
              </a:p>
            </p:txBody>
          </p:sp>
        </mc:Choice>
        <mc:Fallback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79058" y="1988839"/>
                <a:ext cx="7992888" cy="504057"/>
              </a:xfrm>
              <a:blipFill rotWithShape="1">
                <a:blip r:embed="rId2"/>
                <a:stretch>
                  <a:fillRect l="-381" t="-12048" b="-119277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2195735" y="2908335"/>
                <a:ext cx="5243181" cy="972107"/>
              </a:xfrm>
              <a:prstGeom prst="rect">
                <a:avLst/>
              </a:prstGeom>
              <a:solidFill>
                <a:srgbClr val="FFFFCC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rad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sSup>
                        <m:sSupPr>
                          <m:ctrlP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  </m:t>
                          </m:r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4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4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5735" y="2908335"/>
                <a:ext cx="5243181" cy="9721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-17403" y="4148967"/>
                <a:ext cx="3370838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e>
                      </m:ra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sSup>
                            <m:sSup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ra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7403" y="4148967"/>
                <a:ext cx="3370838" cy="504057"/>
              </a:xfrm>
              <a:prstGeom prst="rect">
                <a:avLst/>
              </a:prstGeom>
              <a:blipFill rotWithShape="1">
                <a:blip r:embed="rId4"/>
                <a:stretch>
                  <a:fillRect b="-1219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4355976" y="3897373"/>
                <a:ext cx="4277707" cy="504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𝟏𝟐𝟓</m:t>
                          </m:r>
                        </m:e>
                      </m:ra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  <m:sup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ra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6" y="3897373"/>
                <a:ext cx="4277707" cy="504057"/>
              </a:xfrm>
              <a:prstGeom prst="rect">
                <a:avLst/>
              </a:prstGeom>
              <a:blipFill rotWithShape="1">
                <a:blip r:embed="rId5"/>
                <a:stretch>
                  <a:fillRect b="-1204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3229763" y="4537556"/>
                <a:ext cx="2185214" cy="1586203"/>
              </a:xfrm>
              <a:prstGeom prst="rect">
                <a:avLst/>
              </a:prstGeom>
              <a:solidFill>
                <a:srgbClr val="00CCFF"/>
              </a:solidFill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  <a:scene3d>
                  <a:camera prst="orthographicFront">
                    <a:rot lat="0" lon="0" rev="0"/>
                  </a:camera>
                  <a:lightRig rig="threePt" dir="t"/>
                </a:scene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9600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9600" b="0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9600" b="0" i="1" smtClean="0">
                              <a:ln w="22225">
                                <a:solidFill>
                                  <a:schemeClr val="tx1"/>
                                </a:solidFill>
                              </a:ln>
                              <a:solidFill>
                                <a:srgbClr val="FFCC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</m:rad>
                    </m:oMath>
                  </m:oMathPara>
                </a14:m>
                <a:endParaRPr lang="cs-CZ" sz="9600" dirty="0">
                  <a:ln w="22225">
                    <a:solidFill>
                      <a:schemeClr val="tx1"/>
                    </a:solidFill>
                  </a:ln>
                  <a:solidFill>
                    <a:srgbClr val="FFCC00"/>
                  </a:solidFill>
                </a:endParaRPr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763" y="4537556"/>
                <a:ext cx="2185214" cy="158620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6216767" y="5921270"/>
            <a:ext cx="2444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Třetí odmocnina čísla </a:t>
            </a:r>
            <a:r>
              <a:rPr lang="cs-CZ" sz="2000" b="1" i="1" dirty="0" smtClean="0"/>
              <a:t>a</a:t>
            </a:r>
            <a:endParaRPr lang="cs-CZ" sz="2000" b="1" i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588224" y="4953362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Základ třetí odmocniny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51520" y="5392645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Odmocnítko</a:t>
            </a:r>
            <a:endParaRPr lang="cs-CZ" sz="2000" b="1" dirty="0"/>
          </a:p>
        </p:txBody>
      </p:sp>
      <p:cxnSp>
        <p:nvCxnSpPr>
          <p:cNvPr id="13" name="Přímá spojnice se šipkou 12"/>
          <p:cNvCxnSpPr/>
          <p:nvPr/>
        </p:nvCxnSpPr>
        <p:spPr bwMode="auto">
          <a:xfrm flipH="1" flipV="1">
            <a:off x="5280516" y="5877176"/>
            <a:ext cx="997270" cy="39803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Přímá spojnice se šipkou 17"/>
          <p:cNvCxnSpPr/>
          <p:nvPr/>
        </p:nvCxnSpPr>
        <p:spPr bwMode="auto">
          <a:xfrm>
            <a:off x="2051720" y="5603323"/>
            <a:ext cx="1685419" cy="1200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5004048" y="5340056"/>
            <a:ext cx="1872209" cy="52589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87576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9" grpId="0" uiExpand="1" build="p" animBg="1"/>
      <p:bldP spid="10" grpId="0" build="p"/>
      <p:bldP spid="11" grpId="0" build="p"/>
      <p:bldP spid="4" grpId="0" animBg="1"/>
      <p:bldP spid="5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odmocnina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třetí odmocninu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520000"/>
                <a:ext cx="140372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27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520000"/>
                <a:ext cx="1403728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1656000" y="4716000"/>
                <a:ext cx="59539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4716000"/>
                <a:ext cx="595390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1908000" y="25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8000" y="2556000"/>
                <a:ext cx="936104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2520000"/>
                <a:ext cx="175568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=27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2520000"/>
                <a:ext cx="1755680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240000"/>
                <a:ext cx="19797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0,512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240000"/>
                <a:ext cx="1979792" cy="504056"/>
              </a:xfrm>
              <a:prstGeom prst="rect">
                <a:avLst/>
              </a:prstGeom>
              <a:blipFill rotWithShape="1">
                <a:blip r:embed="rId6"/>
                <a:stretch>
                  <a:fillRect b="-1325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2349215" y="3276000"/>
                <a:ext cx="92664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0,8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9215" y="3276000"/>
                <a:ext cx="926641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3240000"/>
                <a:ext cx="241215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0,8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=0,512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3240000"/>
                <a:ext cx="2412159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4680000"/>
                <a:ext cx="135394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4680000"/>
                <a:ext cx="1353942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4680000"/>
                <a:ext cx="155171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4680000"/>
                <a:ext cx="1551718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5400000"/>
                <a:ext cx="176376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−64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5400000"/>
                <a:ext cx="1763767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467545" y="6120000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accent6">
                    <a:lumMod val="75000"/>
                  </a:schemeClr>
                </a:solidFill>
              </a:rPr>
              <a:t>Třetí </a:t>
            </a:r>
            <a:r>
              <a:rPr lang="cs-CZ" sz="2400" b="1" dirty="0" smtClean="0">
                <a:solidFill>
                  <a:schemeClr val="accent6">
                    <a:lumMod val="75000"/>
                  </a:schemeClr>
                </a:solidFill>
              </a:rPr>
              <a:t>odmocnina </a:t>
            </a:r>
            <a:r>
              <a:rPr lang="cs-CZ" sz="2400" b="1" dirty="0" smtClean="0">
                <a:solidFill>
                  <a:schemeClr val="accent6">
                    <a:lumMod val="75000"/>
                  </a:schemeClr>
                </a:solidFill>
              </a:rPr>
              <a:t>záporného čísla je vždy záporná.</a:t>
            </a:r>
            <a:endParaRPr lang="cs-CZ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960000"/>
                <a:ext cx="19797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8 000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960000"/>
                <a:ext cx="1979792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2380783" y="3996000"/>
                <a:ext cx="92664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20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80783" y="3996000"/>
                <a:ext cx="926641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3960000"/>
                <a:ext cx="24121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20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=8 000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3960000"/>
                <a:ext cx="2412160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2124168" y="5400000"/>
                <a:ext cx="107968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− 4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4168" y="5400000"/>
                <a:ext cx="1079680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3600000" y="5400000"/>
                <a:ext cx="262818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− 4</m:t>
                              </m:r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=−64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0" y="5400000"/>
                <a:ext cx="2628184" cy="5040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3" grpId="0" build="p"/>
      <p:bldP spid="14" grpId="0" build="p"/>
      <p:bldP spid="15" grpId="0" build="p"/>
      <p:bldP spid="18" grpId="0" build="p"/>
      <p:bldP spid="19" grpId="0" build="p"/>
      <p:bldP spid="21" grpId="0" build="p"/>
      <p:bldP spid="24" grpId="0" build="p"/>
      <p:bldP spid="27" grpId="0" build="p"/>
      <p:bldP spid="28" grpId="0" build="p"/>
      <p:bldP spid="8" grpId="0"/>
      <p:bldP spid="30" grpId="0" build="p"/>
      <p:bldP spid="32" grpId="0" build="p"/>
      <p:bldP spid="33" grpId="0" build="p"/>
      <p:bldP spid="20" grpId="0" build="p"/>
      <p:bldP spid="2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odmocnina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20000" y="1916832"/>
            <a:ext cx="55446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Určete </a:t>
            </a:r>
            <a:r>
              <a:rPr lang="cs-CZ" sz="2800" dirty="0"/>
              <a:t>t</a:t>
            </a:r>
            <a:r>
              <a:rPr lang="cs-CZ" sz="2800" dirty="0" smtClean="0"/>
              <a:t>řetí odmocninu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3635896" y="3168000"/>
                <a:ext cx="1872208" cy="576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3168000"/>
                <a:ext cx="1872208" cy="57656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880000" y="3888000"/>
                <a:ext cx="2791845" cy="576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888000"/>
                <a:ext cx="2791845" cy="57656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160000" y="4608000"/>
                <a:ext cx="3192399" cy="576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00" y="4608000"/>
                <a:ext cx="3192399" cy="5765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475656" y="5328000"/>
                <a:ext cx="4738233" cy="576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5328000"/>
                <a:ext cx="4738233" cy="5765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5436177" y="3204000"/>
                <a:ext cx="720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177" y="3204000"/>
                <a:ext cx="720000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5436177" y="3888000"/>
                <a:ext cx="12784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177" y="3888000"/>
                <a:ext cx="1278456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436177" y="4608000"/>
                <a:ext cx="15840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177" y="4608000"/>
                <a:ext cx="1584096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436000" y="5328000"/>
                <a:ext cx="20028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𝟏𝟎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00" y="5328000"/>
                <a:ext cx="2002871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4860244" y="2376000"/>
            <a:ext cx="0" cy="340060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1763688" y="5796000"/>
            <a:ext cx="309648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1763688" y="2376000"/>
            <a:ext cx="3096556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9" name="Přímá spojnice 5128"/>
          <p:cNvCxnSpPr/>
          <p:nvPr/>
        </p:nvCxnSpPr>
        <p:spPr bwMode="auto">
          <a:xfrm>
            <a:off x="5532151" y="2348881"/>
            <a:ext cx="0" cy="34006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1" name="Přímá spojnice 5130"/>
          <p:cNvCxnSpPr/>
          <p:nvPr/>
        </p:nvCxnSpPr>
        <p:spPr bwMode="auto">
          <a:xfrm>
            <a:off x="5532151" y="5749487"/>
            <a:ext cx="11824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3" name="Přímá spojnice 5132"/>
          <p:cNvCxnSpPr/>
          <p:nvPr/>
        </p:nvCxnSpPr>
        <p:spPr bwMode="auto">
          <a:xfrm flipH="1" flipV="1">
            <a:off x="5532153" y="2348882"/>
            <a:ext cx="1182480" cy="340060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36" name="TextovéPole 5135"/>
          <p:cNvSpPr txBox="1"/>
          <p:nvPr/>
        </p:nvSpPr>
        <p:spPr>
          <a:xfrm>
            <a:off x="72049" y="61200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Při výpočtu třetí odmocniny je počet nul třetinový.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4" grpId="0"/>
      <p:bldP spid="17" grpId="0"/>
      <p:bldP spid="18" grpId="0"/>
      <p:bldP spid="20" grpId="0"/>
      <p:bldP spid="21" grpId="0"/>
      <p:bldP spid="23" grpId="0"/>
      <p:bldP spid="24" grpId="0"/>
      <p:bldP spid="26" grpId="0"/>
      <p:bldP spid="5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odmocnina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20000" y="1844824"/>
            <a:ext cx="55446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dirty="0" smtClean="0"/>
              <a:t>Určete třetí odmocninu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3420000" y="3060000"/>
                <a:ext cx="2115255" cy="61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𝟎𝟎𝟏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000" y="3060000"/>
                <a:ext cx="2115255" cy="61414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699793" y="3960000"/>
                <a:ext cx="2981036" cy="61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𝟎𝟎𝟏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3" y="3960000"/>
                <a:ext cx="298103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1980000" y="4860000"/>
                <a:ext cx="3480439" cy="61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𝟎𝟎𝟏</m:t>
                          </m:r>
                        </m:e>
                      </m:rad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4860000"/>
                <a:ext cx="3480439" cy="61414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259632" y="5760000"/>
                <a:ext cx="4680520" cy="545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ctrlPr>
                          <a:rPr lang="cs-CZ" sz="2800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sz="2800" b="1" i="1" smtClean="0">
                            <a:latin typeface="Cambria Math"/>
                          </a:rPr>
                          <m:t>𝟑</m:t>
                        </m:r>
                      </m:deg>
                      <m:e>
                        <m:r>
                          <a:rPr lang="cs-CZ" sz="2800" b="1" i="1" smtClean="0">
                            <a:latin typeface="Cambria Math"/>
                          </a:rPr>
                          <m:t>𝟎</m:t>
                        </m:r>
                        <m:r>
                          <a:rPr lang="cs-CZ" sz="2800" b="1" i="1" smtClean="0">
                            <a:latin typeface="Cambria Math"/>
                          </a:rPr>
                          <m:t>,</m:t>
                        </m:r>
                        <m:r>
                          <a:rPr lang="cs-CZ" sz="2800" b="1" i="1" smtClean="0">
                            <a:latin typeface="Cambria Math"/>
                          </a:rPr>
                          <m:t>𝟎𝟎𝟎</m:t>
                        </m:r>
                        <m:r>
                          <a:rPr lang="cs-CZ" sz="2800" b="1" i="1" smtClean="0">
                            <a:latin typeface="Cambria Math"/>
                          </a:rPr>
                          <m:t> </m:t>
                        </m:r>
                        <m:r>
                          <a:rPr lang="cs-CZ" sz="2800" b="1" i="1" smtClean="0">
                            <a:latin typeface="Cambria Math"/>
                          </a:rPr>
                          <m:t>𝟎𝟎𝟎</m:t>
                        </m:r>
                        <m:r>
                          <a:rPr lang="cs-CZ" sz="2800" b="1" i="1" smtClean="0">
                            <a:latin typeface="Cambria Math"/>
                          </a:rPr>
                          <m:t> </m:t>
                        </m:r>
                        <m:r>
                          <a:rPr lang="cs-CZ" sz="2800" b="1" i="1" smtClean="0">
                            <a:latin typeface="Cambria Math"/>
                          </a:rPr>
                          <m:t>𝟎𝟎𝟎</m:t>
                        </m:r>
                        <m:r>
                          <a:rPr lang="cs-CZ" sz="2800" b="1" i="1" smtClean="0">
                            <a:latin typeface="Cambria Math"/>
                          </a:rPr>
                          <m:t> </m:t>
                        </m:r>
                        <m:r>
                          <a:rPr lang="cs-CZ" sz="2800" b="1" i="1" smtClean="0">
                            <a:latin typeface="Cambria Math"/>
                          </a:rPr>
                          <m:t>𝟎𝟎𝟏</m:t>
                        </m:r>
                      </m:e>
                    </m:rad>
                    <m:r>
                      <a:rPr lang="cs-CZ" sz="2800" b="1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2800" b="1" i="1" dirty="0" smtClean="0"/>
                  <a:t> </a:t>
                </a:r>
                <a:endParaRPr lang="cs-CZ" sz="2800" b="1" i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5760000"/>
                <a:ext cx="4680520" cy="54521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5300983" y="3096000"/>
                <a:ext cx="10800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0983" y="3096000"/>
                <a:ext cx="1080040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5300983" y="3996000"/>
                <a:ext cx="25569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0983" y="3996000"/>
                <a:ext cx="255691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292000" y="4896000"/>
                <a:ext cx="26900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00" y="4896000"/>
                <a:ext cx="2690059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318785" y="5796000"/>
                <a:ext cx="40057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𝟎</m:t>
                      </m:r>
                      <m:r>
                        <a:rPr lang="cs-CZ" sz="2800" b="1" i="1" smtClean="0"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latin typeface="Cambria Math"/>
                        </a:rPr>
                        <m:t>𝟎𝟎𝟎</m:t>
                      </m:r>
                      <m:r>
                        <a:rPr lang="cs-CZ" sz="2800" b="1" i="1" smtClean="0">
                          <a:latin typeface="Cambria Math"/>
                        </a:rPr>
                        <m:t> </m:t>
                      </m:r>
                      <m:r>
                        <a:rPr lang="cs-CZ" sz="28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8785" y="5796000"/>
                <a:ext cx="4005743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4724983" y="2276872"/>
            <a:ext cx="0" cy="39369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>
            <a:off x="1619672" y="6192000"/>
            <a:ext cx="310531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1583667" y="2276872"/>
            <a:ext cx="3141316" cy="39151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9" name="Přímá spojnice 5128"/>
          <p:cNvCxnSpPr/>
          <p:nvPr/>
        </p:nvCxnSpPr>
        <p:spPr bwMode="auto">
          <a:xfrm>
            <a:off x="5396958" y="2276872"/>
            <a:ext cx="19234" cy="39369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1" name="Přímá spojnice 5130"/>
          <p:cNvCxnSpPr/>
          <p:nvPr/>
        </p:nvCxnSpPr>
        <p:spPr bwMode="auto">
          <a:xfrm>
            <a:off x="5396958" y="6192000"/>
            <a:ext cx="124007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33" name="Přímá spojnice 5132"/>
          <p:cNvCxnSpPr/>
          <p:nvPr/>
        </p:nvCxnSpPr>
        <p:spPr bwMode="auto">
          <a:xfrm flipH="1" flipV="1">
            <a:off x="5416193" y="2276872"/>
            <a:ext cx="1220836" cy="39151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36" name="TextovéPole 5135"/>
          <p:cNvSpPr txBox="1"/>
          <p:nvPr/>
        </p:nvSpPr>
        <p:spPr>
          <a:xfrm>
            <a:off x="17923" y="632202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Při výpočtu třetí odmocniny je počet desetinných míst třetinový.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0522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4" grpId="0"/>
      <p:bldP spid="17" grpId="0"/>
      <p:bldP spid="18" grpId="0"/>
      <p:bldP spid="20" grpId="0"/>
      <p:bldP spid="21" grpId="0"/>
      <p:bldP spid="23" grpId="0"/>
      <p:bldP spid="24" grpId="0"/>
      <p:bldP spid="26" grpId="0"/>
      <p:bldP spid="51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odmocnina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třetí odmocninu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520000"/>
                <a:ext cx="158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64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520000"/>
                <a:ext cx="158400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1872000" y="25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2000" y="2556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−64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2988000"/>
                <a:ext cx="194421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196000" y="2988000"/>
                <a:ext cx="31323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− 4</m:t>
                      </m:r>
                    </m:oMath>
                  </m:oMathPara>
                </a14:m>
                <a:endParaRPr lang="cs-CZ" sz="2800" i="1" u="dbl" dirty="0"/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6000" y="2988000"/>
                <a:ext cx="3132348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720000" y="3456000"/>
                <a:ext cx="17637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64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" y="3456000"/>
                <a:ext cx="1763768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2124000" y="34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−4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4000" y="3456000"/>
                <a:ext cx="936104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se šipkou 2"/>
          <p:cNvCxnSpPr/>
          <p:nvPr/>
        </p:nvCxnSpPr>
        <p:spPr bwMode="auto">
          <a:xfrm flipV="1">
            <a:off x="1133832" y="3456000"/>
            <a:ext cx="234240" cy="9091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53776" y="4509120"/>
            <a:ext cx="3816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odmocniny je číslo -64</a:t>
            </a:r>
            <a:endParaRPr lang="cs-CZ" b="1" dirty="0"/>
          </a:p>
        </p:txBody>
      </p:sp>
      <p:cxnSp>
        <p:nvCxnSpPr>
          <p:cNvPr id="30" name="Přímá spojnice se šipkou 29"/>
          <p:cNvCxnSpPr/>
          <p:nvPr/>
        </p:nvCxnSpPr>
        <p:spPr bwMode="auto">
          <a:xfrm flipV="1">
            <a:off x="1133832" y="3969348"/>
            <a:ext cx="234240" cy="106003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TextovéPole 30"/>
          <p:cNvSpPr txBox="1"/>
          <p:nvPr/>
        </p:nvSpPr>
        <p:spPr>
          <a:xfrm>
            <a:off x="89776" y="5029381"/>
            <a:ext cx="3726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odmocniny je číslo 64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5735286"/>
                <a:ext cx="9144000" cy="722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ad>
                      <m:radPr>
                        <m:ctrlPr>
                          <a:rPr lang="cs-CZ" sz="4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cs-CZ" sz="4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deg>
                      <m:e>
                        <m:r>
                          <a:rPr lang="cs-CZ" sz="4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</m:e>
                    </m:rad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;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𝒌𝒅𝒆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cs-CZ" sz="40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sz="3200" b="1" dirty="0" smtClean="0">
                    <a:solidFill>
                      <a:srgbClr val="FF0000"/>
                    </a:solidFill>
                  </a:rPr>
                  <a:t>je vždy číslo záporné</a:t>
                </a:r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35286"/>
                <a:ext cx="9144000" cy="722955"/>
              </a:xfrm>
              <a:prstGeom prst="rect">
                <a:avLst/>
              </a:prstGeom>
              <a:blipFill rotWithShape="1">
                <a:blip r:embed="rId8"/>
                <a:stretch>
                  <a:fillRect b="-2457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59715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21" grpId="0" build="p"/>
      <p:bldP spid="21" grpId="1" build="allAtOnce"/>
      <p:bldP spid="21" grpId="2" build="allAtOnce"/>
      <p:bldP spid="23" grpId="0" build="p"/>
      <p:bldP spid="23" grpId="1" build="allAtOnce"/>
      <p:bldP spid="23" grpId="2" build="allAtOnce"/>
      <p:bldP spid="4" grpId="0"/>
      <p:bldP spid="4" grpId="1"/>
      <p:bldP spid="31" grpId="0"/>
      <p:bldP spid="31" grpId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Třetí odmocnina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Určete třetí odmocninu čísel: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3420000"/>
                <a:ext cx="251983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27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125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3420000"/>
                <a:ext cx="2519832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3995936" y="25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95936" y="2556000"/>
                <a:ext cx="93610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2520000"/>
                <a:ext cx="2304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27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∙125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2520000"/>
                <a:ext cx="2304000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2411760" y="2520000"/>
                <a:ext cx="19442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3 375</m:t>
                          </m:r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1760" y="2520000"/>
                <a:ext cx="1944292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3923928" y="3456000"/>
                <a:ext cx="936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3928" y="3456000"/>
                <a:ext cx="93610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736072" y="3456000"/>
                <a:ext cx="154789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3 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∙5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36072" y="3456000"/>
                <a:ext cx="1547896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5040000" y="2520000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Třetí odmocnina součinu se rovná součinu třetích odmocnin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400000" y="3600000"/>
                <a:ext cx="2700392" cy="51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g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rad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3600000"/>
                <a:ext cx="2700392" cy="51514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4140000"/>
                <a:ext cx="1501634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8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64</m:t>
                              </m:r>
                            </m:den>
                          </m:f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4140000"/>
                <a:ext cx="1501634" cy="1152128"/>
              </a:xfrm>
              <a:prstGeom prst="rect">
                <a:avLst/>
              </a:prstGeom>
              <a:blipFill rotWithShape="1">
                <a:blip r:embed="rId9"/>
                <a:stretch>
                  <a:fillRect b="-1322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656000" y="4140000"/>
                <a:ext cx="1321412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8</m:t>
                              </m:r>
                            </m:den>
                          </m:f>
                        </m:e>
                      </m:rad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4140000"/>
                <a:ext cx="1321412" cy="1152128"/>
              </a:xfrm>
              <a:prstGeom prst="rect">
                <a:avLst/>
              </a:prstGeom>
              <a:blipFill rotWithShape="1">
                <a:blip r:embed="rId10"/>
                <a:stretch>
                  <a:fillRect b="-1322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2736000" y="4392000"/>
                <a:ext cx="482824" cy="900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i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000" y="4392000"/>
                <a:ext cx="482824" cy="90024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540000" y="5400000"/>
                <a:ext cx="2304000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deg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8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deg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64</m:t>
                              </m:r>
                            </m:e>
                          </m:rad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5400000"/>
                <a:ext cx="2304000" cy="115212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1692000" y="5508000"/>
                <a:ext cx="961412" cy="115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2000" y="5508000"/>
                <a:ext cx="961412" cy="115212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2412000" y="5508000"/>
                <a:ext cx="482824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000" y="5508000"/>
                <a:ext cx="482824" cy="90178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/>
          <p:cNvSpPr txBox="1"/>
          <p:nvPr/>
        </p:nvSpPr>
        <p:spPr>
          <a:xfrm>
            <a:off x="5040000" y="4528787"/>
            <a:ext cx="411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Třetí odmocnina podílu se rovná podílu třetích odmocnin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400000" y="5580000"/>
                <a:ext cx="1882283" cy="915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f>
                            <m:f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den>
                          </m:f>
                        </m:e>
                      </m:rad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deg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deg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5580000"/>
                <a:ext cx="1882283" cy="91505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15410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4" grpId="0" build="p"/>
      <p:bldP spid="15" grpId="0" build="p"/>
      <p:bldP spid="16" grpId="0" build="p"/>
      <p:bldP spid="17" grpId="0" build="p"/>
      <p:bldP spid="25" grpId="0" build="p"/>
      <p:bldP spid="4" grpId="0"/>
      <p:bldP spid="31" grpId="0"/>
      <p:bldP spid="18" grpId="0" build="p"/>
      <p:bldP spid="19" grpId="0" build="p"/>
      <p:bldP spid="5" grpId="0"/>
      <p:bldP spid="24" grpId="0" build="p"/>
      <p:bldP spid="26" grpId="0" build="p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1766</TotalTime>
  <Words>1164</Words>
  <Application>Microsoft Office PowerPoint</Application>
  <PresentationFormat>Předvádění na obrazovce (4:3)</PresentationFormat>
  <Paragraphs>217</Paragraphs>
  <Slides>15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Prezentace školení zaměstnanců</vt:lpstr>
      <vt:lpstr>List</vt:lpstr>
      <vt:lpstr>Třetí odmocnina</vt:lpstr>
      <vt:lpstr>Početní operace</vt:lpstr>
      <vt:lpstr>Početní operace</vt:lpstr>
      <vt:lpstr>Třetí odmocnina</vt:lpstr>
      <vt:lpstr>Třetí odmocnina</vt:lpstr>
      <vt:lpstr>Třetí odmocnina</vt:lpstr>
      <vt:lpstr>Třetí odmocnina</vt:lpstr>
      <vt:lpstr>Třetí odmocnina</vt:lpstr>
      <vt:lpstr>Třetí odmocnina</vt:lpstr>
      <vt:lpstr>Třetí odmocnina</vt:lpstr>
      <vt:lpstr>Určování třetí odmocniny</vt:lpstr>
      <vt:lpstr>Určování třetí odmocniny</vt:lpstr>
      <vt:lpstr>Určování třetí odmocniny</vt:lpstr>
      <vt:lpstr>Určování třetí odmocniny Desetinná čísla + Velká čísla</vt:lpstr>
      <vt:lpstr>Určování třetí odmocniny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276</cp:revision>
  <dcterms:created xsi:type="dcterms:W3CDTF">2012-01-02T08:14:14Z</dcterms:created>
  <dcterms:modified xsi:type="dcterms:W3CDTF">2012-11-25T15:16:45Z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