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92" r:id="rId4"/>
    <p:sldId id="280" r:id="rId5"/>
    <p:sldId id="274" r:id="rId6"/>
    <p:sldId id="28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2" r:id="rId15"/>
    <p:sldId id="300" r:id="rId16"/>
    <p:sldId id="301" r:id="rId1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5" Type="http://schemas.openxmlformats.org/officeDocument/2006/relationships/image" Target="../media/image7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Relationship Id="rId14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5.png"/><Relationship Id="rId3" Type="http://schemas.openxmlformats.org/officeDocument/2006/relationships/package" Target="../embeddings/List_aplikace_Microsoft_Excel1.xlsx"/><Relationship Id="rId7" Type="http://schemas.openxmlformats.org/officeDocument/2006/relationships/image" Target="../media/image82.png"/><Relationship Id="rId12" Type="http://schemas.openxmlformats.org/officeDocument/2006/relationships/image" Target="../media/image9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1.png"/><Relationship Id="rId11" Type="http://schemas.openxmlformats.org/officeDocument/2006/relationships/image" Target="../media/image93.png"/><Relationship Id="rId5" Type="http://schemas.openxmlformats.org/officeDocument/2006/relationships/image" Target="../media/image80.png"/><Relationship Id="rId15" Type="http://schemas.openxmlformats.org/officeDocument/2006/relationships/image" Target="../media/image79.png"/><Relationship Id="rId4" Type="http://schemas.openxmlformats.org/officeDocument/2006/relationships/image" Target="../media/image1.emf"/><Relationship Id="rId9" Type="http://schemas.openxmlformats.org/officeDocument/2006/relationships/image" Target="../media/image84.png"/><Relationship Id="rId14" Type="http://schemas.openxmlformats.org/officeDocument/2006/relationships/image" Target="../media/image8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7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0.png"/><Relationship Id="rId4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1.png"/><Relationship Id="rId7" Type="http://schemas.openxmlformats.org/officeDocument/2006/relationships/image" Target="../media/image9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0.png"/><Relationship Id="rId4" Type="http://schemas.openxmlformats.org/officeDocument/2006/relationships/image" Target="../media/image9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26" Type="http://schemas.openxmlformats.org/officeDocument/2006/relationships/image" Target="../media/image117.png"/><Relationship Id="rId3" Type="http://schemas.openxmlformats.org/officeDocument/2006/relationships/package" Target="../embeddings/List_aplikace_Microsoft_Excel2.xlsx"/><Relationship Id="rId21" Type="http://schemas.openxmlformats.org/officeDocument/2006/relationships/image" Target="../media/image112.png"/><Relationship Id="rId7" Type="http://schemas.openxmlformats.org/officeDocument/2006/relationships/image" Target="../media/image94.png"/><Relationship Id="rId12" Type="http://schemas.openxmlformats.org/officeDocument/2006/relationships/image" Target="../media/image103.png"/><Relationship Id="rId17" Type="http://schemas.openxmlformats.org/officeDocument/2006/relationships/image" Target="../media/image108.png"/><Relationship Id="rId25" Type="http://schemas.openxmlformats.org/officeDocument/2006/relationships/image" Target="../media/image11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7.png"/><Relationship Id="rId20" Type="http://schemas.openxmlformats.org/officeDocument/2006/relationships/image" Target="../media/image11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3.png"/><Relationship Id="rId11" Type="http://schemas.openxmlformats.org/officeDocument/2006/relationships/image" Target="../media/image102.png"/><Relationship Id="rId24" Type="http://schemas.openxmlformats.org/officeDocument/2006/relationships/image" Target="../media/image115.png"/><Relationship Id="rId15" Type="http://schemas.openxmlformats.org/officeDocument/2006/relationships/image" Target="../media/image106.png"/><Relationship Id="rId23" Type="http://schemas.openxmlformats.org/officeDocument/2006/relationships/image" Target="../media/image114.png"/><Relationship Id="rId10" Type="http://schemas.openxmlformats.org/officeDocument/2006/relationships/image" Target="../media/image101.png"/><Relationship Id="rId19" Type="http://schemas.openxmlformats.org/officeDocument/2006/relationships/image" Target="../media/image110.png"/><Relationship Id="rId4" Type="http://schemas.openxmlformats.org/officeDocument/2006/relationships/image" Target="../media/image1.emf"/><Relationship Id="rId9" Type="http://schemas.openxmlformats.org/officeDocument/2006/relationships/image" Target="../media/image100.png"/><Relationship Id="rId14" Type="http://schemas.openxmlformats.org/officeDocument/2006/relationships/image" Target="../media/image105.png"/><Relationship Id="rId22" Type="http://schemas.openxmlformats.org/officeDocument/2006/relationships/image" Target="../media/image113.png"/><Relationship Id="rId27" Type="http://schemas.openxmlformats.org/officeDocument/2006/relationships/image" Target="../media/image1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30.png"/><Relationship Id="rId18" Type="http://schemas.openxmlformats.org/officeDocument/2006/relationships/image" Target="../media/image135.png"/><Relationship Id="rId26" Type="http://schemas.openxmlformats.org/officeDocument/2006/relationships/image" Target="../media/image143.png"/><Relationship Id="rId3" Type="http://schemas.openxmlformats.org/officeDocument/2006/relationships/image" Target="../media/image120.png"/><Relationship Id="rId21" Type="http://schemas.openxmlformats.org/officeDocument/2006/relationships/image" Target="../media/image138.png"/><Relationship Id="rId7" Type="http://schemas.openxmlformats.org/officeDocument/2006/relationships/image" Target="../media/image124.png"/><Relationship Id="rId12" Type="http://schemas.openxmlformats.org/officeDocument/2006/relationships/image" Target="../media/image129.png"/><Relationship Id="rId17" Type="http://schemas.openxmlformats.org/officeDocument/2006/relationships/image" Target="../media/image134.png"/><Relationship Id="rId25" Type="http://schemas.openxmlformats.org/officeDocument/2006/relationships/image" Target="../media/image142.png"/><Relationship Id="rId2" Type="http://schemas.openxmlformats.org/officeDocument/2006/relationships/image" Target="../media/image119.png"/><Relationship Id="rId16" Type="http://schemas.openxmlformats.org/officeDocument/2006/relationships/image" Target="../media/image133.png"/><Relationship Id="rId20" Type="http://schemas.openxmlformats.org/officeDocument/2006/relationships/image" Target="../media/image137.png"/><Relationship Id="rId29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24" Type="http://schemas.openxmlformats.org/officeDocument/2006/relationships/image" Target="../media/image141.png"/><Relationship Id="rId5" Type="http://schemas.openxmlformats.org/officeDocument/2006/relationships/image" Target="../media/image122.png"/><Relationship Id="rId15" Type="http://schemas.openxmlformats.org/officeDocument/2006/relationships/image" Target="../media/image132.png"/><Relationship Id="rId23" Type="http://schemas.openxmlformats.org/officeDocument/2006/relationships/image" Target="../media/image140.png"/><Relationship Id="rId28" Type="http://schemas.openxmlformats.org/officeDocument/2006/relationships/image" Target="../media/image145.png"/><Relationship Id="rId10" Type="http://schemas.openxmlformats.org/officeDocument/2006/relationships/image" Target="../media/image127.png"/><Relationship Id="rId19" Type="http://schemas.openxmlformats.org/officeDocument/2006/relationships/image" Target="../media/image136.png"/><Relationship Id="rId4" Type="http://schemas.openxmlformats.org/officeDocument/2006/relationships/image" Target="../media/image121.png"/><Relationship Id="rId9" Type="http://schemas.openxmlformats.org/officeDocument/2006/relationships/image" Target="../media/image126.png"/><Relationship Id="rId14" Type="http://schemas.openxmlformats.org/officeDocument/2006/relationships/image" Target="../media/image131.png"/><Relationship Id="rId22" Type="http://schemas.openxmlformats.org/officeDocument/2006/relationships/image" Target="../media/image139.png"/><Relationship Id="rId27" Type="http://schemas.openxmlformats.org/officeDocument/2006/relationships/image" Target="../media/image144.png"/><Relationship Id="rId30" Type="http://schemas.openxmlformats.org/officeDocument/2006/relationships/image" Target="../media/image1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mtClean="0"/>
              <a:t>Třetí </a:t>
            </a:r>
            <a:r>
              <a:rPr lang="cs-CZ" dirty="0" smtClean="0"/>
              <a:t>mocnina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34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420000"/>
                <a:ext cx="1944216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563888" y="34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539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888" y="34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0" y="25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(3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+8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20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1691680" y="2520000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11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1680" y="2520000"/>
                <a:ext cx="172800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2843808" y="45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216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3808" y="4500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619672" y="3420000"/>
                <a:ext cx="2196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27+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512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9672" y="3420000"/>
                <a:ext cx="2196176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součtu se nerovná součtu druhých 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240000"/>
                <a:ext cx="2844408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240000"/>
                <a:ext cx="2844408" cy="4700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Druhá mocnina rozdílu se nerovná rozdílu druhých 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400000"/>
                <a:ext cx="306043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400000"/>
                <a:ext cx="3060432" cy="47000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0" y="4500000"/>
                <a:ext cx="22361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(13−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500000"/>
                <a:ext cx="2236192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1907704" y="4500000"/>
                <a:ext cx="11520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7704" y="4500000"/>
                <a:ext cx="115204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0" y="5400000"/>
                <a:ext cx="209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2092176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1835696" y="5400000"/>
                <a:ext cx="27360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2 197−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343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5696" y="5400000"/>
                <a:ext cx="2736060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211960" y="5400000"/>
                <a:ext cx="11521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1 854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1960" y="5400000"/>
                <a:ext cx="1152128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2771800" y="2492896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1 331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800" y="2492896"/>
                <a:ext cx="936104" cy="504056"/>
              </a:xfrm>
              <a:prstGeom prst="rect">
                <a:avLst/>
              </a:prstGeom>
              <a:blipFill rotWithShape="1">
                <a:blip r:embed="rId15"/>
                <a:stretch>
                  <a:fillRect r="-1241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014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28" grpId="0"/>
      <p:bldP spid="29" grpId="0"/>
      <p:bldP spid="20" grpId="0" build="p"/>
      <p:bldP spid="21" grpId="0" build="p"/>
      <p:bldP spid="22" grpId="0" build="p"/>
      <p:bldP spid="23" grpId="0" build="p"/>
      <p:bldP spid="30" grpId="0" build="p"/>
      <p:bldP spid="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772811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2483849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5220072" y="180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u="dbl" smtClean="0">
                          <a:latin typeface="Cambria Math"/>
                        </a:rPr>
                        <m:t>𝟏𝟐𝟓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72" y="1800000"/>
                <a:ext cx="936104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𝟓</m:t>
                          </m:r>
                        </m:e>
                        <m:sup>
                          <m:r>
                            <a:rPr lang="cs-CZ" sz="2000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5661" y="1800000"/>
                <a:ext cx="1102062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203849" y="1800000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zpaměti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204000" y="2340000"/>
            <a:ext cx="151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písemně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4536000" y="2340000"/>
                <a:ext cx="11521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𝟐𝟖</m:t>
                          </m:r>
                        </m:e>
                        <m:sup>
                          <m:r>
                            <a:rPr lang="cs-CZ" sz="2000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6000" y="2340000"/>
                <a:ext cx="115212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5400000" y="2340000"/>
                <a:ext cx="2287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</a:rPr>
                        <m:t>𝟐𝟖</m:t>
                      </m:r>
                      <m:r>
                        <a:rPr lang="cs-CZ" sz="2000" b="1" i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0">
                          <a:latin typeface="Cambria Math"/>
                          <a:ea typeface="Cambria Math"/>
                        </a:rPr>
                        <m:t>𝟐𝟖</m:t>
                      </m:r>
                      <m:r>
                        <a:rPr lang="cs-CZ" sz="2000" b="1" i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0">
                          <a:latin typeface="Cambria Math"/>
                          <a:ea typeface="Cambria Math"/>
                        </a:rPr>
                        <m:t>𝟐𝟖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2340000"/>
                <a:ext cx="2287942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019731" y="2340000"/>
                <a:ext cx="136869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u="dbl" smtClean="0">
                          <a:latin typeface="Cambria Math"/>
                        </a:rPr>
                        <m:t>𝟐𝟏</m:t>
                      </m:r>
                      <m:r>
                        <a:rPr lang="cs-CZ" sz="2000" b="1" i="0" u="dbl" smtClean="0">
                          <a:latin typeface="Cambria Math"/>
                        </a:rPr>
                        <m:t> </m:t>
                      </m:r>
                      <m:r>
                        <a:rPr lang="cs-CZ" sz="2000" b="1" i="0" u="dbl" smtClean="0">
                          <a:latin typeface="Cambria Math"/>
                        </a:rPr>
                        <m:t>𝟗𝟓𝟐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19731" y="2340000"/>
                <a:ext cx="1368693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086692" y="2883905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60000" y="6300000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0000"/>
                <a:ext cx="1224136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331640" y="6299883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1 124 864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6299883"/>
                <a:ext cx="1051844" cy="461665"/>
              </a:xfrm>
              <a:prstGeom prst="rect">
                <a:avLst/>
              </a:prstGeom>
              <a:blipFill rotWithShape="1">
                <a:blip r:embed="rId14"/>
                <a:stretch>
                  <a:fillRect l="-1156" r="-439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42960" y="4261012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27306" y="4378134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2762950" y="4225008"/>
            <a:ext cx="872946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00" y="3360811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85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4" grpId="0" build="p"/>
      <p:bldP spid="16" grpId="0" build="p"/>
      <p:bldP spid="4" grpId="0"/>
      <p:bldP spid="19" grpId="0"/>
      <p:bldP spid="24" grpId="0" build="p"/>
      <p:bldP spid="26" grpId="0" build="p"/>
      <p:bldP spid="27" grpId="0" build="p"/>
      <p:bldP spid="32" grpId="0" build="p"/>
      <p:bldP spid="33" grpId="0"/>
      <p:bldP spid="5" grpId="0"/>
      <p:bldP spid="34" grpId="0"/>
      <p:bldP spid="7" grpId="0"/>
      <p:bldP spid="35" grpId="0"/>
      <p:bldP spid="8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90093" y="2042497"/>
                <a:ext cx="16039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1  124 864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3" y="2042497"/>
                <a:ext cx="1603983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76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" y="2880000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2268008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312008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20000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362029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*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372200" y="432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=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868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860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816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772008" y="432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268000" y="504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816000" y="504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860000" y="504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868000" y="504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364000" y="504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320000" y="504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772000" y="504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*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312000" y="504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268000" y="5760000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/>
                <a:cs typeface="Arial"/>
              </a:rPr>
              <a:t>=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372000" y="5040000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64686"/>
            <a:ext cx="21050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4156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6" grpId="0" animBg="1"/>
      <p:bldP spid="38" grpId="0" animBg="1"/>
      <p:bldP spid="39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90093" y="2042497"/>
                <a:ext cx="13920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1 124 864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3" y="2042497"/>
                <a:ext cx="1392053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873" r="-87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774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8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2537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6135687"/>
                <a:ext cx="432048" cy="470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</m:ctrlPr>
                        </m:sSupPr>
                        <m:e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135687"/>
                <a:ext cx="432048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6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2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8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561" y="2653200"/>
            <a:ext cx="39814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2411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22413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90093" y="2042497"/>
                <a:ext cx="13920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1 124 864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093" y="2042497"/>
                <a:ext cx="1392053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873" r="-87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1907704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951704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6118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001725" y="6135687"/>
                <a:ext cx="432048" cy="470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</m:ctrlPr>
                        </m:sSupPr>
                        <m:e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𝒙</m:t>
                          </m:r>
                        </m:e>
                        <m:sup>
                          <m:r>
                            <a:rPr lang="cs-CZ" sz="2400" b="1" i="1" dirty="0" smtClean="0">
                              <a:latin typeface="Cambria Math"/>
                              <a:cs typeface="Arial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725" y="6135687"/>
                <a:ext cx="432048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4499704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455704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411704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561" y="2653200"/>
            <a:ext cx="39814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6009837" y="6165304"/>
                <a:ext cx="432048" cy="470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837" y="6165304"/>
                <a:ext cx="432048" cy="47000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5507816" y="6165304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017949" y="6165304"/>
                <a:ext cx="432048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949" y="6165304"/>
                <a:ext cx="43204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6515928" y="6165304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2883919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465513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br>
              <a:rPr lang="cs-CZ" dirty="0" smtClean="0"/>
            </a:br>
            <a:r>
              <a:rPr lang="cs-CZ" sz="3200" dirty="0" smtClean="0"/>
              <a:t>Desetinná čísla + Velká čísla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70203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 a s kalkulačkou obdobně jako čísla přirozená.</a:t>
            </a:r>
            <a:endParaRPr lang="cs-CZ" sz="2000" b="1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35654" y="508518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18142" y="5229200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2762950" y="5059615"/>
            <a:ext cx="90000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4680000" y="252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10,7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20000"/>
                <a:ext cx="885764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r="-2069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732240" y="252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107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2520000"/>
                <a:ext cx="1440160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680000" y="3060000"/>
                <a:ext cx="23735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 225 043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∙0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,001 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2373568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231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732240" y="3060000"/>
                <a:ext cx="1207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225</m:t>
                      </m:r>
                      <m:r>
                        <a:rPr lang="cs-CZ" i="1" u="dbl">
                          <a:latin typeface="Cambria Math"/>
                        </a:rPr>
                        <m:t>,</m:t>
                      </m:r>
                      <m:r>
                        <a:rPr lang="cs-CZ" b="0" i="1" u="dbl" smtClean="0">
                          <a:latin typeface="Cambria Math"/>
                        </a:rPr>
                        <m:t>043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060000"/>
                <a:ext cx="120730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680000" y="360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1,03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885764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333" r="-2069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876256" y="3600000"/>
                <a:ext cx="16811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103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600000"/>
                <a:ext cx="1681122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4679999" y="4140000"/>
                <a:ext cx="30368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 093 727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∙0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,000 001 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9" y="4140000"/>
                <a:ext cx="3036817" cy="369332"/>
              </a:xfrm>
              <a:prstGeom prst="rect">
                <a:avLst/>
              </a:prstGeom>
              <a:blipFill rotWithShape="1">
                <a:blip r:embed="rId14"/>
                <a:stretch>
                  <a:fillRect l="-1807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ál 35"/>
          <p:cNvSpPr/>
          <p:nvPr/>
        </p:nvSpPr>
        <p:spPr bwMode="auto">
          <a:xfrm>
            <a:off x="35496" y="400506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Přímá spojnice se šipkou 37"/>
          <p:cNvCxnSpPr/>
          <p:nvPr/>
        </p:nvCxnSpPr>
        <p:spPr bwMode="auto">
          <a:xfrm>
            <a:off x="683568" y="3573016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Ovál 38"/>
          <p:cNvSpPr/>
          <p:nvPr/>
        </p:nvSpPr>
        <p:spPr bwMode="auto">
          <a:xfrm>
            <a:off x="2762950" y="3960000"/>
            <a:ext cx="90000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164288" y="4140000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,093 727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4140000"/>
                <a:ext cx="122413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680000" y="46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1 010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1080120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6876256" y="468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101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4680000"/>
                <a:ext cx="1440160" cy="369332"/>
              </a:xfrm>
              <a:prstGeom prst="rect">
                <a:avLst/>
              </a:prstGeom>
              <a:blipFill rotWithShape="1">
                <a:blip r:embed="rId17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5220000"/>
                <a:ext cx="25562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0</m:t>
                    </m:r>
                    <m:r>
                      <a:rPr lang="cs-CZ" b="0" i="1" smtClean="0">
                        <a:latin typeface="Cambria Math"/>
                      </a:rPr>
                      <m:t>30</m:t>
                    </m:r>
                    <m:r>
                      <a:rPr lang="cs-CZ" i="1">
                        <a:latin typeface="Cambria Math"/>
                      </a:rPr>
                      <m:t> </m:t>
                    </m:r>
                    <m:r>
                      <a:rPr lang="cs-CZ" b="0" i="1" smtClean="0">
                        <a:latin typeface="Cambria Math"/>
                      </a:rPr>
                      <m:t>3</m:t>
                    </m:r>
                    <m:r>
                      <a:rPr lang="cs-CZ" i="1">
                        <a:latin typeface="Cambria Math"/>
                      </a:rPr>
                      <m:t>01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1 000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220000"/>
                <a:ext cx="2556296" cy="369332"/>
              </a:xfrm>
              <a:prstGeom prst="rect">
                <a:avLst/>
              </a:prstGeom>
              <a:blipFill rotWithShape="1">
                <a:blip r:embed="rId18"/>
                <a:stretch>
                  <a:fillRect l="-2148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ál 43"/>
          <p:cNvSpPr/>
          <p:nvPr/>
        </p:nvSpPr>
        <p:spPr bwMode="auto">
          <a:xfrm>
            <a:off x="1151" y="3429000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2762950" y="3429000"/>
            <a:ext cx="90000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6732240" y="5220000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>
                          <a:latin typeface="Cambria Math"/>
                        </a:rPr>
                        <m:t>0</m:t>
                      </m:r>
                      <m:r>
                        <a:rPr lang="cs-CZ" b="0" i="1" u="dbl" smtClean="0">
                          <a:latin typeface="Cambria Math"/>
                        </a:rPr>
                        <m:t>3</m:t>
                      </m:r>
                      <m:r>
                        <a:rPr lang="cs-CZ" i="1" u="dbl">
                          <a:latin typeface="Cambria Math"/>
                        </a:rPr>
                        <m:t>0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 smtClean="0">
                          <a:latin typeface="Cambria Math"/>
                        </a:rPr>
                        <m:t>3</m:t>
                      </m:r>
                      <m:r>
                        <a:rPr lang="cs-CZ" b="0" i="1" u="dbl" smtClean="0">
                          <a:latin typeface="Cambria Math"/>
                        </a:rPr>
                        <m:t>01 000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5220000"/>
                <a:ext cx="1584176" cy="369332"/>
              </a:xfrm>
              <a:prstGeom prst="rect">
                <a:avLst/>
              </a:prstGeom>
              <a:blipFill rotWithShape="1">
                <a:blip r:embed="rId19"/>
                <a:stretch>
                  <a:fillRect r="-11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680000" y="5760000"/>
                <a:ext cx="1375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10 900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760000"/>
                <a:ext cx="1375375" cy="369332"/>
              </a:xfrm>
              <a:prstGeom prst="rect">
                <a:avLst/>
              </a:prstGeom>
              <a:blipFill rotWithShape="1">
                <a:blip r:embed="rId20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058618" y="5760000"/>
                <a:ext cx="20498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109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618" y="5760000"/>
                <a:ext cx="2049886" cy="369332"/>
              </a:xfrm>
              <a:prstGeom prst="rect">
                <a:avLst/>
              </a:prstGeom>
              <a:blipFill rotWithShape="1">
                <a:blip r:embed="rId21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ál 48"/>
          <p:cNvSpPr/>
          <p:nvPr/>
        </p:nvSpPr>
        <p:spPr bwMode="auto">
          <a:xfrm>
            <a:off x="33796" y="5661248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>
            <a:off x="755576" y="5805264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ál 50"/>
          <p:cNvSpPr/>
          <p:nvPr/>
        </p:nvSpPr>
        <p:spPr bwMode="auto">
          <a:xfrm>
            <a:off x="2772759" y="5625244"/>
            <a:ext cx="90000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4680000" y="6300000"/>
                <a:ext cx="27723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</a:rPr>
                      <m:t> </m:t>
                    </m:r>
                    <m:r>
                      <a:rPr lang="cs-CZ" i="1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 295 029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1 000 000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300000"/>
                <a:ext cx="2772320" cy="369332"/>
              </a:xfrm>
              <a:prstGeom prst="rect">
                <a:avLst/>
              </a:prstGeom>
              <a:blipFill rotWithShape="1">
                <a:blip r:embed="rId22"/>
                <a:stretch>
                  <a:fillRect l="-1982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7164288" y="6300000"/>
                <a:ext cx="16684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295 029 000</m:t>
                      </m:r>
                      <m:r>
                        <a:rPr lang="cs-CZ" b="0" i="0" u="dbl" smtClean="0">
                          <a:latin typeface="Cambria Math"/>
                          <a:ea typeface="Cambria Math"/>
                        </a:rPr>
                        <m:t> 000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6300000"/>
                <a:ext cx="1668444" cy="369332"/>
              </a:xfrm>
              <a:prstGeom prst="rect">
                <a:avLst/>
              </a:prstGeom>
              <a:blipFill rotWithShape="1">
                <a:blip r:embed="rId23"/>
                <a:stretch>
                  <a:fillRect r="-2189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se šipkou 53"/>
          <p:cNvCxnSpPr/>
          <p:nvPr/>
        </p:nvCxnSpPr>
        <p:spPr bwMode="auto">
          <a:xfrm>
            <a:off x="755576" y="4149080"/>
            <a:ext cx="21528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5436096" y="252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107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∙0,1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520000"/>
                <a:ext cx="1617472" cy="369332"/>
              </a:xfrm>
              <a:prstGeom prst="rect">
                <a:avLst/>
              </a:prstGeom>
              <a:blipFill rotWithShape="1">
                <a:blip r:embed="rId2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5364088" y="360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103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∙0,01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600000"/>
                <a:ext cx="1617472" cy="369332"/>
              </a:xfrm>
              <a:prstGeom prst="rect">
                <a:avLst/>
              </a:prstGeom>
              <a:blipFill rotWithShape="1">
                <a:blip r:embed="rId25"/>
                <a:stretch>
                  <a:fillRect t="-8333" r="-755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5508516" y="468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101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∙10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516" y="4680000"/>
                <a:ext cx="1617472" cy="369332"/>
              </a:xfrm>
              <a:prstGeom prst="rect">
                <a:avLst/>
              </a:prstGeom>
              <a:blipFill rotWithShape="1">
                <a:blip r:embed="rId2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5676881" y="5760000"/>
                <a:ext cx="1617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109</m:t>
                            </m:r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∙100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881" y="5760000"/>
                <a:ext cx="1617472" cy="369332"/>
              </a:xfrm>
              <a:prstGeom prst="rect">
                <a:avLst/>
              </a:prstGeom>
              <a:blipFill rotWithShape="1">
                <a:blip r:embed="rId27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2394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2" grpId="0" build="p"/>
      <p:bldP spid="5" grpId="0"/>
      <p:bldP spid="34" grpId="0"/>
      <p:bldP spid="8" grpId="0" animBg="1"/>
      <p:bldP spid="8" grpId="1" animBg="1"/>
      <p:bldP spid="37" grpId="0" animBg="1"/>
      <p:bldP spid="37" grpId="1" animBg="1"/>
      <p:bldP spid="2" grpId="0"/>
      <p:bldP spid="23" grpId="0"/>
      <p:bldP spid="25" grpId="0"/>
      <p:bldP spid="28" grpId="0"/>
      <p:bldP spid="29" grpId="0"/>
      <p:bldP spid="30" grpId="0"/>
      <p:bldP spid="31" grpId="0"/>
      <p:bldP spid="36" grpId="0" animBg="1"/>
      <p:bldP spid="36" grpId="1" animBg="1"/>
      <p:bldP spid="39" grpId="0" animBg="1"/>
      <p:bldP spid="39" grpId="1" animBg="1"/>
      <p:bldP spid="40" grpId="0"/>
      <p:bldP spid="41" grpId="0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/>
      <p:bldP spid="47" grpId="0"/>
      <p:bldP spid="48" grpId="0"/>
      <p:bldP spid="49" grpId="0" animBg="1"/>
      <p:bldP spid="51" grpId="0" animBg="1"/>
      <p:bldP spid="52" grpId="0"/>
      <p:bldP spid="53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084" y="1840610"/>
            <a:ext cx="63002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</a:t>
            </a:r>
            <a:r>
              <a:rPr lang="cs-CZ" sz="2000" dirty="0"/>
              <a:t>. </a:t>
            </a:r>
            <a:r>
              <a:rPr lang="cs-CZ" sz="2000" dirty="0" smtClean="0"/>
              <a:t>Pomocí tabulek určete třetí </a:t>
            </a:r>
            <a:r>
              <a:rPr lang="cs-CZ" sz="2000" dirty="0"/>
              <a:t>mocninu čísel: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60000" y="216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48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160000"/>
                <a:ext cx="88576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60000" y="3420000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(−83)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420000"/>
                <a:ext cx="144016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847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60000" y="28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1 762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≐</a:t>
                </a:r>
                <a:endParaRPr lang="cs-CZ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08012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9836" b="-229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60000" y="4140000"/>
                <a:ext cx="133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(−</m:t>
                      </m:r>
                      <m:sSup>
                        <m:sSup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562)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140000"/>
                <a:ext cx="133168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913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360000" y="4680000"/>
                <a:ext cx="16811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</a:rPr>
                            <m:t>5,38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168112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60000" y="5400000"/>
                <a:ext cx="1489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38, 6)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000"/>
                <a:ext cx="1489605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82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60000" y="594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−762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940000"/>
                <a:ext cx="1080120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572499" y="2160000"/>
                <a:ext cx="1044128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9" y="2160000"/>
                <a:ext cx="1044128" cy="613758"/>
              </a:xfrm>
              <a:prstGeom prst="rect">
                <a:avLst/>
              </a:prstGeom>
              <a:blipFill rotWithShape="1">
                <a:blip r:embed="rId9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572500" y="2880000"/>
                <a:ext cx="1260152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2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31</m:t>
                                </m:r>
                              </m:num>
                              <m:den>
                                <m:r>
                                  <a:rPr lang="cs-CZ" sz="2000" b="0" i="1" smtClean="0">
                                    <a:latin typeface="Cambria Math"/>
                                  </a:rPr>
                                  <m:t>60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500" y="2880000"/>
                <a:ext cx="1260152" cy="613758"/>
              </a:xfrm>
              <a:prstGeom prst="rect">
                <a:avLst/>
              </a:prstGeom>
              <a:blipFill rotWithShape="1">
                <a:blip r:embed="rId10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5572498" y="3420000"/>
                <a:ext cx="851299" cy="59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000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cs-CZ" sz="2000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8" y="3420000"/>
                <a:ext cx="851299" cy="594906"/>
              </a:xfrm>
              <a:prstGeom prst="rect">
                <a:avLst/>
              </a:prstGeom>
              <a:blipFill rotWithShape="1">
                <a:blip r:embed="rId11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60000" y="64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−4,58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480000"/>
                <a:ext cx="1080120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5572499" y="4140000"/>
                <a:ext cx="1375375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sSup>
                          <m:sSup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9" y="4140000"/>
                <a:ext cx="1375375" cy="528030"/>
              </a:xfrm>
              <a:prstGeom prst="rect">
                <a:avLst/>
              </a:prstGeom>
              <a:blipFill rotWithShape="1">
                <a:blip r:embed="rId1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5572500" y="4680000"/>
                <a:ext cx="1044128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cs-CZ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0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cs-CZ" sz="2000" i="1">
                                    <a:latin typeface="Cambria Math"/>
                                  </a:rPr>
                                  <m:t>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500" y="4680000"/>
                <a:ext cx="1044128" cy="613758"/>
              </a:xfrm>
              <a:prstGeom prst="rect">
                <a:avLst/>
              </a:prstGeom>
              <a:blipFill rotWithShape="1">
                <a:blip r:embed="rId14"/>
                <a:stretch>
                  <a:fillRect r="-3509" b="-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5572499" y="5400000"/>
                <a:ext cx="15401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i="1">
                                <a:latin typeface="Cambria Math"/>
                              </a:rPr>
                              <m:t>−7+5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9" y="5400000"/>
                <a:ext cx="1540138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ovéPole 58"/>
              <p:cNvSpPr txBox="1"/>
              <p:nvPr/>
            </p:nvSpPr>
            <p:spPr>
              <a:xfrm>
                <a:off x="5572499" y="5940000"/>
                <a:ext cx="15401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−7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9" y="5940000"/>
                <a:ext cx="1540138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ovéPole 59"/>
              <p:cNvSpPr txBox="1"/>
              <p:nvPr/>
            </p:nvSpPr>
            <p:spPr>
              <a:xfrm>
                <a:off x="5572499" y="6480000"/>
                <a:ext cx="1506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−7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9" y="6480000"/>
                <a:ext cx="1506497" cy="369332"/>
              </a:xfrm>
              <a:prstGeom prst="rect">
                <a:avLst/>
              </a:prstGeom>
              <a:blipFill rotWithShape="1">
                <a:blip r:embed="rId1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1044000" y="2160000"/>
                <a:ext cx="10091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110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>
                          <a:latin typeface="Cambria Math"/>
                        </a:rPr>
                        <m:t>592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00" y="2160000"/>
                <a:ext cx="1009174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3635896" y="2880000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5 470 382 728</a:t>
            </a:r>
            <a:r>
              <a:rPr lang="cs-CZ" u="dbl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440000" y="3420000"/>
                <a:ext cx="11849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b="0" i="0" u="dbl" dirty="0" smtClean="0">
                          <a:latin typeface="Cambria Math" pitchFamily="18" charset="0"/>
                          <a:ea typeface="Cambria Math" pitchFamily="18" charset="0"/>
                        </a:rPr>
                        <m:t>− </m:t>
                      </m:r>
                      <m:r>
                        <m:rPr>
                          <m:nor/>
                        </m:rPr>
                        <a:rPr lang="cs-CZ" u="dbl" dirty="0">
                          <a:latin typeface="Cambria Math" pitchFamily="18" charset="0"/>
                          <a:ea typeface="Cambria Math" pitchFamily="18" charset="0"/>
                        </a:rPr>
                        <m:t>571 787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3420000"/>
                <a:ext cx="1184940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bdélník 6"/>
          <p:cNvSpPr/>
          <p:nvPr/>
        </p:nvSpPr>
        <p:spPr>
          <a:xfrm>
            <a:off x="1307356" y="4680000"/>
            <a:ext cx="1438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155,720 872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512000" y="5400000"/>
            <a:ext cx="1438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>
                <a:latin typeface="Cambria Math" pitchFamily="18" charset="0"/>
                <a:ea typeface="Cambria Math" pitchFamily="18" charset="0"/>
              </a:rPr>
              <a:t>- 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57 512,456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1224000" y="5940000"/>
                <a:ext cx="17171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− 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442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450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728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000" y="5940000"/>
                <a:ext cx="1717137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368000" y="6480000"/>
                <a:ext cx="15856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u="dbl" dirty="0" smtClean="0">
                          <a:latin typeface="Cambria Math"/>
                          <a:ea typeface="Cambria Math" pitchFamily="18" charset="0"/>
                        </a:rPr>
                        <m:t>−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96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,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071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cs-CZ" i="1" u="dbl" dirty="0">
                          <a:latin typeface="Cambria Math"/>
                          <a:ea typeface="Cambria Math" pitchFamily="18" charset="0"/>
                        </a:rPr>
                        <m:t>912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000" y="6480000"/>
                <a:ext cx="1585690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423797" y="216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343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1 728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797" y="2160000"/>
                <a:ext cx="1044128" cy="609911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6576196" y="2880000"/>
                <a:ext cx="1236163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 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i="1">
                              <a:latin typeface="Cambria Math"/>
                            </a:rPr>
                            <m:t>29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791</m:t>
                          </m:r>
                        </m:num>
                        <m:den>
                          <m:r>
                            <a:rPr lang="cs-CZ" i="1">
                              <a:latin typeface="Cambria Math"/>
                            </a:rPr>
                            <m:t>216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000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96" y="2880000"/>
                <a:ext cx="1236163" cy="609911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6310588" y="3420000"/>
                <a:ext cx="802049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125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588" y="3420000"/>
                <a:ext cx="802049" cy="61651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6404532" y="4077072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343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532" y="4077072"/>
                <a:ext cx="1044128" cy="609911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6556932" y="4680000"/>
                <a:ext cx="1044128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27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125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932" y="4680000"/>
                <a:ext cx="1044128" cy="609911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6832651" y="540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− 8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651" y="5400000"/>
                <a:ext cx="885764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6926596" y="594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− 218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6596" y="5940000"/>
                <a:ext cx="885764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6882991" y="648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−</m:t>
                      </m:r>
                      <m:r>
                        <a:rPr lang="cs-CZ" b="0" i="1" u="dbl" smtClean="0">
                          <a:latin typeface="Cambria Math"/>
                        </a:rPr>
                        <m:t> </m:t>
                      </m:r>
                      <m:r>
                        <a:rPr lang="cs-CZ" i="1" u="dbl">
                          <a:latin typeface="Cambria Math"/>
                        </a:rPr>
                        <m:t>468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2991" y="6480000"/>
                <a:ext cx="885764" cy="369332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1296000" y="288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1 760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2880000"/>
                <a:ext cx="1080120" cy="369332"/>
              </a:xfrm>
              <a:prstGeom prst="rect">
                <a:avLst/>
              </a:prstGeom>
              <a:blipFill rotWithShape="1">
                <a:blip r:embed="rId3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délník 36"/>
          <p:cNvSpPr/>
          <p:nvPr/>
        </p:nvSpPr>
        <p:spPr>
          <a:xfrm>
            <a:off x="2124000" y="28800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5 451 776 000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9" name="Obdélník 38"/>
          <p:cNvSpPr/>
          <p:nvPr/>
        </p:nvSpPr>
        <p:spPr>
          <a:xfrm>
            <a:off x="1475656" y="4140000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177 504 328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82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23" grpId="0"/>
      <p:bldP spid="25" grpId="0"/>
      <p:bldP spid="29" grpId="0"/>
      <p:bldP spid="30" grpId="0"/>
      <p:bldP spid="31" grpId="0"/>
      <p:bldP spid="41" grpId="0"/>
      <p:bldP spid="42" grpId="0"/>
      <p:bldP spid="43" grpId="0"/>
      <p:bldP spid="47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3" grpId="0"/>
      <p:bldP spid="4" grpId="0"/>
      <p:bldP spid="7" grpId="0"/>
      <p:bldP spid="9" grpId="0"/>
      <p:bldP spid="10" grpId="0"/>
      <p:bldP spid="1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36" grpId="0"/>
      <p:bldP spid="37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520000"/>
            <a:ext cx="518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aritmetickou operací je </a:t>
            </a:r>
            <a:r>
              <a:rPr lang="cs-CZ" sz="2000" b="1" dirty="0" smtClean="0">
                <a:solidFill>
                  <a:srgbClr val="FF0000"/>
                </a:solidFill>
              </a:rPr>
              <a:t>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0000" y="28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Odčítání</a:t>
            </a:r>
            <a:r>
              <a:rPr lang="cs-CZ" sz="2000" b="1" dirty="0" smtClean="0"/>
              <a:t> je opačnou aritmetickou operací ke sčítání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76000" y="324000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– b = a + (-b); při odčítání vlastně přičítáme opačné číslo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96000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sz="2000" b="1" dirty="0" smtClean="0"/>
              <a:t> je opakované sčítání.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432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· b = b + b + b + … + b; sčítáme a stejných čísel b.</a:t>
            </a:r>
          </a:p>
          <a:p>
            <a:endParaRPr lang="cs-CZ" sz="2000" b="1" dirty="0"/>
          </a:p>
          <a:p>
            <a:r>
              <a:rPr lang="cs-CZ" b="1" dirty="0" smtClean="0"/>
              <a:t>      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934000" y="3924000"/>
            <a:ext cx="288032" cy="18002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522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Dělení</a:t>
            </a:r>
            <a:r>
              <a:rPr lang="cs-CZ" sz="2000" b="1" dirty="0" smtClean="0"/>
              <a:t> je opačnou aritmetickou operací k násobení.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:</m:t>
                    </m:r>
                    <m:r>
                      <a:rPr lang="cs-CZ" b="1" i="0" smtClean="0">
                        <a:latin typeface="Cambria Math"/>
                      </a:rPr>
                      <m:t>𝐛</m:t>
                    </m:r>
                    <m:r>
                      <a:rPr lang="cs-CZ" b="1" i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1" i="0" smtClean="0">
                                <a:latin typeface="Cambria Math"/>
                              </a:rPr>
                              <m:t>𝐚</m:t>
                            </m:r>
                          </m:num>
                          <m:den>
                            <m:r>
                              <a:rPr lang="cs-CZ" b="1" i="0" smtClean="0">
                                <a:latin typeface="Cambria Math"/>
                              </a:rPr>
                              <m:t>𝐛</m:t>
                            </m:r>
                          </m:den>
                        </m:f>
                      </m:e>
                    </m:d>
                    <m:r>
                      <a:rPr lang="cs-CZ" b="1" i="0" smtClean="0">
                        <a:latin typeface="Cambria Math"/>
                      </a:rPr>
                      <m:t>=</m:t>
                    </m:r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∙ 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𝐛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; při dělení vlastně násobíme převráceným číslem.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651" r="-72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4" grpId="0"/>
      <p:bldP spid="8" grpId="0"/>
      <p:bldP spid="9" grpId="0"/>
      <p:bldP spid="6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340000"/>
            <a:ext cx="860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Umocňování</a:t>
            </a:r>
            <a:r>
              <a:rPr lang="cs-CZ" sz="2000" b="1" dirty="0"/>
              <a:t> je k násobení v podobném vztahu, </a:t>
            </a:r>
            <a:r>
              <a:rPr lang="cs-CZ" sz="2000" b="1" dirty="0" smtClean="0"/>
              <a:t>v </a:t>
            </a:r>
            <a:r>
              <a:rPr lang="cs-CZ" sz="2000" b="1" dirty="0"/>
              <a:t>jakém je samo </a:t>
            </a:r>
            <a:r>
              <a:rPr lang="cs-CZ" sz="2000" b="1" dirty="0" smtClean="0"/>
              <a:t>násobení </a:t>
            </a:r>
            <a:r>
              <a:rPr lang="cs-CZ" sz="2000" b="1" dirty="0"/>
              <a:t>ke </a:t>
            </a:r>
            <a:r>
              <a:rPr lang="cs-CZ" sz="2000" b="1" dirty="0" smtClean="0"/>
              <a:t>sčítání.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060000"/>
            <a:ext cx="86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Umocňování slouží ke zkrácenému zápisu vícenásobného násobení.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40000" y="360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b</a:t>
            </a:r>
            <a:r>
              <a:rPr lang="cs-CZ" b="1" baseline="30000" dirty="0" smtClean="0"/>
              <a:t>a</a:t>
            </a:r>
            <a:r>
              <a:rPr lang="cs-CZ" b="1" dirty="0" smtClean="0"/>
              <a:t> = b </a:t>
            </a:r>
            <a:r>
              <a:rPr lang="cs-CZ" b="1" dirty="0"/>
              <a:t>· b · </a:t>
            </a:r>
            <a:r>
              <a:rPr lang="cs-CZ" b="1" dirty="0" smtClean="0"/>
              <a:t>b</a:t>
            </a:r>
            <a:r>
              <a:rPr lang="cs-CZ" b="1" dirty="0"/>
              <a:t> · </a:t>
            </a:r>
            <a:r>
              <a:rPr lang="cs-CZ" b="1" dirty="0" smtClean="0"/>
              <a:t>…</a:t>
            </a:r>
            <a:r>
              <a:rPr lang="cs-CZ" b="1" dirty="0"/>
              <a:t> · b</a:t>
            </a:r>
            <a:r>
              <a:rPr lang="cs-CZ" b="1" dirty="0" smtClean="0"/>
              <a:t>; násobíme a stejných čísel b.</a:t>
            </a:r>
          </a:p>
          <a:p>
            <a:endParaRPr lang="cs-CZ" sz="2000" b="1" dirty="0" smtClean="0"/>
          </a:p>
          <a:p>
            <a:r>
              <a:rPr lang="cs-CZ" b="1" dirty="0" smtClean="0"/>
              <a:t>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574000" y="3312000"/>
            <a:ext cx="288032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46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Odmocňování</a:t>
            </a:r>
            <a:r>
              <a:rPr lang="cs-CZ" sz="2000" b="1" dirty="0" smtClean="0"/>
              <a:t> je opačnou aritmetickou operací k umocňování.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1" i="1" smtClean="0">
                            <a:latin typeface="Cambria Math"/>
                          </a:rPr>
                          <m:t>𝒏</m:t>
                        </m:r>
                      </m:deg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  <m:r>
                          <a:rPr lang="cs-CZ" b="1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, </m:t>
                    </m:r>
                    <m:r>
                      <a:rPr lang="cs-CZ" b="1" i="1" smtClean="0">
                        <a:latin typeface="Cambria Math"/>
                      </a:rPr>
                      <m:t>𝒌𝒅𝒆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; při odmocňování vlastně rozkládáme číslo </a:t>
                </a:r>
                <a:br>
                  <a:rPr lang="cs-CZ" b="1" dirty="0" smtClean="0"/>
                </a:br>
                <a:r>
                  <a:rPr lang="cs-CZ" b="1" dirty="0" smtClean="0"/>
                  <a:t>na součin n stejných čísel.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blipFill rotWithShape="1">
                <a:blip r:embed="rId2"/>
                <a:stretch>
                  <a:fillRect l="-638" t="-3738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05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8" grpId="0"/>
      <p:bldP spid="9" grpId="0"/>
      <p:bldP spid="6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058" y="1988839"/>
            <a:ext cx="7992888" cy="504057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Třetí mocnina je součin tří stejných činitelů.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2123728" y="2564904"/>
                <a:ext cx="4104456" cy="972107"/>
              </a:xfrm>
              <a:prstGeom prst="rect">
                <a:avLst/>
              </a:prstGeom>
              <a:solidFill>
                <a:srgbClr val="FFFFCC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</a:rPr>
                        <m:t>∙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cs-CZ" sz="4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3728" y="2564904"/>
                <a:ext cx="4104456" cy="9721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-17403" y="3537010"/>
                <a:ext cx="3370838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sz="2800" b="1" i="1">
                          <a:latin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7403" y="3537010"/>
                <a:ext cx="3370838" cy="504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3851920" y="3537011"/>
                <a:ext cx="5292080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𝟖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𝟓𝟏𝟐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20" y="3537011"/>
                <a:ext cx="5292080" cy="504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3229763" y="4537556"/>
                <a:ext cx="1878848" cy="1603068"/>
              </a:xfrm>
              <a:prstGeom prst="rect">
                <a:avLst/>
              </a:prstGeom>
              <a:solidFill>
                <a:srgbClr val="00CCFF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  <a:scene3d>
                  <a:camera prst="orthographicFront">
                    <a:rot lat="0" lon="0" rev="0"/>
                  </a:camera>
                  <a:lightRig rig="threePt" dir="t"/>
                </a:scene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9600" b="1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9600" b="1" i="1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9600" b="1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9600" dirty="0">
                  <a:ln w="22225">
                    <a:solidFill>
                      <a:schemeClr val="tx1"/>
                    </a:solidFill>
                  </a:ln>
                  <a:solidFill>
                    <a:srgbClr val="FFCC00"/>
                  </a:solidFill>
                </a:endParaRPr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763" y="4537556"/>
                <a:ext cx="1878848" cy="16030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016132" y="5817458"/>
            <a:ext cx="2228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Třetí mocnina čísla </a:t>
            </a:r>
            <a:r>
              <a:rPr lang="cs-CZ" sz="2000" b="1" i="1" dirty="0" smtClean="0"/>
              <a:t>a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95536" y="5034701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 mocniny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61456" y="463914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Mocnitel (exponent)</a:t>
            </a:r>
            <a:endParaRPr lang="cs-CZ" sz="2000" b="1" dirty="0"/>
          </a:p>
        </p:txBody>
      </p:sp>
      <p:cxnSp>
        <p:nvCxnSpPr>
          <p:cNvPr id="13" name="Přímá spojnice se šipkou 12"/>
          <p:cNvCxnSpPr/>
          <p:nvPr/>
        </p:nvCxnSpPr>
        <p:spPr bwMode="auto">
          <a:xfrm flipH="1" flipV="1">
            <a:off x="5108611" y="5742587"/>
            <a:ext cx="997270" cy="39803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1923873" y="5388644"/>
            <a:ext cx="1685419" cy="1200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4716016" y="4993086"/>
            <a:ext cx="1872209" cy="5258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9" grpId="0" uiExpand="1" build="p" animBg="1"/>
      <p:bldP spid="10" grpId="0" build="p"/>
      <p:bldP spid="11" grpId="0" build="p"/>
      <p:bldP spid="4" grpId="0" animBg="1"/>
      <p:bldP spid="5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3317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33172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4392000"/>
                <a:ext cx="324006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120 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∙120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∙120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4392000"/>
                <a:ext cx="324006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4023472" y="2520000"/>
                <a:ext cx="11245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1 728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3472" y="2520000"/>
                <a:ext cx="1124592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988000"/>
                <a:ext cx="42842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(−12)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∙(−12)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∙(−12)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988000"/>
                <a:ext cx="428422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6228184" y="2988000"/>
                <a:ext cx="1584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− 1 728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8184" y="2988000"/>
                <a:ext cx="1584176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5521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55212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3456000"/>
                <a:ext cx="277230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1,2 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∙1,2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∙1,2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3456000"/>
                <a:ext cx="2772308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4355976" y="3456000"/>
                <a:ext cx="10801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1,728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3456000"/>
                <a:ext cx="1080120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924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(−1,2)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924000"/>
                <a:ext cx="1944216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3924000"/>
                <a:ext cx="458053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(−1,2)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∙(−1,2)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∙(−1,2)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3924000"/>
                <a:ext cx="4580536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6444208" y="3924000"/>
                <a:ext cx="15121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− 1,728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44208" y="3924000"/>
                <a:ext cx="1512168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4392000"/>
                <a:ext cx="153000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392000"/>
                <a:ext cx="1530007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799999" y="2520000"/>
                <a:ext cx="270426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∙12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∙12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9999" y="2520000"/>
                <a:ext cx="2704269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4716016" y="4392000"/>
                <a:ext cx="18085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1 728 000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6016" y="4392000"/>
                <a:ext cx="1808584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87624" y="4860000"/>
                <a:ext cx="22798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(−120)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7624" y="4860000"/>
                <a:ext cx="2279884" cy="5040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2412000" y="4860000"/>
                <a:ext cx="48603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(−120)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∙(−120)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∙(−120)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2000" y="4860000"/>
                <a:ext cx="4860300" cy="5040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6876256" y="4860000"/>
                <a:ext cx="20966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− 1 728 000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6256" y="4860000"/>
                <a:ext cx="2096616" cy="5040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67544" y="5805264"/>
            <a:ext cx="835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Třetí mocnina záporného čísla je vždy záporná.</a:t>
            </a:r>
            <a:endParaRPr lang="cs-CZ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</a:t>
            </a:r>
            <a:r>
              <a:rPr lang="cs-CZ" sz="2800" dirty="0"/>
              <a:t>t</a:t>
            </a:r>
            <a:r>
              <a:rPr lang="cs-CZ" sz="2800" dirty="0" smtClean="0"/>
              <a:t>řetí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2664000" y="3600000"/>
                <a:ext cx="1224136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3600000"/>
                <a:ext cx="1224136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2448000" y="4140000"/>
                <a:ext cx="159328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4140000"/>
                <a:ext cx="1593281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160000" y="4680000"/>
                <a:ext cx="2071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680000"/>
                <a:ext cx="2071845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979712" y="5220000"/>
                <a:ext cx="200397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5220000"/>
                <a:ext cx="2003975" cy="5329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851920" y="3600000"/>
                <a:ext cx="19132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600000"/>
                <a:ext cx="1913259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852000" y="4140000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140000"/>
                <a:ext cx="25569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888000" y="4680000"/>
                <a:ext cx="27161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00" y="4680000"/>
                <a:ext cx="271617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869802" y="5220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802" y="5220000"/>
                <a:ext cx="4005743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276068" y="2996952"/>
            <a:ext cx="0" cy="275253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979712" y="5749487"/>
            <a:ext cx="1296288" cy="3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979712" y="2996952"/>
            <a:ext cx="1296288" cy="27328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3947975" y="2998800"/>
            <a:ext cx="0" cy="275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3947975" y="5749487"/>
            <a:ext cx="336032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3947975" y="2996952"/>
            <a:ext cx="3360330" cy="27525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0" y="60932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Při výpočtu třetí mocniny se počet nul ztrojnásobuje.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22" grpId="0"/>
      <p:bldP spid="23" grpId="0"/>
      <p:bldP spid="25" grpId="0"/>
      <p:bldP spid="26" grpId="0"/>
      <p:bldP spid="5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třetí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2592000" y="3600000"/>
                <a:ext cx="1422136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00" y="3600000"/>
                <a:ext cx="1422136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2376000" y="4140000"/>
                <a:ext cx="1773537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000" y="4140000"/>
                <a:ext cx="1773537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160000" y="4680000"/>
                <a:ext cx="20718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680000"/>
                <a:ext cx="2071845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872000" y="5220000"/>
                <a:ext cx="200397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000" y="5220000"/>
                <a:ext cx="2003975" cy="5329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3600000"/>
                <a:ext cx="1080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𝟎</m:t>
                      </m:r>
                      <m:r>
                        <a:rPr lang="cs-CZ" sz="2800" b="1" i="0" smtClean="0">
                          <a:latin typeface="Cambria Math"/>
                        </a:rPr>
                        <m:t>,</m:t>
                      </m:r>
                      <m:r>
                        <a:rPr lang="cs-CZ" sz="2800" b="1" i="0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3600000"/>
                <a:ext cx="1080040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852000" y="4140000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140000"/>
                <a:ext cx="25569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852000" y="4680000"/>
                <a:ext cx="2690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4680000"/>
                <a:ext cx="269005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852000" y="5220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5220000"/>
                <a:ext cx="4005743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276068" y="2924944"/>
            <a:ext cx="0" cy="282454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872000" y="5749487"/>
            <a:ext cx="1404000" cy="3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898400" y="2924944"/>
            <a:ext cx="1377668" cy="280158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3947975" y="2924944"/>
            <a:ext cx="0" cy="282454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3947975" y="5749487"/>
            <a:ext cx="336032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3947975" y="2924944"/>
            <a:ext cx="3360329" cy="282454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0" y="60932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Při výpočtu třetí mocniny se počet desetinných míst ztrojnásobuje.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0522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6" grpId="0"/>
      <p:bldP spid="17" grpId="0"/>
      <p:bldP spid="18" grpId="0"/>
      <p:bldP spid="21" grpId="0"/>
      <p:bldP spid="23" grpId="0"/>
      <p:bldP spid="24" grpId="0"/>
      <p:bldP spid="26" grpId="0"/>
      <p:bldP spid="5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druhou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296144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995936" y="2520000"/>
                <a:ext cx="11160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3 375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5936" y="2520000"/>
                <a:ext cx="1116076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(−15)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988000"/>
                <a:ext cx="42842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(−15)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∙(−15)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∙(−15)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988000"/>
                <a:ext cx="4284224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6156176" y="2988000"/>
                <a:ext cx="15121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− 3 375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176" y="2988000"/>
                <a:ext cx="1512168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584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1836000" y="3456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−(15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∙15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∙15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000" y="3456000"/>
                <a:ext cx="313234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4644008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− 3 375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008" y="3456000"/>
                <a:ext cx="936104" cy="504056"/>
              </a:xfrm>
              <a:prstGeom prst="rect">
                <a:avLst/>
              </a:prstGeom>
              <a:blipFill rotWithShape="1">
                <a:blip r:embed="rId9"/>
                <a:stretch>
                  <a:fillRect r="-4902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0" y="2520000"/>
                <a:ext cx="2700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15 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∙15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∙15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0" y="2520000"/>
                <a:ext cx="2700052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se šipkou 2"/>
          <p:cNvCxnSpPr/>
          <p:nvPr/>
        </p:nvCxnSpPr>
        <p:spPr bwMode="auto">
          <a:xfrm flipV="1">
            <a:off x="1133832" y="3456000"/>
            <a:ext cx="234240" cy="9091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3776" y="4509120"/>
            <a:ext cx="349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mocniny je číslo -15</a:t>
            </a:r>
            <a:endParaRPr lang="cs-CZ" b="1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1133832" y="3969348"/>
            <a:ext cx="234240" cy="10600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89776" y="5029381"/>
            <a:ext cx="349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mocniny je číslo 15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4032000" y="5029381"/>
                <a:ext cx="4572448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4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</m:t>
                              </m:r>
                            </m:e>
                          </m:d>
                        </m:e>
                        <m:sup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e>
                        <m:sup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0" y="5029381"/>
                <a:ext cx="4572448" cy="72180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9715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1" grpId="0" build="p"/>
      <p:bldP spid="21" grpId="1" build="allAtOnce"/>
      <p:bldP spid="21" grpId="3" build="allAtOnce"/>
      <p:bldP spid="22" grpId="0"/>
      <p:bldP spid="22" grpId="1"/>
      <p:bldP spid="22" grpId="2"/>
      <p:bldP spid="23" grpId="0"/>
      <p:bldP spid="23" grpId="1"/>
      <p:bldP spid="23" grpId="2"/>
      <p:bldP spid="25" grpId="0" build="p"/>
      <p:bldP spid="4" grpId="0"/>
      <p:bldP spid="4" grpId="1"/>
      <p:bldP spid="31" grpId="0"/>
      <p:bldP spid="31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3420000"/>
                <a:ext cx="17637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420000"/>
                <a:ext cx="1763768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2627784" y="2520000"/>
                <a:ext cx="122413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2 744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2520000"/>
                <a:ext cx="1224136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0" y="2520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(2 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∙7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20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1547856" y="2520000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856" y="2520000"/>
                <a:ext cx="172800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131840" y="3420000"/>
                <a:ext cx="11521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2 744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1840" y="3420000"/>
                <a:ext cx="1152128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475656" y="3420000"/>
                <a:ext cx="2016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8 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∙343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5656" y="3420000"/>
                <a:ext cx="201600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mocnina součinu se rovná součinu třetích 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240000"/>
                <a:ext cx="270039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240000"/>
                <a:ext cx="2700392" cy="4700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0" y="4140000"/>
                <a:ext cx="1501634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  <a:ea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140000"/>
                <a:ext cx="1501634" cy="115212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331951" y="4212000"/>
                <a:ext cx="3062508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800" i="1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800" i="1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951" y="4212000"/>
                <a:ext cx="3062508" cy="115212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4139952" y="4248000"/>
                <a:ext cx="880369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343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4248000"/>
                <a:ext cx="880369" cy="90178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0" y="5400000"/>
                <a:ext cx="1200653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1200653" cy="115212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899936" y="5472000"/>
                <a:ext cx="1943872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∙2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∙7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936" y="5472000"/>
                <a:ext cx="1943872" cy="11521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483768" y="5472000"/>
                <a:ext cx="880369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343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5472000"/>
                <a:ext cx="880369" cy="90178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mocnina podílu se rovná podílu třetích 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400000"/>
                <a:ext cx="1882283" cy="842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400000"/>
                <a:ext cx="1882283" cy="84292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5410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18" grpId="0" build="p"/>
      <p:bldP spid="19" grpId="0" build="p"/>
      <p:bldP spid="5" grpId="0"/>
      <p:bldP spid="24" grpId="0" build="p"/>
      <p:bldP spid="26" grpId="0" build="p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1511</TotalTime>
  <Words>1373</Words>
  <Application>Microsoft Office PowerPoint</Application>
  <PresentationFormat>Předvádění na obrazovce (4:3)</PresentationFormat>
  <Paragraphs>253</Paragraphs>
  <Slides>16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Prezentace školení zaměstnanců</vt:lpstr>
      <vt:lpstr>List</vt:lpstr>
      <vt:lpstr>Třetí mocnina</vt:lpstr>
      <vt:lpstr>Početní operace</vt:lpstr>
      <vt:lpstr>Početní operace</vt:lpstr>
      <vt:lpstr>Třetí mocnina</vt:lpstr>
      <vt:lpstr>Třetí mocnina</vt:lpstr>
      <vt:lpstr>Třetí mocnina</vt:lpstr>
      <vt:lpstr>Třetí mocnina</vt:lpstr>
      <vt:lpstr>Třetí mocnina</vt:lpstr>
      <vt:lpstr>Třetí mocnina</vt:lpstr>
      <vt:lpstr>Třetí mocnina</vt:lpstr>
      <vt:lpstr>Určování třetí mocniny</vt:lpstr>
      <vt:lpstr>Určování třetí mocniny</vt:lpstr>
      <vt:lpstr>Určování třetí mocniny</vt:lpstr>
      <vt:lpstr>Určování třetí mocniny</vt:lpstr>
      <vt:lpstr>Určování třetí mocniny Desetinná čísla + Velká čísla</vt:lpstr>
      <vt:lpstr>Určování třetí mocniny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233</cp:revision>
  <dcterms:created xsi:type="dcterms:W3CDTF">2012-01-02T08:14:14Z</dcterms:created>
  <dcterms:modified xsi:type="dcterms:W3CDTF">2012-11-24T08:17:02Z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