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61" r:id="rId5"/>
    <p:sldId id="272" r:id="rId6"/>
    <p:sldId id="274" r:id="rId7"/>
    <p:sldId id="273" r:id="rId8"/>
    <p:sldId id="275" r:id="rId9"/>
    <p:sldId id="276" r:id="rId10"/>
    <p:sldId id="277" r:id="rId11"/>
    <p:sldId id="278" r:id="rId12"/>
    <p:sldId id="279" r:id="rId13"/>
    <p:sldId id="281" r:id="rId14"/>
    <p:sldId id="280" r:id="rId15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79A7D"/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4" autoAdjust="0"/>
    <p:restoredTop sz="94518" autoAdjust="0"/>
  </p:normalViewPr>
  <p:slideViewPr>
    <p:cSldViewPr>
      <p:cViewPr varScale="1">
        <p:scale>
          <a:sx n="69" d="100"/>
          <a:sy n="69" d="100"/>
        </p:scale>
        <p:origin x="-33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2742" y="-90"/>
      </p:cViewPr>
      <p:guideLst>
        <p:guide orient="horz" pos="2924"/>
        <p:guide pos="22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7925" y="696913"/>
            <a:ext cx="4641850" cy="3481387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77925" y="696913"/>
            <a:ext cx="4641850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2" y="2438401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1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2" y="1098551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40" y="1520826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6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1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1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5" y="1781175"/>
            <a:ext cx="8226425" cy="31751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40" y="214314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9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9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9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63.pn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10" Type="http://schemas.openxmlformats.org/officeDocument/2006/relationships/image" Target="../media/image70.png"/><Relationship Id="rId4" Type="http://schemas.openxmlformats.org/officeDocument/2006/relationships/image" Target="../media/image64.png"/><Relationship Id="rId9" Type="http://schemas.openxmlformats.org/officeDocument/2006/relationships/image" Target="../media/image6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7" Type="http://schemas.openxmlformats.org/officeDocument/2006/relationships/image" Target="../media/image7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8.png"/><Relationship Id="rId5" Type="http://schemas.openxmlformats.org/officeDocument/2006/relationships/image" Target="../media/image77.png"/><Relationship Id="rId4" Type="http://schemas.openxmlformats.org/officeDocument/2006/relationships/image" Target="../media/image7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0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1.png"/><Relationship Id="rId9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7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Relationship Id="rId14" Type="http://schemas.openxmlformats.org/officeDocument/2006/relationships/image" Target="../media/image3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6.png"/><Relationship Id="rId3" Type="http://schemas.openxmlformats.org/officeDocument/2006/relationships/image" Target="../media/image27.png"/><Relationship Id="rId7" Type="http://schemas.openxmlformats.org/officeDocument/2006/relationships/image" Target="../media/image41.png"/><Relationship Id="rId12" Type="http://schemas.openxmlformats.org/officeDocument/2006/relationships/image" Target="../media/image4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11" Type="http://schemas.openxmlformats.org/officeDocument/2006/relationships/image" Target="../media/image35.png"/><Relationship Id="rId5" Type="http://schemas.openxmlformats.org/officeDocument/2006/relationships/image" Target="../media/image39.png"/><Relationship Id="rId15" Type="http://schemas.openxmlformats.org/officeDocument/2006/relationships/image" Target="../media/image38.png"/><Relationship Id="rId10" Type="http://schemas.openxmlformats.org/officeDocument/2006/relationships/image" Target="../media/image44.png"/><Relationship Id="rId4" Type="http://schemas.openxmlformats.org/officeDocument/2006/relationships/image" Target="../media/image28.png"/><Relationship Id="rId9" Type="http://schemas.openxmlformats.org/officeDocument/2006/relationships/image" Target="../media/image43.png"/><Relationship Id="rId14" Type="http://schemas.openxmlformats.org/officeDocument/2006/relationships/image" Target="../media/image3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13" Type="http://schemas.openxmlformats.org/officeDocument/2006/relationships/image" Target="../media/image46.png"/><Relationship Id="rId3" Type="http://schemas.openxmlformats.org/officeDocument/2006/relationships/image" Target="../media/image27.png"/><Relationship Id="rId7" Type="http://schemas.openxmlformats.org/officeDocument/2006/relationships/image" Target="../media/image49.png"/><Relationship Id="rId12" Type="http://schemas.openxmlformats.org/officeDocument/2006/relationships/image" Target="../media/image53.pn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11" Type="http://schemas.openxmlformats.org/officeDocument/2006/relationships/image" Target="../media/image35.png"/><Relationship Id="rId5" Type="http://schemas.openxmlformats.org/officeDocument/2006/relationships/image" Target="../media/image47.png"/><Relationship Id="rId15" Type="http://schemas.openxmlformats.org/officeDocument/2006/relationships/image" Target="../media/image37.png"/><Relationship Id="rId10" Type="http://schemas.openxmlformats.org/officeDocument/2006/relationships/image" Target="../media/image52.png"/><Relationship Id="rId4" Type="http://schemas.openxmlformats.org/officeDocument/2006/relationships/image" Target="../media/image28.png"/><Relationship Id="rId9" Type="http://schemas.openxmlformats.org/officeDocument/2006/relationships/image" Target="../media/image51.png"/><Relationship Id="rId14" Type="http://schemas.openxmlformats.org/officeDocument/2006/relationships/image" Target="../media/image5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13" Type="http://schemas.openxmlformats.org/officeDocument/2006/relationships/image" Target="../media/image46.png"/><Relationship Id="rId3" Type="http://schemas.openxmlformats.org/officeDocument/2006/relationships/image" Target="../media/image27.png"/><Relationship Id="rId7" Type="http://schemas.openxmlformats.org/officeDocument/2006/relationships/image" Target="../media/image57.png"/><Relationship Id="rId12" Type="http://schemas.openxmlformats.org/officeDocument/2006/relationships/image" Target="../media/image61.png"/><Relationship Id="rId17" Type="http://schemas.openxmlformats.org/officeDocument/2006/relationships/image" Target="../media/image62.pn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png"/><Relationship Id="rId11" Type="http://schemas.openxmlformats.org/officeDocument/2006/relationships/image" Target="../media/image35.png"/><Relationship Id="rId5" Type="http://schemas.openxmlformats.org/officeDocument/2006/relationships/image" Target="../media/image55.png"/><Relationship Id="rId15" Type="http://schemas.openxmlformats.org/officeDocument/2006/relationships/image" Target="../media/image37.png"/><Relationship Id="rId10" Type="http://schemas.openxmlformats.org/officeDocument/2006/relationships/image" Target="../media/image60.png"/><Relationship Id="rId4" Type="http://schemas.openxmlformats.org/officeDocument/2006/relationships/image" Target="../media/image28.png"/><Relationship Id="rId9" Type="http://schemas.openxmlformats.org/officeDocument/2006/relationships/image" Target="../media/image59.png"/><Relationship Id="rId14" Type="http://schemas.openxmlformats.org/officeDocument/2006/relationships/image" Target="../media/image5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/>
              <a:t>Pythagorova věta</a:t>
            </a:r>
            <a:br>
              <a:rPr lang="cs-CZ" dirty="0" smtClean="0"/>
            </a:br>
            <a:r>
              <a:rPr lang="cs-CZ" sz="3200" dirty="0" smtClean="0"/>
              <a:t>užití v prostoru</a:t>
            </a:r>
            <a:endParaRPr lang="cs-CZ" sz="3200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8.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59632" y="355303"/>
            <a:ext cx="741682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Pythagorova věta</a:t>
            </a:r>
          </a:p>
          <a:p>
            <a:pPr algn="ctr"/>
            <a:r>
              <a:rPr lang="cs-CZ" sz="32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Užití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04" name="TextovéPole 103"/>
          <p:cNvSpPr txBox="1"/>
          <p:nvPr/>
        </p:nvSpPr>
        <p:spPr>
          <a:xfrm>
            <a:off x="1080000" y="3240000"/>
            <a:ext cx="744426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900" b="1" dirty="0" smtClean="0"/>
              <a:t>Je-li</a:t>
            </a:r>
            <a:endParaRPr lang="cs-CZ" sz="19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5" name="TextovéPole 104"/>
              <p:cNvSpPr txBox="1"/>
              <p:nvPr/>
            </p:nvSpPr>
            <p:spPr>
              <a:xfrm>
                <a:off x="2088000" y="3204000"/>
                <a:ext cx="2054479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cs-CZ" sz="2000" b="1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2000" b="1" i="1" smtClean="0">
                                  <a:latin typeface="Cambria Math"/>
                                </a:rPr>
                                <m:t>𝒖</m:t>
                              </m:r>
                            </m:e>
                            <m:sub>
                              <m:r>
                                <a:rPr lang="cs-CZ" sz="2000" b="1" i="1" smtClean="0">
                                  <a:latin typeface="Cambria Math"/>
                                </a:rPr>
                                <m:t>𝒕</m:t>
                              </m:r>
                            </m:sub>
                          </m:sSub>
                        </m:e>
                        <m:sup>
                          <m:r>
                            <a:rPr lang="cs-CZ" sz="20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000" b="1" i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sz="2000" b="1" i="1">
                              <a:latin typeface="Cambria Math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cs-CZ" sz="2000" b="1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2000" b="1" i="1">
                                  <a:latin typeface="Cambria Math"/>
                                </a:rPr>
                                <m:t>𝒖</m:t>
                              </m:r>
                            </m:e>
                            <m:sub>
                              <m:r>
                                <a:rPr lang="cs-CZ" sz="2000" b="1" i="1" smtClean="0">
                                  <a:latin typeface="Cambria Math"/>
                                </a:rPr>
                                <m:t>𝟏</m:t>
                              </m:r>
                            </m:sub>
                          </m:sSub>
                        </m:e>
                        <m:sup>
                          <m:r>
                            <a:rPr lang="cs-CZ" sz="2000" b="1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000" b="1" i="0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cs-CZ" sz="20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000" b="1" i="0" smtClean="0">
                              <a:latin typeface="Cambria Math"/>
                            </a:rPr>
                            <m:t>𝐜</m:t>
                          </m:r>
                        </m:e>
                        <m:sup>
                          <m:r>
                            <a:rPr lang="cs-CZ" sz="2000" b="1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105" name="TextovéPole 10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8000" y="3204000"/>
                <a:ext cx="2054479" cy="407099"/>
              </a:xfrm>
              <a:prstGeom prst="rect">
                <a:avLst/>
              </a:prstGeom>
              <a:blipFill rotWithShape="1">
                <a:blip r:embed="rId3"/>
                <a:stretch>
                  <a:fillRect b="-454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6" name="TextovéPole 105"/>
          <p:cNvSpPr txBox="1"/>
          <p:nvPr/>
        </p:nvSpPr>
        <p:spPr>
          <a:xfrm>
            <a:off x="1080000" y="3960000"/>
            <a:ext cx="1531266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900" b="1" dirty="0" smtClean="0"/>
              <a:t>a zároveň</a:t>
            </a:r>
            <a:endParaRPr lang="cs-CZ" sz="19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7" name="TextovéPole 106"/>
              <p:cNvSpPr txBox="1"/>
              <p:nvPr/>
            </p:nvSpPr>
            <p:spPr>
              <a:xfrm>
                <a:off x="2419983" y="3924000"/>
                <a:ext cx="2052000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cs-CZ" sz="2000" b="1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2000" b="1" i="1" smtClean="0">
                                  <a:latin typeface="Cambria Math"/>
                                </a:rPr>
                                <m:t>𝒖</m:t>
                              </m:r>
                            </m:e>
                            <m:sub>
                              <m:r>
                                <a:rPr lang="cs-CZ" sz="2000" b="1" i="1" smtClean="0">
                                  <a:latin typeface="Cambria Math"/>
                                </a:rPr>
                                <m:t>𝟏</m:t>
                              </m:r>
                            </m:sub>
                          </m:sSub>
                        </m:e>
                        <m:sup>
                          <m:r>
                            <a:rPr lang="cs-CZ" sz="20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000" b="1" i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000" b="1" i="0" smtClean="0"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sz="2000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000" b="1" i="0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cs-CZ" sz="20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000" b="1" i="0" smtClean="0">
                              <a:latin typeface="Cambria Math"/>
                            </a:rPr>
                            <m:t>𝐛</m:t>
                          </m:r>
                        </m:e>
                        <m:sup>
                          <m:r>
                            <a:rPr lang="cs-CZ" sz="2000" b="1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107" name="TextovéPole 10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9983" y="3924000"/>
                <a:ext cx="2052000" cy="407099"/>
              </a:xfrm>
              <a:prstGeom prst="rect">
                <a:avLst/>
              </a:prstGeom>
              <a:blipFill rotWithShape="1">
                <a:blip r:embed="rId4"/>
                <a:stretch>
                  <a:fillRect b="-454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2" name="TextovéPole 71"/>
          <p:cNvSpPr txBox="1"/>
          <p:nvPr/>
        </p:nvSpPr>
        <p:spPr>
          <a:xfrm>
            <a:off x="1080000" y="4680000"/>
            <a:ext cx="1778828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900" b="1" dirty="0" smtClean="0"/>
              <a:t>pak platí, že</a:t>
            </a:r>
            <a:endParaRPr lang="cs-CZ" sz="19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ovéPole 72"/>
              <p:cNvSpPr txBox="1"/>
              <p:nvPr/>
            </p:nvSpPr>
            <p:spPr>
              <a:xfrm>
                <a:off x="2736000" y="4644000"/>
                <a:ext cx="2484072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cs-CZ" sz="2000" b="1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2000" b="1" i="1" smtClean="0">
                                  <a:latin typeface="Cambria Math"/>
                                </a:rPr>
                                <m:t>𝒖</m:t>
                              </m:r>
                            </m:e>
                            <m:sub>
                              <m:r>
                                <a:rPr lang="cs-CZ" sz="2000" b="1" i="1" smtClean="0">
                                  <a:latin typeface="Cambria Math"/>
                                </a:rPr>
                                <m:t>𝒕</m:t>
                              </m:r>
                            </m:sub>
                          </m:sSub>
                        </m:e>
                        <m:sup>
                          <m:r>
                            <a:rPr lang="cs-CZ" sz="20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000" b="1" i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sz="20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000" b="1"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sz="2000" b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000" b="1" i="0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cs-CZ" sz="20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000" b="1" i="0" smtClean="0">
                              <a:latin typeface="Cambria Math"/>
                            </a:rPr>
                            <m:t>𝐛</m:t>
                          </m:r>
                        </m:e>
                        <m:sup>
                          <m:r>
                            <a:rPr lang="cs-CZ" sz="2000" b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000" b="1" i="0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cs-CZ" sz="20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000" b="1" i="0" smtClean="0">
                              <a:latin typeface="Cambria Math"/>
                            </a:rPr>
                            <m:t>𝐜</m:t>
                          </m:r>
                        </m:e>
                        <m:sup>
                          <m:r>
                            <a:rPr lang="cs-CZ" sz="2000" b="1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73" name="TextovéPole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6000" y="4644000"/>
                <a:ext cx="2484072" cy="407099"/>
              </a:xfrm>
              <a:prstGeom prst="rect">
                <a:avLst/>
              </a:prstGeom>
              <a:blipFill rotWithShape="1">
                <a:blip r:embed="rId5"/>
                <a:stretch>
                  <a:fillRect b="-149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TextovéPole 46"/>
          <p:cNvSpPr txBox="1"/>
          <p:nvPr/>
        </p:nvSpPr>
        <p:spPr>
          <a:xfrm>
            <a:off x="152400" y="1988840"/>
            <a:ext cx="9143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2. Vypočítejte délky stěnových a tělesové úhlopříčky kvádru ABCDEFGH, </a:t>
            </a:r>
            <a:br>
              <a:rPr lang="cs-CZ" sz="2000" b="1" dirty="0" smtClean="0"/>
            </a:br>
            <a:r>
              <a:rPr lang="cs-CZ" sz="2000" b="1" dirty="0" smtClean="0"/>
              <a:t>    který má délky hran  30 cm, 4 dm a 1,2 m.</a:t>
            </a:r>
            <a:endParaRPr lang="cs-CZ" sz="2000" b="1" i="1" dirty="0"/>
          </a:p>
        </p:txBody>
      </p:sp>
      <p:sp>
        <p:nvSpPr>
          <p:cNvPr id="48" name="Oblouk 47"/>
          <p:cNvSpPr/>
          <p:nvPr/>
        </p:nvSpPr>
        <p:spPr bwMode="auto">
          <a:xfrm rot="1111391">
            <a:off x="6262424" y="4974608"/>
            <a:ext cx="843508" cy="861553"/>
          </a:xfrm>
          <a:prstGeom prst="arc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" name="Oblouk 50"/>
          <p:cNvSpPr/>
          <p:nvPr/>
        </p:nvSpPr>
        <p:spPr bwMode="auto">
          <a:xfrm rot="14506145">
            <a:off x="8194432" y="4875035"/>
            <a:ext cx="856258" cy="944441"/>
          </a:xfrm>
          <a:prstGeom prst="arc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2" name="Oblouk 51"/>
          <p:cNvSpPr/>
          <p:nvPr/>
        </p:nvSpPr>
        <p:spPr bwMode="auto">
          <a:xfrm rot="363719">
            <a:off x="6201876" y="5634261"/>
            <a:ext cx="507501" cy="794499"/>
          </a:xfrm>
          <a:prstGeom prst="arc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5" name="Oblouk 54"/>
          <p:cNvSpPr/>
          <p:nvPr/>
        </p:nvSpPr>
        <p:spPr bwMode="auto">
          <a:xfrm rot="1317490">
            <a:off x="5607561" y="5615519"/>
            <a:ext cx="704334" cy="668597"/>
          </a:xfrm>
          <a:prstGeom prst="arc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7" name="Přímá spojnice 56"/>
          <p:cNvCxnSpPr/>
          <p:nvPr/>
        </p:nvCxnSpPr>
        <p:spPr bwMode="auto">
          <a:xfrm>
            <a:off x="6053512" y="6075867"/>
            <a:ext cx="1620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Přímá spojnice 59"/>
          <p:cNvCxnSpPr/>
          <p:nvPr/>
        </p:nvCxnSpPr>
        <p:spPr bwMode="auto">
          <a:xfrm>
            <a:off x="6053512" y="3633237"/>
            <a:ext cx="1620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Přímá spojnice 60"/>
          <p:cNvCxnSpPr/>
          <p:nvPr/>
        </p:nvCxnSpPr>
        <p:spPr bwMode="auto">
          <a:xfrm>
            <a:off x="6809247" y="5347255"/>
            <a:ext cx="1620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1" name="Přímá spojnice 70"/>
          <p:cNvCxnSpPr/>
          <p:nvPr/>
        </p:nvCxnSpPr>
        <p:spPr bwMode="auto">
          <a:xfrm>
            <a:off x="6807412" y="2884666"/>
            <a:ext cx="1620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Přímá spojnice 73"/>
          <p:cNvCxnSpPr/>
          <p:nvPr/>
        </p:nvCxnSpPr>
        <p:spPr bwMode="auto">
          <a:xfrm>
            <a:off x="8424667" y="2908723"/>
            <a:ext cx="0" cy="2448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Přímá spojnice 74"/>
          <p:cNvCxnSpPr/>
          <p:nvPr/>
        </p:nvCxnSpPr>
        <p:spPr bwMode="auto">
          <a:xfrm>
            <a:off x="6827192" y="2908723"/>
            <a:ext cx="0" cy="2448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6" name="Přímá spojnice 75"/>
          <p:cNvCxnSpPr/>
          <p:nvPr/>
        </p:nvCxnSpPr>
        <p:spPr bwMode="auto">
          <a:xfrm>
            <a:off x="6069564" y="3645057"/>
            <a:ext cx="0" cy="2412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Přímá spojnice 76"/>
          <p:cNvCxnSpPr/>
          <p:nvPr/>
        </p:nvCxnSpPr>
        <p:spPr bwMode="auto">
          <a:xfrm>
            <a:off x="7673512" y="3633237"/>
            <a:ext cx="0" cy="2412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Přímá spojnice 77"/>
          <p:cNvCxnSpPr/>
          <p:nvPr/>
        </p:nvCxnSpPr>
        <p:spPr bwMode="auto">
          <a:xfrm flipH="1">
            <a:off x="6064605" y="2893586"/>
            <a:ext cx="755735" cy="728612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Přímá spojnice 78"/>
          <p:cNvCxnSpPr/>
          <p:nvPr/>
        </p:nvCxnSpPr>
        <p:spPr bwMode="auto">
          <a:xfrm flipH="1">
            <a:off x="6069564" y="5332751"/>
            <a:ext cx="755735" cy="728612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Přímá spojnice 79"/>
          <p:cNvCxnSpPr/>
          <p:nvPr/>
        </p:nvCxnSpPr>
        <p:spPr bwMode="auto">
          <a:xfrm flipH="1">
            <a:off x="7648746" y="2904625"/>
            <a:ext cx="755735" cy="728612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8" name="Přímá spojnice 87"/>
          <p:cNvCxnSpPr/>
          <p:nvPr/>
        </p:nvCxnSpPr>
        <p:spPr bwMode="auto">
          <a:xfrm flipH="1">
            <a:off x="7673512" y="5360533"/>
            <a:ext cx="755735" cy="720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9" name="TextovéPole 88"/>
          <p:cNvSpPr txBox="1"/>
          <p:nvPr/>
        </p:nvSpPr>
        <p:spPr>
          <a:xfrm>
            <a:off x="6461878" y="2546133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H</a:t>
            </a:r>
            <a:endParaRPr lang="cs-CZ" b="1" dirty="0"/>
          </a:p>
        </p:txBody>
      </p:sp>
      <p:sp>
        <p:nvSpPr>
          <p:cNvPr id="90" name="TextovéPole 89"/>
          <p:cNvSpPr txBox="1"/>
          <p:nvPr/>
        </p:nvSpPr>
        <p:spPr>
          <a:xfrm>
            <a:off x="8424667" y="2547389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G</a:t>
            </a:r>
            <a:endParaRPr lang="cs-CZ" b="1" dirty="0"/>
          </a:p>
        </p:txBody>
      </p:sp>
      <p:sp>
        <p:nvSpPr>
          <p:cNvPr id="92" name="TextovéPole 91"/>
          <p:cNvSpPr txBox="1"/>
          <p:nvPr/>
        </p:nvSpPr>
        <p:spPr>
          <a:xfrm>
            <a:off x="7673512" y="3576625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F</a:t>
            </a:r>
            <a:endParaRPr lang="cs-CZ" b="1" dirty="0"/>
          </a:p>
        </p:txBody>
      </p:sp>
      <p:sp>
        <p:nvSpPr>
          <p:cNvPr id="93" name="TextovéPole 92"/>
          <p:cNvSpPr txBox="1"/>
          <p:nvPr/>
        </p:nvSpPr>
        <p:spPr>
          <a:xfrm>
            <a:off x="5758112" y="335699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E</a:t>
            </a:r>
            <a:endParaRPr lang="cs-CZ" b="1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6449376" y="5014107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</a:t>
            </a:r>
            <a:endParaRPr lang="cs-CZ" b="1" dirty="0"/>
          </a:p>
        </p:txBody>
      </p:sp>
      <p:sp>
        <p:nvSpPr>
          <p:cNvPr id="95" name="TextovéPole 94"/>
          <p:cNvSpPr txBox="1"/>
          <p:nvPr/>
        </p:nvSpPr>
        <p:spPr>
          <a:xfrm>
            <a:off x="8434600" y="5094309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96" name="TextovéPole 95"/>
          <p:cNvSpPr txBox="1"/>
          <p:nvPr/>
        </p:nvSpPr>
        <p:spPr>
          <a:xfrm>
            <a:off x="7529496" y="6022219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97" name="TextovéPole 96"/>
          <p:cNvSpPr txBox="1"/>
          <p:nvPr/>
        </p:nvSpPr>
        <p:spPr>
          <a:xfrm>
            <a:off x="5873312" y="6022219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cxnSp>
        <p:nvCxnSpPr>
          <p:cNvPr id="98" name="Přímá spojnice 97"/>
          <p:cNvCxnSpPr>
            <a:stCxn id="96" idx="0"/>
          </p:cNvCxnSpPr>
          <p:nvPr/>
        </p:nvCxnSpPr>
        <p:spPr bwMode="auto">
          <a:xfrm flipH="1" flipV="1">
            <a:off x="6825300" y="5332751"/>
            <a:ext cx="848212" cy="720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9" name="Přímá spojnice 98"/>
          <p:cNvCxnSpPr>
            <a:stCxn id="96" idx="0"/>
            <a:endCxn id="96" idx="0"/>
          </p:cNvCxnSpPr>
          <p:nvPr/>
        </p:nvCxnSpPr>
        <p:spPr bwMode="auto">
          <a:xfrm>
            <a:off x="7673512" y="6022219"/>
            <a:ext cx="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0" name="Obdélník 99"/>
              <p:cNvSpPr/>
              <p:nvPr/>
            </p:nvSpPr>
            <p:spPr>
              <a:xfrm>
                <a:off x="6809416" y="5508085"/>
                <a:ext cx="50039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1" i="1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1" dirty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𝐮</m:t>
                          </m:r>
                        </m:e>
                        <m:sub>
                          <m:r>
                            <a:rPr lang="cs-CZ" b="1" i="0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100" name="Obdélník 9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9416" y="5508085"/>
                <a:ext cx="500393" cy="369332"/>
              </a:xfrm>
              <a:prstGeom prst="rect">
                <a:avLst/>
              </a:prstGeom>
              <a:blipFill rotWithShape="1">
                <a:blip r:embed="rId6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1" name="TextovéPole 100"/>
          <p:cNvSpPr txBox="1"/>
          <p:nvPr/>
        </p:nvSpPr>
        <p:spPr>
          <a:xfrm>
            <a:off x="6305360" y="5662179"/>
            <a:ext cx="252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.</a:t>
            </a:r>
            <a:endParaRPr lang="cs-CZ" b="1" dirty="0"/>
          </a:p>
        </p:txBody>
      </p:sp>
      <p:sp>
        <p:nvSpPr>
          <p:cNvPr id="103" name="TextovéPole 102"/>
          <p:cNvSpPr txBox="1"/>
          <p:nvPr/>
        </p:nvSpPr>
        <p:spPr>
          <a:xfrm>
            <a:off x="6035236" y="5661248"/>
            <a:ext cx="252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.</a:t>
            </a:r>
            <a:endParaRPr lang="cs-CZ" b="1" dirty="0"/>
          </a:p>
        </p:txBody>
      </p:sp>
      <p:sp>
        <p:nvSpPr>
          <p:cNvPr id="111" name="TextovéPole 110"/>
          <p:cNvSpPr txBox="1"/>
          <p:nvPr/>
        </p:nvSpPr>
        <p:spPr>
          <a:xfrm>
            <a:off x="6665400" y="602128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112" name="TextovéPole 111"/>
          <p:cNvSpPr txBox="1"/>
          <p:nvPr/>
        </p:nvSpPr>
        <p:spPr>
          <a:xfrm>
            <a:off x="8415380" y="3945957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113" name="TextovéPole 112"/>
          <p:cNvSpPr txBox="1"/>
          <p:nvPr/>
        </p:nvSpPr>
        <p:spPr>
          <a:xfrm>
            <a:off x="8051658" y="557066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cxnSp>
        <p:nvCxnSpPr>
          <p:cNvPr id="114" name="Přímá spojnice 113"/>
          <p:cNvCxnSpPr/>
          <p:nvPr/>
        </p:nvCxnSpPr>
        <p:spPr bwMode="auto">
          <a:xfrm flipH="1" flipV="1">
            <a:off x="6085308" y="3634457"/>
            <a:ext cx="1588204" cy="2387762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5" name="Přímá spojnice 114"/>
          <p:cNvCxnSpPr>
            <a:stCxn id="96" idx="0"/>
          </p:cNvCxnSpPr>
          <p:nvPr/>
        </p:nvCxnSpPr>
        <p:spPr bwMode="auto">
          <a:xfrm flipV="1">
            <a:off x="7673512" y="2904625"/>
            <a:ext cx="741868" cy="3117594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6" name="Obdélník 115"/>
              <p:cNvSpPr/>
              <p:nvPr/>
            </p:nvSpPr>
            <p:spPr>
              <a:xfrm>
                <a:off x="7961544" y="4481725"/>
                <a:ext cx="50039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1" i="1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1" dirty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𝐮</m:t>
                          </m:r>
                        </m:e>
                        <m:sub>
                          <m:r>
                            <a:rPr lang="cs-CZ" b="1" i="0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116" name="Obdélník 1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61544" y="4481725"/>
                <a:ext cx="500393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7" name="Obdélník 116"/>
              <p:cNvSpPr/>
              <p:nvPr/>
            </p:nvSpPr>
            <p:spPr>
              <a:xfrm>
                <a:off x="6376964" y="3920598"/>
                <a:ext cx="50039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1" i="1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1" dirty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𝐮</m:t>
                          </m:r>
                        </m:e>
                        <m:sub>
                          <m:r>
                            <a:rPr lang="cs-CZ" b="1" i="0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117" name="Obdélník 1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6964" y="3920598"/>
                <a:ext cx="500393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8" name="TextovéPole 117"/>
          <p:cNvSpPr txBox="1"/>
          <p:nvPr/>
        </p:nvSpPr>
        <p:spPr>
          <a:xfrm>
            <a:off x="8213384" y="5013176"/>
            <a:ext cx="252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.</a:t>
            </a:r>
            <a:endParaRPr lang="cs-CZ" b="1" dirty="0"/>
          </a:p>
        </p:txBody>
      </p:sp>
      <p:cxnSp>
        <p:nvCxnSpPr>
          <p:cNvPr id="119" name="Přímá spojnice 118"/>
          <p:cNvCxnSpPr>
            <a:stCxn id="96" idx="0"/>
          </p:cNvCxnSpPr>
          <p:nvPr/>
        </p:nvCxnSpPr>
        <p:spPr bwMode="auto">
          <a:xfrm flipH="1" flipV="1">
            <a:off x="6827192" y="2893587"/>
            <a:ext cx="846320" cy="3128632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0" name="Obdélník 119"/>
              <p:cNvSpPr/>
              <p:nvPr/>
            </p:nvSpPr>
            <p:spPr>
              <a:xfrm>
                <a:off x="6953432" y="3207293"/>
                <a:ext cx="46352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1" i="1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1" dirty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𝐮</m:t>
                          </m:r>
                        </m:e>
                        <m:sub>
                          <m:r>
                            <a:rPr lang="cs-CZ" b="1" i="0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𝐭</m:t>
                          </m:r>
                        </m:sub>
                      </m:sSub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120" name="Obdélník 1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3432" y="3207293"/>
                <a:ext cx="463524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1" name="TextovéPole 120"/>
          <p:cNvSpPr txBox="1"/>
          <p:nvPr/>
        </p:nvSpPr>
        <p:spPr>
          <a:xfrm>
            <a:off x="6837377" y="4991201"/>
            <a:ext cx="252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.</a:t>
            </a:r>
            <a:endParaRPr lang="cs-CZ" b="1" dirty="0"/>
          </a:p>
        </p:txBody>
      </p:sp>
      <p:sp>
        <p:nvSpPr>
          <p:cNvPr id="122" name="TextovéPole 121"/>
          <p:cNvSpPr txBox="1"/>
          <p:nvPr/>
        </p:nvSpPr>
        <p:spPr>
          <a:xfrm>
            <a:off x="1080000" y="5400000"/>
            <a:ext cx="532117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900" b="1" dirty="0" smtClean="0"/>
              <a:t>=&gt;</a:t>
            </a:r>
            <a:endParaRPr lang="cs-CZ" sz="19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3" name="TextovéPole 122"/>
              <p:cNvSpPr txBox="1"/>
              <p:nvPr/>
            </p:nvSpPr>
            <p:spPr>
              <a:xfrm>
                <a:off x="1666628" y="5332751"/>
                <a:ext cx="2484072" cy="4775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000" b="1" i="1" smtClean="0">
                              <a:latin typeface="Cambria Math"/>
                            </a:rPr>
                            <m:t>𝒖</m:t>
                          </m:r>
                        </m:e>
                        <m:sub>
                          <m:r>
                            <a:rPr lang="cs-CZ" sz="2000" b="1" i="1" smtClean="0">
                              <a:latin typeface="Cambria Math"/>
                            </a:rPr>
                            <m:t>𝒕</m:t>
                          </m:r>
                        </m:sub>
                      </m:sSub>
                      <m:r>
                        <a:rPr lang="cs-CZ" sz="2000" b="1" i="0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cs-CZ" sz="20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000" b="1" i="1" smtClean="0">
                                  <a:latin typeface="Cambria Math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cs-CZ" sz="20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000" b="1" i="1" smtClean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cs-CZ" sz="20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000" b="1" i="1" smtClean="0">
                                  <a:latin typeface="Cambria Math"/>
                                </a:rPr>
                                <m:t>𝒃</m:t>
                              </m:r>
                            </m:e>
                            <m:sup>
                              <m:r>
                                <a:rPr lang="cs-CZ" sz="20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000" b="1" i="1" smtClean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cs-CZ" sz="20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000" b="1" i="1" smtClean="0">
                                  <a:latin typeface="Cambria Math"/>
                                </a:rPr>
                                <m:t>𝒄</m:t>
                              </m:r>
                            </m:e>
                            <m:sup>
                              <m:r>
                                <a:rPr lang="cs-CZ" sz="20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123" name="TextovéPole 1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6628" y="5332751"/>
                <a:ext cx="2484072" cy="477503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4306462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4" fill="hold">
                      <p:stCondLst>
                        <p:cond delay="indefinite"/>
                      </p:stCondLst>
                      <p:childTnLst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4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/>
      <p:bldP spid="105" grpId="0"/>
      <p:bldP spid="106" grpId="0"/>
      <p:bldP spid="107" grpId="0"/>
      <p:bldP spid="72" grpId="0"/>
      <p:bldP spid="73" grpId="0"/>
      <p:bldP spid="47" grpId="0"/>
      <p:bldP spid="48" grpId="0" animBg="1"/>
      <p:bldP spid="51" grpId="0" animBg="1"/>
      <p:bldP spid="52" grpId="0" animBg="1"/>
      <p:bldP spid="55" grpId="0" animBg="1"/>
      <p:bldP spid="89" grpId="0"/>
      <p:bldP spid="90" grpId="0"/>
      <p:bldP spid="92" grpId="0"/>
      <p:bldP spid="93" grpId="0"/>
      <p:bldP spid="94" grpId="0"/>
      <p:bldP spid="95" grpId="0"/>
      <p:bldP spid="96" grpId="0"/>
      <p:bldP spid="97" grpId="0"/>
      <p:bldP spid="100" grpId="0"/>
      <p:bldP spid="101" grpId="0"/>
      <p:bldP spid="103" grpId="0"/>
      <p:bldP spid="111" grpId="0"/>
      <p:bldP spid="112" grpId="0"/>
      <p:bldP spid="113" grpId="0"/>
      <p:bldP spid="116" grpId="0"/>
      <p:bldP spid="117" grpId="0"/>
      <p:bldP spid="118" grpId="0"/>
      <p:bldP spid="120" grpId="0"/>
      <p:bldP spid="121" grpId="0"/>
      <p:bldP spid="122" grpId="0"/>
      <p:bldP spid="123" grpId="0"/>
      <p:bldP spid="123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Oblouk 83"/>
          <p:cNvSpPr/>
          <p:nvPr/>
        </p:nvSpPr>
        <p:spPr bwMode="auto">
          <a:xfrm rot="363719">
            <a:off x="6443732" y="4842173"/>
            <a:ext cx="507501" cy="794499"/>
          </a:xfrm>
          <a:prstGeom prst="arc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1259632" y="355303"/>
            <a:ext cx="741682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Pythagorova věta</a:t>
            </a:r>
          </a:p>
          <a:p>
            <a:pPr algn="ctr"/>
            <a:r>
              <a:rPr lang="cs-CZ" sz="32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Užití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0" y="2001034"/>
            <a:ext cx="9143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3. </a:t>
            </a:r>
            <a:r>
              <a:rPr lang="cs-CZ" sz="2000" b="1" dirty="0" smtClean="0"/>
              <a:t>Vypočítejte </a:t>
            </a:r>
            <a:r>
              <a:rPr lang="cs-CZ" sz="2000" b="1" dirty="0" smtClean="0"/>
              <a:t>objem a povrch </a:t>
            </a:r>
            <a:r>
              <a:rPr lang="cs-CZ" sz="2000" b="1" dirty="0" smtClean="0"/>
              <a:t>krychle ABCDEFGH</a:t>
            </a:r>
            <a:r>
              <a:rPr lang="cs-CZ" sz="2000" b="1" dirty="0" smtClean="0"/>
              <a:t>, která </a:t>
            </a:r>
            <a:r>
              <a:rPr lang="cs-CZ" sz="2000" b="1" dirty="0" smtClean="0"/>
              <a:t>má délku </a:t>
            </a: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>    stěnové úhlopříčky  11,3 </a:t>
            </a:r>
            <a:r>
              <a:rPr lang="cs-CZ" sz="2000" b="1" dirty="0" smtClean="0"/>
              <a:t>cm.</a:t>
            </a:r>
            <a:endParaRPr lang="cs-CZ" sz="2000" b="1" i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4788024" y="6428655"/>
            <a:ext cx="4355974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900" b="1" dirty="0">
                <a:solidFill>
                  <a:srgbClr val="FF0000"/>
                </a:solidFill>
              </a:rPr>
              <a:t>a</a:t>
            </a:r>
            <a:r>
              <a:rPr lang="cs-CZ" sz="1900" b="1" dirty="0" smtClean="0">
                <a:solidFill>
                  <a:srgbClr val="FF0000"/>
                </a:solidFill>
              </a:rPr>
              <a:t> = 8 cm; S = 384 cm</a:t>
            </a:r>
            <a:r>
              <a:rPr lang="cs-CZ" sz="1900" b="1" baseline="30000" dirty="0" smtClean="0">
                <a:solidFill>
                  <a:srgbClr val="FF0000"/>
                </a:solidFill>
              </a:rPr>
              <a:t>2</a:t>
            </a:r>
            <a:r>
              <a:rPr lang="cs-CZ" sz="1900" b="1" dirty="0" smtClean="0">
                <a:solidFill>
                  <a:srgbClr val="FF0000"/>
                </a:solidFill>
              </a:rPr>
              <a:t>; V = 512 cm</a:t>
            </a:r>
            <a:r>
              <a:rPr lang="cs-CZ" sz="1900" b="1" baseline="30000" dirty="0" smtClean="0">
                <a:solidFill>
                  <a:srgbClr val="FF0000"/>
                </a:solidFill>
              </a:rPr>
              <a:t>3</a:t>
            </a:r>
            <a:r>
              <a:rPr lang="cs-CZ" sz="1900" b="1" dirty="0" smtClean="0"/>
              <a:t> </a:t>
            </a:r>
            <a:endParaRPr lang="cs-CZ" sz="1900" b="1" dirty="0"/>
          </a:p>
        </p:txBody>
      </p:sp>
      <p:cxnSp>
        <p:nvCxnSpPr>
          <p:cNvPr id="18" name="Přímá spojnice 17"/>
          <p:cNvCxnSpPr/>
          <p:nvPr/>
        </p:nvCxnSpPr>
        <p:spPr bwMode="auto">
          <a:xfrm>
            <a:off x="6295368" y="5283779"/>
            <a:ext cx="1620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>
            <a:off x="6295368" y="3663779"/>
            <a:ext cx="1620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7051103" y="4555167"/>
            <a:ext cx="1620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Přímá spojnice 52"/>
          <p:cNvCxnSpPr/>
          <p:nvPr/>
        </p:nvCxnSpPr>
        <p:spPr bwMode="auto">
          <a:xfrm>
            <a:off x="7049268" y="2935167"/>
            <a:ext cx="1620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Přímá spojnice 20"/>
          <p:cNvCxnSpPr/>
          <p:nvPr/>
        </p:nvCxnSpPr>
        <p:spPr bwMode="auto">
          <a:xfrm>
            <a:off x="8666621" y="2944938"/>
            <a:ext cx="0" cy="1620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Přímá spojnice 53"/>
          <p:cNvCxnSpPr/>
          <p:nvPr/>
        </p:nvCxnSpPr>
        <p:spPr bwMode="auto">
          <a:xfrm>
            <a:off x="7051103" y="2935167"/>
            <a:ext cx="0" cy="1620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Přímá spojnice 55"/>
          <p:cNvCxnSpPr/>
          <p:nvPr/>
        </p:nvCxnSpPr>
        <p:spPr bwMode="auto">
          <a:xfrm>
            <a:off x="6295368" y="3663779"/>
            <a:ext cx="0" cy="1620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/>
          <p:nvPr/>
        </p:nvCxnSpPr>
        <p:spPr bwMode="auto">
          <a:xfrm>
            <a:off x="7915368" y="3663779"/>
            <a:ext cx="0" cy="1620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Přímá spojnice 22"/>
          <p:cNvCxnSpPr/>
          <p:nvPr/>
        </p:nvCxnSpPr>
        <p:spPr bwMode="auto">
          <a:xfrm flipH="1">
            <a:off x="6295368" y="2935167"/>
            <a:ext cx="755735" cy="728612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 flipH="1">
            <a:off x="6311420" y="4540663"/>
            <a:ext cx="755735" cy="728612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Přímá spojnice 61"/>
          <p:cNvCxnSpPr/>
          <p:nvPr/>
        </p:nvCxnSpPr>
        <p:spPr bwMode="auto">
          <a:xfrm flipH="1">
            <a:off x="7890602" y="2954480"/>
            <a:ext cx="755735" cy="728612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Přímá spojnice 62"/>
          <p:cNvCxnSpPr/>
          <p:nvPr/>
        </p:nvCxnSpPr>
        <p:spPr bwMode="auto">
          <a:xfrm flipH="1">
            <a:off x="7915368" y="4568445"/>
            <a:ext cx="755735" cy="720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ovéPole 23"/>
          <p:cNvSpPr txBox="1"/>
          <p:nvPr/>
        </p:nvSpPr>
        <p:spPr>
          <a:xfrm>
            <a:off x="6763240" y="2664867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H</a:t>
            </a:r>
            <a:endParaRPr lang="cs-CZ" b="1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8646337" y="2750501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G</a:t>
            </a:r>
            <a:endParaRPr lang="cs-CZ" b="1" dirty="0"/>
          </a:p>
        </p:txBody>
      </p:sp>
      <p:sp>
        <p:nvSpPr>
          <p:cNvPr id="65" name="TextovéPole 64"/>
          <p:cNvSpPr txBox="1"/>
          <p:nvPr/>
        </p:nvSpPr>
        <p:spPr>
          <a:xfrm>
            <a:off x="7915368" y="3479113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F</a:t>
            </a:r>
            <a:endParaRPr lang="cs-CZ" b="1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5998662" y="3479113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E</a:t>
            </a:r>
            <a:endParaRPr lang="cs-CZ" b="1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6691232" y="4222019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</a:t>
            </a:r>
            <a:endParaRPr lang="cs-CZ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8676456" y="4302221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7771352" y="5230131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6115168" y="5230131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cxnSp>
        <p:nvCxnSpPr>
          <p:cNvPr id="26" name="Přímá spojnice 25"/>
          <p:cNvCxnSpPr>
            <a:stCxn id="69" idx="0"/>
          </p:cNvCxnSpPr>
          <p:nvPr/>
        </p:nvCxnSpPr>
        <p:spPr bwMode="auto">
          <a:xfrm flipH="1" flipV="1">
            <a:off x="7067156" y="4540663"/>
            <a:ext cx="848212" cy="720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Přímá spojnice 27"/>
          <p:cNvCxnSpPr>
            <a:stCxn id="69" idx="0"/>
            <a:endCxn id="69" idx="0"/>
          </p:cNvCxnSpPr>
          <p:nvPr/>
        </p:nvCxnSpPr>
        <p:spPr bwMode="auto">
          <a:xfrm>
            <a:off x="7915368" y="5230131"/>
            <a:ext cx="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82" name="Obdélník 81"/>
              <p:cNvSpPr/>
              <p:nvPr/>
            </p:nvSpPr>
            <p:spPr>
              <a:xfrm>
                <a:off x="7043405" y="5230674"/>
                <a:ext cx="37542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𝐚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82" name="Obdélník 8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43405" y="5230674"/>
                <a:ext cx="375424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3" name="Obdélník 82"/>
              <p:cNvSpPr/>
              <p:nvPr/>
            </p:nvSpPr>
            <p:spPr>
              <a:xfrm>
                <a:off x="7110589" y="4715997"/>
                <a:ext cx="47955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1" i="1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1" dirty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𝐮</m:t>
                          </m:r>
                        </m:e>
                        <m:sub>
                          <m:r>
                            <a:rPr lang="cs-CZ" b="1" i="0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𝐬</m:t>
                          </m:r>
                        </m:sub>
                      </m:sSub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83" name="Obdélník 8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0589" y="4715997"/>
                <a:ext cx="479555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ovéPole 42"/>
          <p:cNvSpPr txBox="1"/>
          <p:nvPr/>
        </p:nvSpPr>
        <p:spPr>
          <a:xfrm>
            <a:off x="6547216" y="4870091"/>
            <a:ext cx="252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.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46141254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3" grpId="0"/>
      <p:bldP spid="14" grpId="0"/>
      <p:bldP spid="24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82" grpId="0"/>
      <p:bldP spid="83" grpId="0"/>
      <p:bldP spid="4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Oblouk 83"/>
          <p:cNvSpPr/>
          <p:nvPr/>
        </p:nvSpPr>
        <p:spPr bwMode="auto">
          <a:xfrm rot="16958964">
            <a:off x="6993645" y="5764282"/>
            <a:ext cx="867817" cy="794499"/>
          </a:xfrm>
          <a:prstGeom prst="arc">
            <a:avLst/>
          </a:prstGeom>
          <a:solidFill>
            <a:schemeClr val="bg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1259632" y="355303"/>
            <a:ext cx="741682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Pythagorova věta</a:t>
            </a:r>
          </a:p>
          <a:p>
            <a:pPr algn="ctr"/>
            <a:r>
              <a:rPr lang="cs-CZ" sz="32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Užití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0" y="2001034"/>
            <a:ext cx="9143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4. </a:t>
            </a:r>
            <a:r>
              <a:rPr lang="cs-CZ" sz="2000" b="1" dirty="0" smtClean="0"/>
              <a:t>Vypočítejte </a:t>
            </a:r>
            <a:r>
              <a:rPr lang="cs-CZ" sz="2000" b="1" dirty="0" smtClean="0"/>
              <a:t>obvod a obsah trojúhelníku ABG v kvádru ABCDEFGH</a:t>
            </a:r>
            <a:r>
              <a:rPr lang="cs-CZ" sz="2000" b="1" dirty="0" smtClean="0"/>
              <a:t>, </a:t>
            </a:r>
            <a:br>
              <a:rPr lang="cs-CZ" sz="2000" b="1" dirty="0" smtClean="0"/>
            </a:br>
            <a:r>
              <a:rPr lang="cs-CZ" sz="2000" b="1" dirty="0" smtClean="0"/>
              <a:t>    který má délky hran  </a:t>
            </a:r>
            <a:r>
              <a:rPr lang="cs-CZ" sz="2000" b="1" dirty="0" smtClean="0"/>
              <a:t>a = 6 </a:t>
            </a:r>
            <a:r>
              <a:rPr lang="cs-CZ" sz="2000" b="1" dirty="0" smtClean="0"/>
              <a:t>cm, </a:t>
            </a:r>
            <a:r>
              <a:rPr lang="cs-CZ" sz="2000" b="1" dirty="0" smtClean="0"/>
              <a:t>b = 9 cm </a:t>
            </a:r>
            <a:r>
              <a:rPr lang="cs-CZ" sz="2000" b="1" dirty="0" smtClean="0"/>
              <a:t>a </a:t>
            </a:r>
            <a:r>
              <a:rPr lang="cs-CZ" sz="2000" b="1" dirty="0" smtClean="0"/>
              <a:t>c = 12 cm</a:t>
            </a:r>
            <a:r>
              <a:rPr lang="cs-CZ" sz="2000" b="1" dirty="0" smtClean="0"/>
              <a:t>.</a:t>
            </a:r>
            <a:endParaRPr lang="cs-CZ" sz="2000" b="1" i="1" dirty="0"/>
          </a:p>
        </p:txBody>
      </p:sp>
      <p:cxnSp>
        <p:nvCxnSpPr>
          <p:cNvPr id="18" name="Přímá spojnice 17"/>
          <p:cNvCxnSpPr/>
          <p:nvPr/>
        </p:nvCxnSpPr>
        <p:spPr bwMode="auto">
          <a:xfrm>
            <a:off x="5832320" y="6075867"/>
            <a:ext cx="1620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>
            <a:off x="5832320" y="3633237"/>
            <a:ext cx="1620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6588055" y="5347255"/>
            <a:ext cx="1620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Přímá spojnice 52"/>
          <p:cNvCxnSpPr/>
          <p:nvPr/>
        </p:nvCxnSpPr>
        <p:spPr bwMode="auto">
          <a:xfrm>
            <a:off x="6586220" y="2915296"/>
            <a:ext cx="1620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Přímá spojnice 20"/>
          <p:cNvCxnSpPr/>
          <p:nvPr/>
        </p:nvCxnSpPr>
        <p:spPr bwMode="auto">
          <a:xfrm>
            <a:off x="8203475" y="2908723"/>
            <a:ext cx="0" cy="2448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Přímá spojnice 53"/>
          <p:cNvCxnSpPr/>
          <p:nvPr/>
        </p:nvCxnSpPr>
        <p:spPr bwMode="auto">
          <a:xfrm>
            <a:off x="6606000" y="2908723"/>
            <a:ext cx="0" cy="2448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Přímá spojnice 55"/>
          <p:cNvCxnSpPr/>
          <p:nvPr/>
        </p:nvCxnSpPr>
        <p:spPr bwMode="auto">
          <a:xfrm>
            <a:off x="5848372" y="3645057"/>
            <a:ext cx="0" cy="2412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/>
          <p:nvPr/>
        </p:nvCxnSpPr>
        <p:spPr bwMode="auto">
          <a:xfrm>
            <a:off x="7452320" y="3633237"/>
            <a:ext cx="0" cy="2448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Přímá spojnice 22"/>
          <p:cNvCxnSpPr/>
          <p:nvPr/>
        </p:nvCxnSpPr>
        <p:spPr bwMode="auto">
          <a:xfrm flipH="1">
            <a:off x="5843413" y="2893586"/>
            <a:ext cx="755735" cy="728612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 flipH="1">
            <a:off x="5848372" y="5332751"/>
            <a:ext cx="755735" cy="728612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Přímá spojnice 61"/>
          <p:cNvCxnSpPr/>
          <p:nvPr/>
        </p:nvCxnSpPr>
        <p:spPr bwMode="auto">
          <a:xfrm flipH="1">
            <a:off x="7427554" y="2904625"/>
            <a:ext cx="755735" cy="728612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Přímá spojnice 62"/>
          <p:cNvCxnSpPr/>
          <p:nvPr/>
        </p:nvCxnSpPr>
        <p:spPr bwMode="auto">
          <a:xfrm flipH="1">
            <a:off x="7452320" y="5360533"/>
            <a:ext cx="755735" cy="720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ovéPole 23"/>
          <p:cNvSpPr txBox="1"/>
          <p:nvPr/>
        </p:nvSpPr>
        <p:spPr>
          <a:xfrm>
            <a:off x="6240686" y="2546133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H</a:t>
            </a:r>
            <a:endParaRPr lang="cs-CZ" b="1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8203475" y="2547389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G</a:t>
            </a:r>
            <a:endParaRPr lang="cs-CZ" b="1" dirty="0"/>
          </a:p>
        </p:txBody>
      </p:sp>
      <p:sp>
        <p:nvSpPr>
          <p:cNvPr id="65" name="TextovéPole 64"/>
          <p:cNvSpPr txBox="1"/>
          <p:nvPr/>
        </p:nvSpPr>
        <p:spPr>
          <a:xfrm>
            <a:off x="7254039" y="3277877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F</a:t>
            </a:r>
            <a:endParaRPr lang="cs-CZ" b="1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5536920" y="335699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E</a:t>
            </a:r>
            <a:endParaRPr lang="cs-CZ" b="1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6228184" y="494116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</a:t>
            </a:r>
            <a:endParaRPr lang="cs-CZ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8213408" y="5094309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7308304" y="6022219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5652120" y="6022219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cxnSp>
        <p:nvCxnSpPr>
          <p:cNvPr id="28" name="Přímá spojnice 27"/>
          <p:cNvCxnSpPr>
            <a:stCxn id="69" idx="0"/>
            <a:endCxn id="69" idx="0"/>
          </p:cNvCxnSpPr>
          <p:nvPr/>
        </p:nvCxnSpPr>
        <p:spPr bwMode="auto">
          <a:xfrm>
            <a:off x="7452320" y="6022219"/>
            <a:ext cx="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" name="TextovéPole 42"/>
          <p:cNvSpPr txBox="1"/>
          <p:nvPr/>
        </p:nvSpPr>
        <p:spPr>
          <a:xfrm>
            <a:off x="7181478" y="5661248"/>
            <a:ext cx="252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.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60" name="TextovéPole 59"/>
          <p:cNvSpPr txBox="1"/>
          <p:nvPr/>
        </p:nvSpPr>
        <p:spPr>
          <a:xfrm>
            <a:off x="6444208" y="602128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8194188" y="3945957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73" name="TextovéPole 72"/>
          <p:cNvSpPr txBox="1"/>
          <p:nvPr/>
        </p:nvSpPr>
        <p:spPr>
          <a:xfrm>
            <a:off x="7830466" y="557066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cxnSp>
        <p:nvCxnSpPr>
          <p:cNvPr id="6" name="Přímá spojnice 5"/>
          <p:cNvCxnSpPr/>
          <p:nvPr/>
        </p:nvCxnSpPr>
        <p:spPr bwMode="auto">
          <a:xfrm flipV="1">
            <a:off x="5868144" y="2916721"/>
            <a:ext cx="2315145" cy="313603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Přímá spojnice 11"/>
          <p:cNvCxnSpPr>
            <a:endCxn id="69" idx="0"/>
          </p:cNvCxnSpPr>
          <p:nvPr/>
        </p:nvCxnSpPr>
        <p:spPr bwMode="auto">
          <a:xfrm flipH="1">
            <a:off x="7452320" y="2908723"/>
            <a:ext cx="730969" cy="3113496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Přímá spojnice 60"/>
          <p:cNvCxnSpPr/>
          <p:nvPr/>
        </p:nvCxnSpPr>
        <p:spPr bwMode="auto">
          <a:xfrm>
            <a:off x="5832320" y="6076800"/>
            <a:ext cx="1620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81" name="TextovéPole 80"/>
              <p:cNvSpPr txBox="1"/>
              <p:nvPr/>
            </p:nvSpPr>
            <p:spPr>
              <a:xfrm>
                <a:off x="6642320" y="4096139"/>
                <a:ext cx="5040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1" i="1" smtClean="0">
                              <a:latin typeface="Cambria Math"/>
                            </a:rPr>
                            <m:t>𝒖</m:t>
                          </m:r>
                        </m:e>
                        <m:sub>
                          <m:r>
                            <a:rPr lang="cs-CZ" b="1" i="1" smtClean="0">
                              <a:latin typeface="Cambria Math"/>
                            </a:rPr>
                            <m:t>𝒕</m:t>
                          </m:r>
                        </m:sub>
                      </m:sSub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81" name="TextovéPole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2320" y="4096139"/>
                <a:ext cx="504056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5" name="TextovéPole 84"/>
              <p:cNvSpPr txBox="1"/>
              <p:nvPr/>
            </p:nvSpPr>
            <p:spPr>
              <a:xfrm>
                <a:off x="7703999" y="4487905"/>
                <a:ext cx="5040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1" i="1" smtClean="0">
                              <a:latin typeface="Cambria Math"/>
                            </a:rPr>
                            <m:t>𝒖</m:t>
                          </m:r>
                        </m:e>
                        <m:sub>
                          <m:r>
                            <a:rPr lang="cs-CZ" b="1" i="1" smtClean="0">
                              <a:latin typeface="Cambria Math"/>
                            </a:rPr>
                            <m:t>𝒔</m:t>
                          </m:r>
                        </m:sub>
                      </m:sSub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85" name="TextovéPole 8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3999" y="4487905"/>
                <a:ext cx="504056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6" name="TextovéPole 85"/>
              <p:cNvSpPr txBox="1"/>
              <p:nvPr/>
            </p:nvSpPr>
            <p:spPr>
              <a:xfrm>
                <a:off x="3347864" y="6428655"/>
                <a:ext cx="5796134" cy="3847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cs-CZ" sz="19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cs-CZ" sz="19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𝒖</m:t>
                        </m:r>
                      </m:e>
                      <m:sub>
                        <m:r>
                          <a:rPr lang="cs-CZ" sz="19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cs-CZ" sz="1900" b="1" dirty="0" smtClean="0">
                    <a:solidFill>
                      <a:srgbClr val="FF0000"/>
                    </a:solidFill>
                  </a:rPr>
                  <a:t>= 15 cm;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9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cs-CZ" sz="19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𝒖</m:t>
                        </m:r>
                      </m:e>
                      <m:sub>
                        <m:r>
                          <a:rPr lang="cs-CZ" sz="19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𝒕</m:t>
                        </m:r>
                      </m:sub>
                    </m:sSub>
                  </m:oMath>
                </a14:m>
                <a:r>
                  <a:rPr lang="cs-CZ" sz="1900" b="1" dirty="0">
                    <a:solidFill>
                      <a:srgbClr val="FF0000"/>
                    </a:solidFill>
                  </a:rPr>
                  <a:t>= </a:t>
                </a:r>
                <a:r>
                  <a:rPr lang="cs-CZ" sz="1900" b="1" dirty="0" smtClean="0">
                    <a:solidFill>
                      <a:srgbClr val="FF0000"/>
                    </a:solidFill>
                  </a:rPr>
                  <a:t>16,2 </a:t>
                </a:r>
                <a:r>
                  <a:rPr lang="cs-CZ" sz="1900" b="1" dirty="0">
                    <a:solidFill>
                      <a:srgbClr val="FF0000"/>
                    </a:solidFill>
                  </a:rPr>
                  <a:t>cm</a:t>
                </a:r>
                <a:r>
                  <a:rPr lang="cs-CZ" sz="1900" b="1" dirty="0" smtClean="0">
                    <a:solidFill>
                      <a:srgbClr val="FF0000"/>
                    </a:solidFill>
                  </a:rPr>
                  <a:t> S = 45 cm</a:t>
                </a:r>
                <a:r>
                  <a:rPr lang="cs-CZ" sz="1900" b="1" baseline="30000" dirty="0" smtClean="0">
                    <a:solidFill>
                      <a:srgbClr val="FF0000"/>
                    </a:solidFill>
                  </a:rPr>
                  <a:t>2</a:t>
                </a:r>
                <a:r>
                  <a:rPr lang="cs-CZ" sz="1900" b="1" dirty="0" smtClean="0">
                    <a:solidFill>
                      <a:srgbClr val="FF0000"/>
                    </a:solidFill>
                  </a:rPr>
                  <a:t>; o = 37,2 cm</a:t>
                </a:r>
                <a:r>
                  <a:rPr lang="cs-CZ" sz="1900" b="1" dirty="0" smtClean="0"/>
                  <a:t> </a:t>
                </a:r>
                <a:endParaRPr lang="cs-CZ" sz="1900" b="1" dirty="0"/>
              </a:p>
            </p:txBody>
          </p:sp>
        </mc:Choice>
        <mc:Fallback>
          <p:sp>
            <p:nvSpPr>
              <p:cNvPr id="86" name="TextovéPole 8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7864" y="6428655"/>
                <a:ext cx="5796134" cy="384721"/>
              </a:xfrm>
              <a:prstGeom prst="rect">
                <a:avLst/>
              </a:prstGeom>
              <a:blipFill rotWithShape="1">
                <a:blip r:embed="rId5"/>
                <a:stretch>
                  <a:fillRect t="-9524" b="-2539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3276409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00"/>
                            </p:stCondLst>
                            <p:childTnLst>
                              <p:par>
                                <p:cTn id="10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3" grpId="0"/>
      <p:bldP spid="24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43" grpId="0"/>
      <p:bldP spid="60" grpId="0"/>
      <p:bldP spid="72" grpId="0"/>
      <p:bldP spid="73" grpId="0"/>
      <p:bldP spid="81" grpId="0"/>
      <p:bldP spid="85" grpId="0"/>
      <p:bldP spid="8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59632" y="355303"/>
            <a:ext cx="741682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Pythagorova věta</a:t>
            </a:r>
          </a:p>
          <a:p>
            <a:pPr algn="ctr"/>
            <a:r>
              <a:rPr lang="cs-CZ" sz="32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Užití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0" y="2001034"/>
            <a:ext cx="9143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5. </a:t>
            </a:r>
            <a:r>
              <a:rPr lang="cs-CZ" sz="2000" b="1" dirty="0" smtClean="0"/>
              <a:t>Vypočítejte </a:t>
            </a:r>
            <a:r>
              <a:rPr lang="cs-CZ" sz="2000" b="1" dirty="0" smtClean="0"/>
              <a:t>obvod a obsah trojúhelníku BSH vepsaného krychli </a:t>
            </a:r>
            <a:br>
              <a:rPr lang="cs-CZ" sz="2000" b="1" dirty="0" smtClean="0"/>
            </a:br>
            <a:r>
              <a:rPr lang="cs-CZ" sz="2000" b="1" dirty="0" smtClean="0"/>
              <a:t>    ABCDEFGH, která </a:t>
            </a:r>
            <a:r>
              <a:rPr lang="cs-CZ" sz="2000" b="1" dirty="0" smtClean="0"/>
              <a:t>má délku </a:t>
            </a:r>
            <a:r>
              <a:rPr lang="cs-CZ" sz="2000" b="1" dirty="0" smtClean="0"/>
              <a:t>hrany 24 </a:t>
            </a:r>
            <a:r>
              <a:rPr lang="cs-CZ" sz="2000" b="1" dirty="0" smtClean="0"/>
              <a:t>cm.</a:t>
            </a:r>
            <a:endParaRPr lang="cs-CZ" sz="2000" b="1" i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ovéPole 13"/>
              <p:cNvSpPr txBox="1"/>
              <p:nvPr/>
            </p:nvSpPr>
            <p:spPr>
              <a:xfrm>
                <a:off x="1547664" y="6428655"/>
                <a:ext cx="7596334" cy="4809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cs-CZ" sz="19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cs-CZ" sz="19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19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𝒖</m:t>
                            </m:r>
                          </m:e>
                          <m:sub>
                            <m:r>
                              <a:rPr lang="cs-CZ" sz="19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𝒔</m:t>
                            </m:r>
                          </m:sub>
                        </m:sSub>
                      </m:num>
                      <m:den>
                        <m:r>
                          <a:rPr lang="cs-CZ" sz="19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cs-CZ" sz="1900" b="1" dirty="0" smtClean="0">
                    <a:solidFill>
                      <a:srgbClr val="FF0000"/>
                    </a:solidFill>
                  </a:rPr>
                  <a:t> = 17 cm;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9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cs-CZ" sz="19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𝒖</m:t>
                        </m:r>
                      </m:e>
                      <m:sub>
                        <m:r>
                          <a:rPr lang="cs-CZ" sz="19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𝒕</m:t>
                        </m:r>
                      </m:sub>
                    </m:sSub>
                  </m:oMath>
                </a14:m>
                <a:r>
                  <a:rPr lang="cs-CZ" sz="1900" b="1" dirty="0" smtClean="0">
                    <a:solidFill>
                      <a:srgbClr val="FF0000"/>
                    </a:solidFill>
                  </a:rPr>
                  <a:t>= 41,6 cm; b = 29,4 </a:t>
                </a:r>
                <a:r>
                  <a:rPr lang="cs-CZ" sz="1900" b="1" dirty="0">
                    <a:solidFill>
                      <a:srgbClr val="FF0000"/>
                    </a:solidFill>
                  </a:rPr>
                  <a:t>cm</a:t>
                </a:r>
                <a:r>
                  <a:rPr lang="cs-CZ" sz="1900" b="1" dirty="0" smtClean="0">
                    <a:solidFill>
                      <a:srgbClr val="FF0000"/>
                    </a:solidFill>
                  </a:rPr>
                  <a:t> S = 204 cm</a:t>
                </a:r>
                <a:r>
                  <a:rPr lang="cs-CZ" sz="1900" b="1" baseline="30000" dirty="0" smtClean="0">
                    <a:solidFill>
                      <a:srgbClr val="FF0000"/>
                    </a:solidFill>
                  </a:rPr>
                  <a:t>2</a:t>
                </a:r>
                <a:r>
                  <a:rPr lang="cs-CZ" sz="1900" b="1" dirty="0" smtClean="0">
                    <a:solidFill>
                      <a:srgbClr val="FF0000"/>
                    </a:solidFill>
                  </a:rPr>
                  <a:t>; o = 88 cm</a:t>
                </a:r>
                <a:r>
                  <a:rPr lang="cs-CZ" sz="1900" b="1" dirty="0" smtClean="0"/>
                  <a:t> </a:t>
                </a:r>
                <a:endParaRPr lang="cs-CZ" sz="1900" b="1" dirty="0"/>
              </a:p>
            </p:txBody>
          </p:sp>
        </mc:Choice>
        <mc:Fallback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664" y="6428655"/>
                <a:ext cx="7596334" cy="480901"/>
              </a:xfrm>
              <a:prstGeom prst="rect">
                <a:avLst/>
              </a:prstGeom>
              <a:blipFill rotWithShape="1">
                <a:blip r:embed="rId3"/>
                <a:stretch>
                  <a:fillRect t="-1282" b="-769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Přímá spojnice 17"/>
          <p:cNvCxnSpPr/>
          <p:nvPr/>
        </p:nvCxnSpPr>
        <p:spPr bwMode="auto">
          <a:xfrm>
            <a:off x="6295368" y="5283779"/>
            <a:ext cx="1620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>
            <a:off x="6295368" y="3663779"/>
            <a:ext cx="1620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7051103" y="4555167"/>
            <a:ext cx="1620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Přímá spojnice 52"/>
          <p:cNvCxnSpPr/>
          <p:nvPr/>
        </p:nvCxnSpPr>
        <p:spPr bwMode="auto">
          <a:xfrm>
            <a:off x="7049268" y="2935167"/>
            <a:ext cx="1620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Přímá spojnice 20"/>
          <p:cNvCxnSpPr/>
          <p:nvPr/>
        </p:nvCxnSpPr>
        <p:spPr bwMode="auto">
          <a:xfrm>
            <a:off x="8666621" y="2944938"/>
            <a:ext cx="0" cy="1620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Přímá spojnice 53"/>
          <p:cNvCxnSpPr/>
          <p:nvPr/>
        </p:nvCxnSpPr>
        <p:spPr bwMode="auto">
          <a:xfrm>
            <a:off x="7051103" y="2935167"/>
            <a:ext cx="0" cy="1620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Přímá spojnice 55"/>
          <p:cNvCxnSpPr/>
          <p:nvPr/>
        </p:nvCxnSpPr>
        <p:spPr bwMode="auto">
          <a:xfrm>
            <a:off x="6295368" y="3663779"/>
            <a:ext cx="0" cy="1620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/>
          <p:nvPr/>
        </p:nvCxnSpPr>
        <p:spPr bwMode="auto">
          <a:xfrm>
            <a:off x="7915368" y="3663779"/>
            <a:ext cx="0" cy="1620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Přímá spojnice 22"/>
          <p:cNvCxnSpPr/>
          <p:nvPr/>
        </p:nvCxnSpPr>
        <p:spPr bwMode="auto">
          <a:xfrm flipH="1">
            <a:off x="6295368" y="2935167"/>
            <a:ext cx="755735" cy="728612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 flipH="1">
            <a:off x="6311420" y="4540663"/>
            <a:ext cx="755735" cy="728612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Přímá spojnice 61"/>
          <p:cNvCxnSpPr/>
          <p:nvPr/>
        </p:nvCxnSpPr>
        <p:spPr bwMode="auto">
          <a:xfrm flipH="1">
            <a:off x="7890602" y="2954480"/>
            <a:ext cx="755735" cy="728612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Přímá spojnice 62"/>
          <p:cNvCxnSpPr/>
          <p:nvPr/>
        </p:nvCxnSpPr>
        <p:spPr bwMode="auto">
          <a:xfrm flipH="1">
            <a:off x="7915368" y="4568445"/>
            <a:ext cx="755735" cy="720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ovéPole 23"/>
          <p:cNvSpPr txBox="1"/>
          <p:nvPr/>
        </p:nvSpPr>
        <p:spPr>
          <a:xfrm>
            <a:off x="6763240" y="2664867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H</a:t>
            </a:r>
            <a:endParaRPr lang="cs-CZ" b="1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8646337" y="2750501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G</a:t>
            </a:r>
            <a:endParaRPr lang="cs-CZ" b="1" dirty="0"/>
          </a:p>
        </p:txBody>
      </p:sp>
      <p:sp>
        <p:nvSpPr>
          <p:cNvPr id="65" name="TextovéPole 64"/>
          <p:cNvSpPr txBox="1"/>
          <p:nvPr/>
        </p:nvSpPr>
        <p:spPr>
          <a:xfrm>
            <a:off x="7915368" y="3479113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F</a:t>
            </a:r>
            <a:endParaRPr lang="cs-CZ" b="1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5998662" y="3479113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E</a:t>
            </a:r>
            <a:endParaRPr lang="cs-CZ" b="1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6691232" y="4222019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</a:t>
            </a:r>
            <a:endParaRPr lang="cs-CZ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8676456" y="4302221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7771352" y="5230131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6115168" y="5230131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cxnSp>
        <p:nvCxnSpPr>
          <p:cNvPr id="26" name="Přímá spojnice 25"/>
          <p:cNvCxnSpPr>
            <a:stCxn id="69" idx="0"/>
          </p:cNvCxnSpPr>
          <p:nvPr/>
        </p:nvCxnSpPr>
        <p:spPr bwMode="auto">
          <a:xfrm flipH="1" flipV="1">
            <a:off x="7067156" y="4540663"/>
            <a:ext cx="848212" cy="72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Přímá spojnice 27"/>
          <p:cNvCxnSpPr>
            <a:stCxn id="69" idx="0"/>
            <a:endCxn id="69" idx="0"/>
          </p:cNvCxnSpPr>
          <p:nvPr/>
        </p:nvCxnSpPr>
        <p:spPr bwMode="auto">
          <a:xfrm>
            <a:off x="7915368" y="5230131"/>
            <a:ext cx="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82" name="Obdélník 81"/>
              <p:cNvSpPr/>
              <p:nvPr/>
            </p:nvSpPr>
            <p:spPr>
              <a:xfrm>
                <a:off x="7043405" y="5230674"/>
                <a:ext cx="37542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𝐚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82" name="Obdélník 8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43405" y="5230674"/>
                <a:ext cx="375424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3" name="Obdélník 82"/>
              <p:cNvSpPr/>
              <p:nvPr/>
            </p:nvSpPr>
            <p:spPr>
              <a:xfrm>
                <a:off x="7451844" y="3844357"/>
                <a:ext cx="46352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1" i="1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1" dirty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𝐮</m:t>
                          </m:r>
                        </m:e>
                        <m:sub>
                          <m:r>
                            <a:rPr lang="cs-CZ" b="1" i="0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𝐭</m:t>
                          </m:r>
                        </m:sub>
                      </m:sSub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83" name="Obdélník 8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1844" y="3844357"/>
                <a:ext cx="463524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Přímá spojnice 30"/>
          <p:cNvCxnSpPr/>
          <p:nvPr/>
        </p:nvCxnSpPr>
        <p:spPr bwMode="auto">
          <a:xfrm flipH="1">
            <a:off x="6300000" y="4550606"/>
            <a:ext cx="2371103" cy="6888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4" name="TextovéPole 43"/>
          <p:cNvSpPr txBox="1"/>
          <p:nvPr/>
        </p:nvSpPr>
        <p:spPr>
          <a:xfrm>
            <a:off x="6915015" y="4632931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</a:t>
            </a:r>
            <a:endParaRPr lang="cs-CZ" b="1" dirty="0"/>
          </a:p>
        </p:txBody>
      </p:sp>
      <p:cxnSp>
        <p:nvCxnSpPr>
          <p:cNvPr id="17" name="Přímá spojnice 16"/>
          <p:cNvCxnSpPr>
            <a:endCxn id="69" idx="0"/>
          </p:cNvCxnSpPr>
          <p:nvPr/>
        </p:nvCxnSpPr>
        <p:spPr bwMode="auto">
          <a:xfrm>
            <a:off x="7043405" y="2954480"/>
            <a:ext cx="871963" cy="2275651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Přímá spojnice 21"/>
          <p:cNvCxnSpPr/>
          <p:nvPr/>
        </p:nvCxnSpPr>
        <p:spPr bwMode="auto">
          <a:xfrm>
            <a:off x="7067155" y="3034199"/>
            <a:ext cx="412231" cy="1894246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Přímá spojnice 26"/>
          <p:cNvCxnSpPr/>
          <p:nvPr/>
        </p:nvCxnSpPr>
        <p:spPr bwMode="auto">
          <a:xfrm>
            <a:off x="7479386" y="4904969"/>
            <a:ext cx="435982" cy="383476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ovéPole 32"/>
              <p:cNvSpPr txBox="1"/>
              <p:nvPr/>
            </p:nvSpPr>
            <p:spPr>
              <a:xfrm>
                <a:off x="7344307" y="5055695"/>
                <a:ext cx="396045" cy="4615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1400" b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cs-CZ" sz="1400" b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1400" b="1" i="0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𝐮</m:t>
                              </m:r>
                            </m:e>
                            <m:sub>
                              <m:r>
                                <a:rPr lang="cs-CZ" sz="1400" b="1" i="0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𝐬</m:t>
                              </m:r>
                            </m:sub>
                          </m:sSub>
                        </m:num>
                        <m:den>
                          <m:r>
                            <a:rPr lang="cs-CZ" sz="1400" b="1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1400" b="1" dirty="0"/>
              </a:p>
            </p:txBody>
          </p:sp>
        </mc:Choice>
        <mc:Fallback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44307" y="5055695"/>
                <a:ext cx="396045" cy="46153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5" name="Obdélník 54"/>
              <p:cNvSpPr/>
              <p:nvPr/>
            </p:nvSpPr>
            <p:spPr>
              <a:xfrm>
                <a:off x="7030582" y="4037353"/>
                <a:ext cx="38824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0" dirty="0" smtClean="0">
                          <a:solidFill>
                            <a:srgbClr val="FF0000"/>
                          </a:solidFill>
                          <a:latin typeface="Cambria Math"/>
                        </a:rPr>
                        <m:t>𝐛</m:t>
                      </m:r>
                    </m:oMath>
                  </m:oMathPara>
                </a14:m>
                <a:endParaRPr lang="cs-CZ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55" name="Obdélník 5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0582" y="4037353"/>
                <a:ext cx="388247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857474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500"/>
                            </p:stCondLst>
                            <p:childTnLst>
                              <p:par>
                                <p:cTn id="1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/>
      <p:bldP spid="24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82" grpId="0"/>
      <p:bldP spid="83" grpId="0"/>
      <p:bldP spid="44" grpId="0"/>
      <p:bldP spid="33" grpId="0"/>
      <p:bldP spid="5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59632" y="355303"/>
            <a:ext cx="741682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Pythagorova věta</a:t>
            </a:r>
          </a:p>
          <a:p>
            <a:pPr algn="ctr"/>
            <a:r>
              <a:rPr lang="cs-CZ" sz="32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Užití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0" y="2001034"/>
            <a:ext cx="9143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6. </a:t>
            </a:r>
            <a:r>
              <a:rPr lang="cs-CZ" sz="2000" b="1" dirty="0"/>
              <a:t>Vypočtěte objem </a:t>
            </a:r>
            <a:r>
              <a:rPr lang="cs-CZ" sz="2000" b="1" dirty="0" smtClean="0"/>
              <a:t>a povrch pravidelného </a:t>
            </a:r>
            <a:r>
              <a:rPr lang="cs-CZ" sz="2000" b="1" dirty="0"/>
              <a:t>trojbokého hranolu o délce </a:t>
            </a: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>    hrany podstavy </a:t>
            </a:r>
            <a:r>
              <a:rPr lang="cs-CZ" sz="2000" b="1" dirty="0"/>
              <a:t>5 </a:t>
            </a:r>
            <a:r>
              <a:rPr lang="cs-CZ" sz="2000" b="1" dirty="0" smtClean="0"/>
              <a:t>cm s výškou 10 </a:t>
            </a:r>
            <a:r>
              <a:rPr lang="cs-CZ" sz="2000" b="1" dirty="0"/>
              <a:t>cm.</a:t>
            </a:r>
            <a:endParaRPr lang="cs-CZ" sz="2000" b="1" i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ovéPole 13"/>
              <p:cNvSpPr txBox="1"/>
              <p:nvPr/>
            </p:nvSpPr>
            <p:spPr>
              <a:xfrm>
                <a:off x="1691680" y="6309320"/>
                <a:ext cx="7452318" cy="4110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cs-CZ" sz="19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cs-CZ" sz="19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𝒗</m:t>
                        </m:r>
                      </m:e>
                      <m:sub>
                        <m:r>
                          <a:rPr lang="cs-CZ" sz="19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𝒑</m:t>
                        </m:r>
                      </m:sub>
                    </m:sSub>
                  </m:oMath>
                </a14:m>
                <a:r>
                  <a:rPr lang="cs-CZ" sz="1900" b="1" dirty="0" smtClean="0">
                    <a:solidFill>
                      <a:srgbClr val="FF0000"/>
                    </a:solidFill>
                  </a:rPr>
                  <a:t>= 4,3 cm;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9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cs-CZ" sz="19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𝑺</m:t>
                        </m:r>
                      </m:e>
                      <m:sub>
                        <m:r>
                          <a:rPr lang="cs-CZ" sz="19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𝒑</m:t>
                        </m:r>
                      </m:sub>
                    </m:sSub>
                  </m:oMath>
                </a14:m>
                <a:r>
                  <a:rPr lang="cs-CZ" sz="1900" b="1" dirty="0" smtClean="0">
                    <a:solidFill>
                      <a:srgbClr val="FF0000"/>
                    </a:solidFill>
                  </a:rPr>
                  <a:t>= 10,8 cm;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9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cs-CZ" sz="19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𝒐</m:t>
                        </m:r>
                      </m:e>
                      <m:sub>
                        <m:r>
                          <a:rPr lang="cs-CZ" sz="19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𝒑</m:t>
                        </m:r>
                      </m:sub>
                    </m:sSub>
                  </m:oMath>
                </a14:m>
                <a:r>
                  <a:rPr lang="cs-CZ" sz="1900" b="1" dirty="0" smtClean="0">
                    <a:solidFill>
                      <a:srgbClr val="FF0000"/>
                    </a:solidFill>
                  </a:rPr>
                  <a:t>= 15 </a:t>
                </a:r>
                <a:r>
                  <a:rPr lang="cs-CZ" sz="1900" b="1" dirty="0">
                    <a:solidFill>
                      <a:srgbClr val="FF0000"/>
                    </a:solidFill>
                  </a:rPr>
                  <a:t>cm</a:t>
                </a:r>
                <a:r>
                  <a:rPr lang="cs-CZ" sz="1900" b="1" dirty="0" smtClean="0">
                    <a:solidFill>
                      <a:srgbClr val="FF0000"/>
                    </a:solidFill>
                  </a:rPr>
                  <a:t> S = 171,6 cm</a:t>
                </a:r>
                <a:r>
                  <a:rPr lang="cs-CZ" sz="1900" b="1" baseline="30000" dirty="0" smtClean="0">
                    <a:solidFill>
                      <a:srgbClr val="FF0000"/>
                    </a:solidFill>
                  </a:rPr>
                  <a:t>2</a:t>
                </a:r>
                <a:r>
                  <a:rPr lang="cs-CZ" sz="1900" b="1" dirty="0" smtClean="0">
                    <a:solidFill>
                      <a:srgbClr val="FF0000"/>
                    </a:solidFill>
                  </a:rPr>
                  <a:t>; V = 108 cm</a:t>
                </a:r>
                <a:r>
                  <a:rPr lang="cs-CZ" sz="1900" b="1" baseline="30000" dirty="0" smtClean="0">
                    <a:solidFill>
                      <a:srgbClr val="FF0000"/>
                    </a:solidFill>
                  </a:rPr>
                  <a:t>3</a:t>
                </a:r>
                <a:r>
                  <a:rPr lang="cs-CZ" sz="1900" b="1" dirty="0" smtClean="0"/>
                  <a:t> </a:t>
                </a:r>
                <a:endParaRPr lang="cs-CZ" sz="1900" b="1" dirty="0"/>
              </a:p>
            </p:txBody>
          </p:sp>
        </mc:Choice>
        <mc:Fallback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6309320"/>
                <a:ext cx="7452318" cy="411010"/>
              </a:xfrm>
              <a:prstGeom prst="rect">
                <a:avLst/>
              </a:prstGeom>
              <a:blipFill rotWithShape="1">
                <a:blip r:embed="rId3"/>
                <a:stretch>
                  <a:fillRect t="-8955" b="-1791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7" name="Přímá spojnice 36"/>
          <p:cNvCxnSpPr/>
          <p:nvPr/>
        </p:nvCxnSpPr>
        <p:spPr bwMode="auto">
          <a:xfrm>
            <a:off x="7560000" y="5760000"/>
            <a:ext cx="122413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 flipV="1">
            <a:off x="7560000" y="5256000"/>
            <a:ext cx="792088" cy="5040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>
            <a:off x="8352000" y="5256000"/>
            <a:ext cx="432048" cy="5040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1" name="Přímá spojnice 70"/>
          <p:cNvCxnSpPr/>
          <p:nvPr/>
        </p:nvCxnSpPr>
        <p:spPr bwMode="auto">
          <a:xfrm>
            <a:off x="7560000" y="4320000"/>
            <a:ext cx="122413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Přímá spojnice 71"/>
          <p:cNvCxnSpPr/>
          <p:nvPr/>
        </p:nvCxnSpPr>
        <p:spPr bwMode="auto">
          <a:xfrm flipV="1">
            <a:off x="7560000" y="3816000"/>
            <a:ext cx="792088" cy="5040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3" name="Přímá spojnice 72"/>
          <p:cNvCxnSpPr/>
          <p:nvPr/>
        </p:nvCxnSpPr>
        <p:spPr bwMode="auto">
          <a:xfrm>
            <a:off x="8352000" y="3816000"/>
            <a:ext cx="432048" cy="5040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7560000" y="4320000"/>
            <a:ext cx="0" cy="14400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Přímá spojnice 73"/>
          <p:cNvCxnSpPr/>
          <p:nvPr/>
        </p:nvCxnSpPr>
        <p:spPr bwMode="auto">
          <a:xfrm>
            <a:off x="8765612" y="4319944"/>
            <a:ext cx="0" cy="14400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Přímá spojnice 74"/>
          <p:cNvCxnSpPr/>
          <p:nvPr/>
        </p:nvCxnSpPr>
        <p:spPr bwMode="auto">
          <a:xfrm>
            <a:off x="8352000" y="3816000"/>
            <a:ext cx="0" cy="14400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47" name="TextovéPole 46"/>
          <p:cNvSpPr txBox="1"/>
          <p:nvPr/>
        </p:nvSpPr>
        <p:spPr>
          <a:xfrm>
            <a:off x="7776024" y="513869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8460432" y="5140153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8120276" y="572396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7233584" y="475754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327177350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/>
      <p:bldP spid="47" grpId="0"/>
      <p:bldP spid="76" grpId="0"/>
      <p:bldP spid="77" grpId="0"/>
      <p:bldP spid="7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ravoúhlý trojúhelník 49"/>
          <p:cNvSpPr/>
          <p:nvPr/>
        </p:nvSpPr>
        <p:spPr bwMode="auto">
          <a:xfrm>
            <a:off x="2412000" y="2638800"/>
            <a:ext cx="4328173" cy="2880320"/>
          </a:xfrm>
          <a:prstGeom prst="rtTriangle">
            <a:avLst/>
          </a:prstGeom>
          <a:solidFill>
            <a:srgbClr val="92D050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1259632" y="355303"/>
            <a:ext cx="741682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Pythagorova věta</a:t>
            </a:r>
          </a:p>
          <a:p>
            <a:pPr algn="ctr"/>
            <a:r>
              <a:rPr lang="cs-CZ" sz="32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Pravoúhlý trojúhelník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cxnSp>
        <p:nvCxnSpPr>
          <p:cNvPr id="12" name="Přímá spojnice 11"/>
          <p:cNvCxnSpPr/>
          <p:nvPr/>
        </p:nvCxnSpPr>
        <p:spPr bwMode="auto">
          <a:xfrm>
            <a:off x="2411760" y="2636912"/>
            <a:ext cx="0" cy="288032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Přímá spojnice 15"/>
          <p:cNvCxnSpPr/>
          <p:nvPr/>
        </p:nvCxnSpPr>
        <p:spPr bwMode="auto">
          <a:xfrm>
            <a:off x="2411760" y="5517232"/>
            <a:ext cx="432048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Přímá spojnice 17"/>
          <p:cNvCxnSpPr/>
          <p:nvPr/>
        </p:nvCxnSpPr>
        <p:spPr bwMode="auto">
          <a:xfrm>
            <a:off x="2411760" y="2636912"/>
            <a:ext cx="4320480" cy="288032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TextovéPole 21"/>
          <p:cNvSpPr txBox="1"/>
          <p:nvPr/>
        </p:nvSpPr>
        <p:spPr>
          <a:xfrm>
            <a:off x="6516216" y="5517232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</a:t>
            </a:r>
            <a:endParaRPr lang="cs-CZ" sz="2000" b="1" dirty="0"/>
          </a:p>
        </p:txBody>
      </p:sp>
      <p:sp>
        <p:nvSpPr>
          <p:cNvPr id="106" name="TextovéPole 105"/>
          <p:cNvSpPr txBox="1"/>
          <p:nvPr/>
        </p:nvSpPr>
        <p:spPr>
          <a:xfrm>
            <a:off x="2195736" y="5477162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C</a:t>
            </a:r>
            <a:endParaRPr lang="cs-CZ" sz="2000" b="1" dirty="0"/>
          </a:p>
        </p:txBody>
      </p:sp>
      <p:sp>
        <p:nvSpPr>
          <p:cNvPr id="107" name="TextovéPole 106"/>
          <p:cNvSpPr txBox="1"/>
          <p:nvPr/>
        </p:nvSpPr>
        <p:spPr>
          <a:xfrm>
            <a:off x="2195736" y="2236802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B</a:t>
            </a:r>
            <a:endParaRPr lang="cs-CZ" sz="2000" b="1" dirty="0"/>
          </a:p>
        </p:txBody>
      </p:sp>
      <p:sp>
        <p:nvSpPr>
          <p:cNvPr id="108" name="TextovéPole 107"/>
          <p:cNvSpPr txBox="1"/>
          <p:nvPr/>
        </p:nvSpPr>
        <p:spPr>
          <a:xfrm>
            <a:off x="2051720" y="3877017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</a:t>
            </a:r>
            <a:endParaRPr lang="cs-CZ" sz="2000" b="1" dirty="0"/>
          </a:p>
        </p:txBody>
      </p:sp>
      <p:sp>
        <p:nvSpPr>
          <p:cNvPr id="109" name="TextovéPole 108"/>
          <p:cNvSpPr txBox="1"/>
          <p:nvPr/>
        </p:nvSpPr>
        <p:spPr>
          <a:xfrm>
            <a:off x="3923928" y="5472461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b</a:t>
            </a:r>
            <a:endParaRPr lang="cs-CZ" sz="2000" b="1" dirty="0"/>
          </a:p>
        </p:txBody>
      </p:sp>
      <p:sp>
        <p:nvSpPr>
          <p:cNvPr id="110" name="TextovéPole 109"/>
          <p:cNvSpPr txBox="1"/>
          <p:nvPr/>
        </p:nvSpPr>
        <p:spPr>
          <a:xfrm>
            <a:off x="4355976" y="3629307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c</a:t>
            </a:r>
            <a:endParaRPr lang="cs-CZ" sz="2000" b="1" dirty="0"/>
          </a:p>
        </p:txBody>
      </p:sp>
      <p:cxnSp>
        <p:nvCxnSpPr>
          <p:cNvPr id="111" name="Přímá spojnice 110"/>
          <p:cNvCxnSpPr/>
          <p:nvPr/>
        </p:nvCxnSpPr>
        <p:spPr bwMode="auto">
          <a:xfrm>
            <a:off x="2412000" y="2638800"/>
            <a:ext cx="0" cy="288032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2" name="Přímá spojnice 111"/>
          <p:cNvCxnSpPr/>
          <p:nvPr/>
        </p:nvCxnSpPr>
        <p:spPr bwMode="auto">
          <a:xfrm>
            <a:off x="2412000" y="5518800"/>
            <a:ext cx="432048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3" name="Přímá spojnice 112"/>
          <p:cNvCxnSpPr/>
          <p:nvPr/>
        </p:nvCxnSpPr>
        <p:spPr bwMode="auto">
          <a:xfrm>
            <a:off x="2412000" y="2638800"/>
            <a:ext cx="4320480" cy="288032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ovéPole 22"/>
          <p:cNvSpPr txBox="1"/>
          <p:nvPr/>
        </p:nvSpPr>
        <p:spPr>
          <a:xfrm>
            <a:off x="5292080" y="2436857"/>
            <a:ext cx="1656184" cy="461665"/>
          </a:xfrm>
          <a:prstGeom prst="rect">
            <a:avLst/>
          </a:prstGeom>
          <a:solidFill>
            <a:srgbClr val="FFFF00">
              <a:alpha val="5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solidFill>
                  <a:srgbClr val="FF0000"/>
                </a:solidFill>
              </a:rPr>
              <a:t>přepona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114" name="TextovéPole 113"/>
          <p:cNvSpPr txBox="1"/>
          <p:nvPr/>
        </p:nvSpPr>
        <p:spPr>
          <a:xfrm>
            <a:off x="300773" y="5717287"/>
            <a:ext cx="1656184" cy="461665"/>
          </a:xfrm>
          <a:prstGeom prst="rect">
            <a:avLst/>
          </a:prstGeom>
          <a:solidFill>
            <a:srgbClr val="FFFF00">
              <a:alpha val="5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solidFill>
                  <a:srgbClr val="FF0000"/>
                </a:solidFill>
              </a:rPr>
              <a:t>odvěsny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24" name="Oblouk 23"/>
          <p:cNvSpPr/>
          <p:nvPr/>
        </p:nvSpPr>
        <p:spPr bwMode="auto">
          <a:xfrm>
            <a:off x="1944000" y="5040000"/>
            <a:ext cx="920135" cy="920135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2448000" y="5004000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.</a:t>
            </a:r>
            <a:endParaRPr lang="cs-CZ" sz="2400" dirty="0"/>
          </a:p>
        </p:txBody>
      </p:sp>
      <p:sp>
        <p:nvSpPr>
          <p:cNvPr id="115" name="TextovéPole 114"/>
          <p:cNvSpPr txBox="1"/>
          <p:nvPr/>
        </p:nvSpPr>
        <p:spPr>
          <a:xfrm>
            <a:off x="2448000" y="4968000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.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116" name="Oblouk 115"/>
          <p:cNvSpPr/>
          <p:nvPr/>
        </p:nvSpPr>
        <p:spPr bwMode="auto">
          <a:xfrm>
            <a:off x="1944000" y="5040000"/>
            <a:ext cx="920135" cy="920135"/>
          </a:xfrm>
          <a:prstGeom prst="arc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3" name="Přímá spojnice se šipkou 42"/>
          <p:cNvCxnSpPr>
            <a:endCxn id="110" idx="2"/>
          </p:cNvCxnSpPr>
          <p:nvPr/>
        </p:nvCxnSpPr>
        <p:spPr bwMode="auto">
          <a:xfrm flipH="1">
            <a:off x="4572000" y="2898522"/>
            <a:ext cx="1296144" cy="113089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5" name="Přímá spojnice se šipkou 44"/>
          <p:cNvCxnSpPr/>
          <p:nvPr/>
        </p:nvCxnSpPr>
        <p:spPr bwMode="auto">
          <a:xfrm flipV="1">
            <a:off x="1128865" y="4277127"/>
            <a:ext cx="1275202" cy="1395389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7" name="Přímá spojnice se šipkou 46"/>
          <p:cNvCxnSpPr/>
          <p:nvPr/>
        </p:nvCxnSpPr>
        <p:spPr bwMode="auto">
          <a:xfrm flipV="1">
            <a:off x="2051720" y="5517232"/>
            <a:ext cx="1656184" cy="562927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7" name="TextovéPole 116"/>
          <p:cNvSpPr txBox="1"/>
          <p:nvPr/>
        </p:nvSpPr>
        <p:spPr>
          <a:xfrm>
            <a:off x="179512" y="3367697"/>
            <a:ext cx="2088232" cy="461665"/>
          </a:xfrm>
          <a:prstGeom prst="rect">
            <a:avLst/>
          </a:prstGeom>
          <a:solidFill>
            <a:srgbClr val="FFFF00">
              <a:alpha val="5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>
                <a:solidFill>
                  <a:srgbClr val="FF0000"/>
                </a:solidFill>
              </a:rPr>
              <a:t>p</a:t>
            </a:r>
            <a:r>
              <a:rPr lang="cs-CZ" sz="2400" b="1" dirty="0" smtClean="0">
                <a:solidFill>
                  <a:srgbClr val="FF0000"/>
                </a:solidFill>
              </a:rPr>
              <a:t>ravý úhel</a:t>
            </a:r>
            <a:endParaRPr lang="cs-CZ" sz="2400" b="1" dirty="0">
              <a:solidFill>
                <a:srgbClr val="FF0000"/>
              </a:solidFill>
            </a:endParaRPr>
          </a:p>
        </p:txBody>
      </p:sp>
      <p:cxnSp>
        <p:nvCxnSpPr>
          <p:cNvPr id="49" name="Přímá spojnice se šipkou 48"/>
          <p:cNvCxnSpPr/>
          <p:nvPr/>
        </p:nvCxnSpPr>
        <p:spPr bwMode="auto">
          <a:xfrm>
            <a:off x="1259632" y="3877017"/>
            <a:ext cx="1304528" cy="135781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92009563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22" grpId="0"/>
      <p:bldP spid="106" grpId="0"/>
      <p:bldP spid="107" grpId="0"/>
      <p:bldP spid="108" grpId="0"/>
      <p:bldP spid="109" grpId="0"/>
      <p:bldP spid="110" grpId="0"/>
      <p:bldP spid="23" grpId="0" animBg="1"/>
      <p:bldP spid="114" grpId="0" animBg="1"/>
      <p:bldP spid="24" grpId="0" animBg="1"/>
      <p:bldP spid="25" grpId="0"/>
      <p:bldP spid="115" grpId="0"/>
      <p:bldP spid="116" grpId="0" animBg="1"/>
      <p:bldP spid="1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Zaoblený obdélník 52"/>
          <p:cNvSpPr/>
          <p:nvPr/>
        </p:nvSpPr>
        <p:spPr bwMode="auto">
          <a:xfrm>
            <a:off x="4562638" y="3861368"/>
            <a:ext cx="4257834" cy="216348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Oblouk 31"/>
          <p:cNvSpPr/>
          <p:nvPr/>
        </p:nvSpPr>
        <p:spPr bwMode="auto">
          <a:xfrm rot="8058754">
            <a:off x="1907464" y="4221328"/>
            <a:ext cx="720080" cy="720080"/>
          </a:xfrm>
          <a:prstGeom prst="arc">
            <a:avLst/>
          </a:prstGeom>
          <a:solidFill>
            <a:schemeClr val="bg1"/>
          </a:solidFill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1259632" y="571327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Pythagorova věta</a:t>
            </a:r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107504" y="3861368"/>
            <a:ext cx="4320000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>
            <a:off x="107504" y="3861368"/>
            <a:ext cx="0" cy="288000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Přímá spojnice 7"/>
          <p:cNvCxnSpPr/>
          <p:nvPr/>
        </p:nvCxnSpPr>
        <p:spPr bwMode="auto">
          <a:xfrm>
            <a:off x="107504" y="6741368"/>
            <a:ext cx="4320000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>
            <a:off x="4427504" y="3861368"/>
            <a:ext cx="0" cy="288000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Přímá spojnice 12"/>
          <p:cNvCxnSpPr/>
          <p:nvPr/>
        </p:nvCxnSpPr>
        <p:spPr bwMode="auto">
          <a:xfrm>
            <a:off x="107504" y="5301368"/>
            <a:ext cx="43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Přímá spojnice 14"/>
          <p:cNvCxnSpPr/>
          <p:nvPr/>
        </p:nvCxnSpPr>
        <p:spPr bwMode="auto">
          <a:xfrm>
            <a:off x="1547504" y="3861368"/>
            <a:ext cx="0" cy="288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>
            <a:off x="2987504" y="3861368"/>
            <a:ext cx="0" cy="288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Přímá spojnice 18"/>
          <p:cNvCxnSpPr/>
          <p:nvPr/>
        </p:nvCxnSpPr>
        <p:spPr bwMode="auto">
          <a:xfrm>
            <a:off x="107504" y="3861368"/>
            <a:ext cx="2880000" cy="288000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>
            <a:off x="1547504" y="3861368"/>
            <a:ext cx="2880000" cy="288000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119209" y="5301368"/>
            <a:ext cx="1440000" cy="144000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2987504" y="3861368"/>
            <a:ext cx="1440000" cy="144000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Přímá spojnice 20"/>
          <p:cNvCxnSpPr/>
          <p:nvPr/>
        </p:nvCxnSpPr>
        <p:spPr bwMode="auto">
          <a:xfrm flipV="1">
            <a:off x="107504" y="3861368"/>
            <a:ext cx="2880000" cy="288000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 flipV="1">
            <a:off x="1559209" y="3861368"/>
            <a:ext cx="2880000" cy="288000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 flipV="1">
            <a:off x="107504" y="3861368"/>
            <a:ext cx="1440000" cy="144000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 flipV="1">
            <a:off x="2987504" y="5301368"/>
            <a:ext cx="1440000" cy="144000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Přímá spojnice 26"/>
          <p:cNvCxnSpPr/>
          <p:nvPr/>
        </p:nvCxnSpPr>
        <p:spPr bwMode="auto">
          <a:xfrm>
            <a:off x="2267504" y="4581368"/>
            <a:ext cx="720000" cy="72000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 flipV="1">
            <a:off x="1547504" y="4581368"/>
            <a:ext cx="720000" cy="72000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>
            <a:off x="1547504" y="5301368"/>
            <a:ext cx="1440000" cy="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TextovéPole 32"/>
          <p:cNvSpPr txBox="1"/>
          <p:nvPr/>
        </p:nvSpPr>
        <p:spPr>
          <a:xfrm>
            <a:off x="2159264" y="4514314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.</a:t>
            </a:r>
            <a:endParaRPr lang="cs-CZ" sz="2000" b="1" dirty="0">
              <a:solidFill>
                <a:srgbClr val="FF0000"/>
              </a:solidFill>
            </a:endParaRPr>
          </a:p>
        </p:txBody>
      </p:sp>
      <p:cxnSp>
        <p:nvCxnSpPr>
          <p:cNvPr id="35" name="Přímá spojnice 34"/>
          <p:cNvCxnSpPr/>
          <p:nvPr/>
        </p:nvCxnSpPr>
        <p:spPr bwMode="auto">
          <a:xfrm>
            <a:off x="1547504" y="5301368"/>
            <a:ext cx="0" cy="144000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Přímá spojnice 59"/>
          <p:cNvCxnSpPr/>
          <p:nvPr/>
        </p:nvCxnSpPr>
        <p:spPr bwMode="auto">
          <a:xfrm>
            <a:off x="2987504" y="5301368"/>
            <a:ext cx="0" cy="144000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>
            <a:off x="1547504" y="6741368"/>
            <a:ext cx="1440000" cy="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Přímá spojnice 62"/>
          <p:cNvCxnSpPr/>
          <p:nvPr/>
        </p:nvCxnSpPr>
        <p:spPr bwMode="auto">
          <a:xfrm>
            <a:off x="1547504" y="5301368"/>
            <a:ext cx="1440000" cy="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TextovéPole 37"/>
          <p:cNvSpPr txBox="1"/>
          <p:nvPr/>
        </p:nvSpPr>
        <p:spPr>
          <a:xfrm>
            <a:off x="1559209" y="5821313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0070C0"/>
                </a:solidFill>
              </a:rPr>
              <a:t>1</a:t>
            </a:r>
            <a:endParaRPr lang="cs-CZ" sz="2000" b="1" dirty="0">
              <a:solidFill>
                <a:srgbClr val="0070C0"/>
              </a:solidFill>
            </a:endParaRPr>
          </a:p>
        </p:txBody>
      </p:sp>
      <p:sp>
        <p:nvSpPr>
          <p:cNvPr id="65" name="TextovéPole 64"/>
          <p:cNvSpPr txBox="1"/>
          <p:nvPr/>
        </p:nvSpPr>
        <p:spPr>
          <a:xfrm>
            <a:off x="2085974" y="5378410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0070C0"/>
                </a:solidFill>
              </a:rPr>
              <a:t>2</a:t>
            </a:r>
            <a:endParaRPr lang="cs-CZ" sz="2000" b="1" dirty="0">
              <a:solidFill>
                <a:srgbClr val="0070C0"/>
              </a:solidFill>
            </a:endParaRPr>
          </a:p>
        </p:txBody>
      </p:sp>
      <p:sp>
        <p:nvSpPr>
          <p:cNvPr id="66" name="TextovéPole 65"/>
          <p:cNvSpPr txBox="1"/>
          <p:nvPr/>
        </p:nvSpPr>
        <p:spPr>
          <a:xfrm>
            <a:off x="2482130" y="5824799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0070C0"/>
                </a:solidFill>
              </a:rPr>
              <a:t>3</a:t>
            </a:r>
            <a:endParaRPr lang="cs-CZ" sz="2000" b="1" dirty="0">
              <a:solidFill>
                <a:srgbClr val="0070C0"/>
              </a:solidFill>
            </a:endParaRPr>
          </a:p>
        </p:txBody>
      </p:sp>
      <p:sp>
        <p:nvSpPr>
          <p:cNvPr id="67" name="TextovéPole 66"/>
          <p:cNvSpPr txBox="1"/>
          <p:nvPr/>
        </p:nvSpPr>
        <p:spPr>
          <a:xfrm>
            <a:off x="2063265" y="6241842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0070C0"/>
                </a:solidFill>
              </a:rPr>
              <a:t>4</a:t>
            </a:r>
            <a:endParaRPr lang="cs-CZ" sz="2000" b="1" dirty="0">
              <a:solidFill>
                <a:srgbClr val="0070C0"/>
              </a:solidFill>
            </a:endParaRPr>
          </a:p>
        </p:txBody>
      </p:sp>
      <p:cxnSp>
        <p:nvCxnSpPr>
          <p:cNvPr id="71" name="Přímá spojnice 70"/>
          <p:cNvCxnSpPr/>
          <p:nvPr/>
        </p:nvCxnSpPr>
        <p:spPr bwMode="auto">
          <a:xfrm>
            <a:off x="2986186" y="3861368"/>
            <a:ext cx="720000" cy="72000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Přímá spojnice 71"/>
          <p:cNvCxnSpPr/>
          <p:nvPr/>
        </p:nvCxnSpPr>
        <p:spPr bwMode="auto">
          <a:xfrm>
            <a:off x="2267504" y="4581368"/>
            <a:ext cx="720000" cy="72000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3" name="Přímá spojnice 72"/>
          <p:cNvCxnSpPr/>
          <p:nvPr/>
        </p:nvCxnSpPr>
        <p:spPr bwMode="auto">
          <a:xfrm>
            <a:off x="1547504" y="3861368"/>
            <a:ext cx="720000" cy="72000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Přímá spojnice 73"/>
          <p:cNvCxnSpPr/>
          <p:nvPr/>
        </p:nvCxnSpPr>
        <p:spPr bwMode="auto">
          <a:xfrm>
            <a:off x="827504" y="4581368"/>
            <a:ext cx="720000" cy="72000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Přímá spojnice 74"/>
          <p:cNvCxnSpPr/>
          <p:nvPr/>
        </p:nvCxnSpPr>
        <p:spPr bwMode="auto">
          <a:xfrm flipV="1">
            <a:off x="827504" y="3861368"/>
            <a:ext cx="720000" cy="72000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6" name="Přímá spojnice 75"/>
          <p:cNvCxnSpPr/>
          <p:nvPr/>
        </p:nvCxnSpPr>
        <p:spPr bwMode="auto">
          <a:xfrm flipV="1">
            <a:off x="1547504" y="4581368"/>
            <a:ext cx="720000" cy="72000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Přímá spojnice 76"/>
          <p:cNvCxnSpPr/>
          <p:nvPr/>
        </p:nvCxnSpPr>
        <p:spPr bwMode="auto">
          <a:xfrm flipV="1">
            <a:off x="2267504" y="3861368"/>
            <a:ext cx="720000" cy="72000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Přímá spojnice 77"/>
          <p:cNvCxnSpPr/>
          <p:nvPr/>
        </p:nvCxnSpPr>
        <p:spPr bwMode="auto">
          <a:xfrm flipV="1">
            <a:off x="2987504" y="4581368"/>
            <a:ext cx="720000" cy="72000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9" name="TextovéPole 78"/>
          <p:cNvSpPr txBox="1"/>
          <p:nvPr/>
        </p:nvSpPr>
        <p:spPr>
          <a:xfrm>
            <a:off x="1007136" y="4325909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00B050"/>
                </a:solidFill>
              </a:rPr>
              <a:t>1</a:t>
            </a:r>
            <a:endParaRPr lang="cs-CZ" sz="2000" b="1" dirty="0">
              <a:solidFill>
                <a:srgbClr val="00B050"/>
              </a:solidFill>
            </a:endParaRPr>
          </a:p>
        </p:txBody>
      </p:sp>
      <p:sp>
        <p:nvSpPr>
          <p:cNvPr id="80" name="TextovéPole 79"/>
          <p:cNvSpPr txBox="1"/>
          <p:nvPr/>
        </p:nvSpPr>
        <p:spPr>
          <a:xfrm>
            <a:off x="1559209" y="4325909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00B050"/>
                </a:solidFill>
              </a:rPr>
              <a:t>2</a:t>
            </a:r>
            <a:endParaRPr lang="cs-CZ" sz="2000" b="1" dirty="0">
              <a:solidFill>
                <a:srgbClr val="00B050"/>
              </a:solidFill>
            </a:endParaRPr>
          </a:p>
        </p:txBody>
      </p:sp>
      <p:sp>
        <p:nvSpPr>
          <p:cNvPr id="81" name="TextovéPole 80"/>
          <p:cNvSpPr txBox="1"/>
          <p:nvPr/>
        </p:nvSpPr>
        <p:spPr>
          <a:xfrm>
            <a:off x="2482130" y="4381313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00B050"/>
                </a:solidFill>
              </a:rPr>
              <a:t>3</a:t>
            </a:r>
            <a:endParaRPr lang="cs-CZ" sz="2000" b="1" dirty="0">
              <a:solidFill>
                <a:srgbClr val="00B050"/>
              </a:solidFill>
            </a:endParaRPr>
          </a:p>
        </p:txBody>
      </p:sp>
      <p:sp>
        <p:nvSpPr>
          <p:cNvPr id="82" name="TextovéPole 81"/>
          <p:cNvSpPr txBox="1"/>
          <p:nvPr/>
        </p:nvSpPr>
        <p:spPr>
          <a:xfrm>
            <a:off x="3023360" y="4381313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00B050"/>
                </a:solidFill>
              </a:rPr>
              <a:t>4</a:t>
            </a:r>
            <a:endParaRPr lang="cs-CZ" sz="2000" b="1" dirty="0">
              <a:solidFill>
                <a:srgbClr val="00B050"/>
              </a:solidFill>
            </a:endParaRPr>
          </a:p>
        </p:txBody>
      </p:sp>
      <p:sp>
        <p:nvSpPr>
          <p:cNvPr id="40" name="TextovéPole 39"/>
          <p:cNvSpPr txBox="1"/>
          <p:nvPr/>
        </p:nvSpPr>
        <p:spPr>
          <a:xfrm>
            <a:off x="0" y="2060848"/>
            <a:ext cx="91627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Obsah čtverce sestrojeného nad přeponou </a:t>
            </a:r>
            <a:r>
              <a:rPr lang="cs-CZ" sz="2000" b="1" i="1" dirty="0" smtClean="0">
                <a:solidFill>
                  <a:srgbClr val="FF0000"/>
                </a:solidFill>
              </a:rPr>
              <a:t>pravoúhlého</a:t>
            </a:r>
            <a:r>
              <a:rPr lang="cs-CZ" sz="2000" b="1" dirty="0" smtClean="0">
                <a:solidFill>
                  <a:srgbClr val="FF0000"/>
                </a:solidFill>
              </a:rPr>
              <a:t> trojúhelníku </a:t>
            </a:r>
            <a:br>
              <a:rPr lang="cs-CZ" sz="2000" b="1" dirty="0" smtClean="0">
                <a:solidFill>
                  <a:srgbClr val="FF0000"/>
                </a:solidFill>
              </a:rPr>
            </a:br>
            <a:r>
              <a:rPr lang="cs-CZ" sz="2000" b="1" dirty="0" smtClean="0">
                <a:solidFill>
                  <a:srgbClr val="FF0000"/>
                </a:solidFill>
              </a:rPr>
              <a:t>se rovná součtu obsahů čtverců sestrojených nad  jeho odvěsnami.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84250" y="2768734"/>
            <a:ext cx="2556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t</a:t>
            </a:r>
            <a:r>
              <a:rPr lang="cs-CZ" b="1" dirty="0" smtClean="0"/>
              <a:t>j. platí:</a:t>
            </a:r>
            <a:endParaRPr lang="cs-CZ" b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1811237" y="2784123"/>
            <a:ext cx="65051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Pro pravoúhlý trojúhelník ABC s přeponou o délce </a:t>
            </a:r>
            <a:r>
              <a:rPr lang="cs-CZ" sz="2000" b="1" i="1" dirty="0" smtClean="0"/>
              <a:t>c</a:t>
            </a:r>
            <a:r>
              <a:rPr lang="cs-CZ" sz="2000" b="1" dirty="0" smtClean="0"/>
              <a:t> a s odvěsnami o délkách </a:t>
            </a:r>
            <a:r>
              <a:rPr lang="cs-CZ" sz="2000" b="1" i="1" dirty="0" smtClean="0"/>
              <a:t>a</a:t>
            </a:r>
            <a:r>
              <a:rPr lang="cs-CZ" sz="2000" b="1" dirty="0" smtClean="0"/>
              <a:t>, </a:t>
            </a:r>
            <a:r>
              <a:rPr lang="cs-CZ" sz="2000" b="1" i="1" dirty="0" smtClean="0"/>
              <a:t>b</a:t>
            </a:r>
            <a:r>
              <a:rPr lang="cs-CZ" sz="2000" b="1" dirty="0" smtClean="0"/>
              <a:t> platí: </a:t>
            </a:r>
            <a:endParaRPr lang="cs-CZ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6" name="TextovéPole 85"/>
              <p:cNvSpPr txBox="1"/>
              <p:nvPr/>
            </p:nvSpPr>
            <p:spPr>
              <a:xfrm>
                <a:off x="4716016" y="4543116"/>
                <a:ext cx="4132455" cy="8477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4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4800" b="1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𝐜</m:t>
                          </m:r>
                        </m:e>
                        <m:sup>
                          <m:r>
                            <a:rPr lang="cs-CZ" sz="4800" b="1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4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sz="4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4800" b="1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sz="4800" b="1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4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cs-CZ" sz="4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4800" b="1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𝐛</m:t>
                          </m:r>
                        </m:e>
                        <m:sup>
                          <m:r>
                            <a:rPr lang="cs-CZ" sz="4800" b="1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4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6" name="TextovéPole 8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6016" y="4543116"/>
                <a:ext cx="4132455" cy="84773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9895771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1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1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1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1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1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1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1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1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1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1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9" dur="1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22" presetClass="entr" presetSubtype="1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2" dur="1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1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2" dur="1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5" dur="1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22" presetClass="entr" presetSubtype="4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8" dur="1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1000" tmFilter="0,0; .5, 1; 1, 1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4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3" dur="1000" tmFilter="0,0; .5, 1; 1, 1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32" grpId="0" animBg="1"/>
      <p:bldP spid="33" grpId="0"/>
      <p:bldP spid="38" grpId="0"/>
      <p:bldP spid="65" grpId="0"/>
      <p:bldP spid="66" grpId="0"/>
      <p:bldP spid="67" grpId="0"/>
      <p:bldP spid="79" grpId="0"/>
      <p:bldP spid="80" grpId="0"/>
      <p:bldP spid="81" grpId="0"/>
      <p:bldP spid="82" grpId="0"/>
      <p:bldP spid="40" grpId="0"/>
      <p:bldP spid="41" grpId="0"/>
      <p:bldP spid="85" grpId="0"/>
      <p:bldP spid="8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Oblouk 83"/>
          <p:cNvSpPr/>
          <p:nvPr/>
        </p:nvSpPr>
        <p:spPr bwMode="auto">
          <a:xfrm rot="363719">
            <a:off x="5980684" y="5047974"/>
            <a:ext cx="507501" cy="794499"/>
          </a:xfrm>
          <a:prstGeom prst="arc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Oblouk 38"/>
          <p:cNvSpPr/>
          <p:nvPr/>
        </p:nvSpPr>
        <p:spPr bwMode="auto">
          <a:xfrm rot="1317490">
            <a:off x="5977840" y="4302025"/>
            <a:ext cx="856258" cy="944441"/>
          </a:xfrm>
          <a:prstGeom prst="arc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1259632" y="355303"/>
            <a:ext cx="741682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Pythagorova věta</a:t>
            </a:r>
          </a:p>
          <a:p>
            <a:pPr algn="ctr"/>
            <a:r>
              <a:rPr lang="cs-CZ" sz="32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Užití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0" y="2001034"/>
            <a:ext cx="9143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1. Vypočítejte délky stěnové a tělesové úhlopříčky krychle ABCDEFGH, </a:t>
            </a:r>
            <a:br>
              <a:rPr lang="cs-CZ" sz="2000" b="1" dirty="0" smtClean="0"/>
            </a:br>
            <a:r>
              <a:rPr lang="cs-CZ" sz="2000" b="1" dirty="0" smtClean="0"/>
              <a:t>    která má délku hrany  45 cm.</a:t>
            </a:r>
            <a:endParaRPr lang="cs-CZ" sz="2000" b="1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ovéPole 70"/>
              <p:cNvSpPr txBox="1"/>
              <p:nvPr/>
            </p:nvSpPr>
            <p:spPr>
              <a:xfrm>
                <a:off x="180000" y="3060000"/>
                <a:ext cx="17014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cs-CZ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b="1" dirty="0">
                            <a:latin typeface="Cambria Math"/>
                          </a:rPr>
                          <m:t>𝐮</m:t>
                        </m:r>
                      </m:e>
                      <m:sub>
                        <m:r>
                          <a:rPr lang="cs-CZ" b="1" i="0" dirty="0" smtClean="0">
                            <a:latin typeface="Cambria Math"/>
                          </a:rPr>
                          <m:t>𝐬</m:t>
                        </m:r>
                      </m:sub>
                    </m:sSub>
                  </m:oMath>
                </a14:m>
                <a:r>
                  <a:rPr lang="cs-CZ" b="1" dirty="0" smtClean="0"/>
                  <a:t> = … cm</a:t>
                </a:r>
                <a:endParaRPr lang="cs-CZ" b="1" i="1" dirty="0"/>
              </a:p>
            </p:txBody>
          </p:sp>
        </mc:Choice>
        <mc:Fallback xmlns="">
          <p:sp>
            <p:nvSpPr>
              <p:cNvPr id="71" name="TextovéPole 7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060000"/>
                <a:ext cx="1701443" cy="369332"/>
              </a:xfrm>
              <a:prstGeom prst="rect">
                <a:avLst/>
              </a:prstGeom>
              <a:blipFill rotWithShape="1">
                <a:blip r:embed="rId3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Obdélník 3"/>
              <p:cNvSpPr/>
              <p:nvPr/>
            </p:nvSpPr>
            <p:spPr>
              <a:xfrm>
                <a:off x="180000" y="3420000"/>
                <a:ext cx="130670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cs-CZ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b="1" dirty="0">
                            <a:latin typeface="Cambria Math"/>
                          </a:rPr>
                          <m:t>𝐮</m:t>
                        </m:r>
                      </m:e>
                      <m:sub>
                        <m:r>
                          <a:rPr lang="cs-CZ" b="1" i="0" dirty="0" smtClean="0">
                            <a:latin typeface="Cambria Math"/>
                          </a:rPr>
                          <m:t>𝐭</m:t>
                        </m:r>
                      </m:sub>
                    </m:sSub>
                  </m:oMath>
                </a14:m>
                <a:r>
                  <a:rPr lang="cs-CZ" b="1" dirty="0"/>
                  <a:t> = … cm</a:t>
                </a:r>
                <a:endParaRPr lang="cs-CZ" dirty="0"/>
              </a:p>
            </p:txBody>
          </p:sp>
        </mc:Choice>
        <mc:Fallback xmlns="">
          <p:sp>
            <p:nvSpPr>
              <p:cNvPr id="4" name="Obdélník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420000"/>
                <a:ext cx="1306704" cy="369332"/>
              </a:xfrm>
              <a:prstGeom prst="rect">
                <a:avLst/>
              </a:prstGeom>
              <a:blipFill rotWithShape="1">
                <a:blip r:embed="rId4"/>
                <a:stretch>
                  <a:fillRect t="-8197" r="-2804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180000" y="3780000"/>
            <a:ext cx="152993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ovéPole 7"/>
              <p:cNvSpPr txBox="1"/>
              <p:nvPr/>
            </p:nvSpPr>
            <p:spPr>
              <a:xfrm>
                <a:off x="180000" y="3780000"/>
                <a:ext cx="205200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b="1" i="1" smtClean="0">
                                  <a:latin typeface="Cambria Math"/>
                                </a:rPr>
                                <m:t>𝒖</m:t>
                              </m:r>
                            </m:e>
                            <m:sub>
                              <m:r>
                                <a:rPr lang="cs-CZ" b="1" i="1" smtClean="0">
                                  <a:latin typeface="Cambria Math"/>
                                </a:rPr>
                                <m:t>𝒔</m:t>
                              </m:r>
                            </m:sub>
                          </m:sSub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b="1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8" name="TextovéPol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780000"/>
                <a:ext cx="2052000" cy="37555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ovéPole 73"/>
              <p:cNvSpPr txBox="1"/>
              <p:nvPr/>
            </p:nvSpPr>
            <p:spPr>
              <a:xfrm>
                <a:off x="180000" y="4140000"/>
                <a:ext cx="3068894" cy="652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cs-CZ" b="1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b="1" i="1">
                                  <a:latin typeface="Cambria Math"/>
                                </a:rPr>
                                <m:t>𝒖</m:t>
                              </m:r>
                            </m:e>
                            <m:sub>
                              <m:r>
                                <a:rPr lang="cs-CZ" b="1" i="1">
                                  <a:latin typeface="Cambria Math"/>
                                </a:rPr>
                                <m:t>𝒔</m:t>
                              </m:r>
                            </m:sub>
                          </m:sSub>
                        </m:e>
                        <m:sup>
                          <m:r>
                            <a:rPr lang="cs-CZ" b="1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𝟒𝟓</m:t>
                          </m:r>
                        </m:e>
                        <m:sup>
                          <m:r>
                            <a:rPr lang="cs-CZ" b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>
                              <a:latin typeface="Cambria Math"/>
                            </a:rPr>
                            <m:t>𝟒𝟓</m:t>
                          </m:r>
                        </m:e>
                        <m:sup>
                          <m:r>
                            <a:rPr lang="cs-CZ" b="1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  <a:p>
                <a:endParaRPr lang="cs-CZ" b="1" dirty="0"/>
              </a:p>
            </p:txBody>
          </p:sp>
        </mc:Choice>
        <mc:Fallback xmlns="">
          <p:sp>
            <p:nvSpPr>
              <p:cNvPr id="74" name="TextovéPole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140000"/>
                <a:ext cx="3068894" cy="652551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ovéPole 74"/>
              <p:cNvSpPr txBox="1"/>
              <p:nvPr/>
            </p:nvSpPr>
            <p:spPr>
              <a:xfrm>
                <a:off x="180000" y="4500000"/>
                <a:ext cx="2375776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cs-CZ" b="1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b="1" i="1">
                                  <a:latin typeface="Cambria Math"/>
                                </a:rPr>
                                <m:t>𝒖</m:t>
                              </m:r>
                            </m:e>
                            <m:sub>
                              <m:r>
                                <a:rPr lang="cs-CZ" b="1" i="1">
                                  <a:latin typeface="Cambria Math"/>
                                </a:rPr>
                                <m:t>𝒔</m:t>
                              </m:r>
                            </m:sub>
                          </m:sSub>
                        </m:e>
                        <m:sup>
                          <m:r>
                            <a:rPr lang="cs-CZ" b="1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𝟐</m:t>
                      </m:r>
                      <m:r>
                        <a:rPr lang="cs-CZ" b="1" i="0" smtClean="0">
                          <a:latin typeface="Cambria Math"/>
                        </a:rPr>
                        <m:t> </m:t>
                      </m:r>
                      <m:r>
                        <a:rPr lang="cs-CZ" b="1" i="0" smtClean="0">
                          <a:latin typeface="Cambria Math"/>
                        </a:rPr>
                        <m:t>𝟎𝟐𝟓</m:t>
                      </m:r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</a:rPr>
                        <m:t>𝟐</m:t>
                      </m:r>
                      <m:r>
                        <a:rPr lang="cs-CZ" b="1" i="0" smtClean="0">
                          <a:latin typeface="Cambria Math"/>
                        </a:rPr>
                        <m:t> </m:t>
                      </m:r>
                      <m:r>
                        <a:rPr lang="cs-CZ" b="1" i="0" smtClean="0">
                          <a:latin typeface="Cambria Math"/>
                        </a:rPr>
                        <m:t>𝟎𝟐𝟓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75" name="TextovéPole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500000"/>
                <a:ext cx="2375776" cy="37555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ovéPole 75"/>
              <p:cNvSpPr txBox="1"/>
              <p:nvPr/>
            </p:nvSpPr>
            <p:spPr>
              <a:xfrm>
                <a:off x="180000" y="4860000"/>
                <a:ext cx="206148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cs-CZ" b="1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b="1" i="1">
                                  <a:latin typeface="Cambria Math"/>
                                </a:rPr>
                                <m:t>𝒖</m:t>
                              </m:r>
                            </m:e>
                            <m:sub>
                              <m:r>
                                <a:rPr lang="cs-CZ" b="1" i="1">
                                  <a:latin typeface="Cambria Math"/>
                                </a:rPr>
                                <m:t>𝒔</m:t>
                              </m:r>
                            </m:sub>
                          </m:sSub>
                        </m:e>
                        <m:sup>
                          <m:r>
                            <a:rPr lang="cs-CZ" b="1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  <a:ea typeface="Cambria Math" pitchFamily="18" charset="0"/>
                        </a:rPr>
                        <m:t>𝟒</m:t>
                      </m:r>
                      <m:r>
                        <a:rPr lang="cs-CZ" b="1" i="1" smtClean="0">
                          <a:latin typeface="Cambria Math"/>
                          <a:ea typeface="Cambria Math" pitchFamily="18" charset="0"/>
                        </a:rPr>
                        <m:t> </m:t>
                      </m:r>
                      <m:r>
                        <a:rPr lang="cs-CZ" b="1" i="1" smtClean="0">
                          <a:latin typeface="Cambria Math"/>
                          <a:ea typeface="Cambria Math" pitchFamily="18" charset="0"/>
                        </a:rPr>
                        <m:t>𝟎𝟓𝟎</m:t>
                      </m:r>
                    </m:oMath>
                  </m:oMathPara>
                </a14:m>
                <a:endParaRPr lang="cs-CZ" b="1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76" name="TextovéPole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860000"/>
                <a:ext cx="2061483" cy="37555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ovéPole 76"/>
              <p:cNvSpPr txBox="1"/>
              <p:nvPr/>
            </p:nvSpPr>
            <p:spPr>
              <a:xfrm>
                <a:off x="179999" y="5220000"/>
                <a:ext cx="2061483" cy="4075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  <m:t>𝒖</m:t>
                          </m:r>
                        </m:e>
                        <m:sub>
                          <m: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  <m:t>𝒔</m:t>
                          </m:r>
                        </m:sub>
                      </m:sSub>
                      <m:r>
                        <a:rPr lang="cs-CZ" b="1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</m:ctrlPr>
                        </m:radPr>
                        <m:deg/>
                        <m:e>
                          <m: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  <m:t>𝟒</m:t>
                          </m:r>
                          <m: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  <m:t> </m:t>
                          </m:r>
                          <m: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  <m:t>𝟎𝟓𝟎</m:t>
                          </m:r>
                        </m:e>
                      </m:rad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77" name="TextovéPole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999" y="5220000"/>
                <a:ext cx="2061483" cy="407547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ovéPole 77"/>
              <p:cNvSpPr txBox="1"/>
              <p:nvPr/>
            </p:nvSpPr>
            <p:spPr>
              <a:xfrm>
                <a:off x="179998" y="5580000"/>
                <a:ext cx="206148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cs-CZ" b="1" i="1">
                              <a:latin typeface="Cambria Math"/>
                              <a:ea typeface="Cambria Math" pitchFamily="18" charset="0"/>
                            </a:rPr>
                            <m:t>𝒖</m:t>
                          </m:r>
                        </m:e>
                        <m:sub>
                          <m:r>
                            <a:rPr lang="cs-CZ" b="1" i="1">
                              <a:latin typeface="Cambria Math"/>
                              <a:ea typeface="Cambria Math" pitchFamily="18" charset="0"/>
                            </a:rPr>
                            <m:t>𝒔</m:t>
                          </m:r>
                        </m:sub>
                      </m:sSub>
                      <m:r>
                        <a:rPr lang="cs-CZ" b="1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  <a:ea typeface="Cambria Math" pitchFamily="18" charset="0"/>
                        </a:rPr>
                        <m:t>𝟔</m:t>
                      </m:r>
                      <m:r>
                        <a:rPr lang="cs-CZ" b="1" i="0" smtClean="0">
                          <a:latin typeface="Cambria Math"/>
                        </a:rPr>
                        <m:t>𝟑</m:t>
                      </m:r>
                      <m:r>
                        <a:rPr lang="cs-CZ" b="1" i="0" smtClean="0">
                          <a:latin typeface="Cambria Math"/>
                        </a:rPr>
                        <m:t>,</m:t>
                      </m:r>
                      <m:r>
                        <a:rPr lang="cs-CZ" b="1" i="0" smtClean="0">
                          <a:latin typeface="Cambria Math"/>
                        </a:rPr>
                        <m:t>𝟔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78" name="TextovéPole 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998" y="5580000"/>
                <a:ext cx="2061483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9" name="Přímá spojnice 78"/>
          <p:cNvCxnSpPr/>
          <p:nvPr/>
        </p:nvCxnSpPr>
        <p:spPr bwMode="auto">
          <a:xfrm>
            <a:off x="180000" y="5940000"/>
            <a:ext cx="205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TextovéPole 13"/>
          <p:cNvSpPr txBox="1"/>
          <p:nvPr/>
        </p:nvSpPr>
        <p:spPr>
          <a:xfrm>
            <a:off x="-1" y="6428655"/>
            <a:ext cx="9143999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900" b="1" dirty="0" smtClean="0"/>
              <a:t>Stěnová úhlopříčka krychle má délku 63,6 cm, tělesová úhlopříčka 77,9 cm.</a:t>
            </a:r>
            <a:endParaRPr lang="cs-CZ" sz="1900" b="1" dirty="0"/>
          </a:p>
        </p:txBody>
      </p:sp>
      <p:cxnSp>
        <p:nvCxnSpPr>
          <p:cNvPr id="18" name="Přímá spojnice 17"/>
          <p:cNvCxnSpPr/>
          <p:nvPr/>
        </p:nvCxnSpPr>
        <p:spPr bwMode="auto">
          <a:xfrm>
            <a:off x="5832320" y="5489580"/>
            <a:ext cx="1620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>
            <a:off x="5832320" y="3869580"/>
            <a:ext cx="1620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6588055" y="4760968"/>
            <a:ext cx="1620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Přímá spojnice 52"/>
          <p:cNvCxnSpPr/>
          <p:nvPr/>
        </p:nvCxnSpPr>
        <p:spPr bwMode="auto">
          <a:xfrm>
            <a:off x="6586220" y="3140968"/>
            <a:ext cx="1620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Přímá spojnice 20"/>
          <p:cNvCxnSpPr/>
          <p:nvPr/>
        </p:nvCxnSpPr>
        <p:spPr bwMode="auto">
          <a:xfrm>
            <a:off x="8203573" y="3150739"/>
            <a:ext cx="0" cy="1620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Přímá spojnice 53"/>
          <p:cNvCxnSpPr/>
          <p:nvPr/>
        </p:nvCxnSpPr>
        <p:spPr bwMode="auto">
          <a:xfrm>
            <a:off x="6588055" y="3140968"/>
            <a:ext cx="0" cy="1620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Přímá spojnice 55"/>
          <p:cNvCxnSpPr/>
          <p:nvPr/>
        </p:nvCxnSpPr>
        <p:spPr bwMode="auto">
          <a:xfrm>
            <a:off x="5832320" y="3869580"/>
            <a:ext cx="0" cy="1620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/>
          <p:nvPr/>
        </p:nvCxnSpPr>
        <p:spPr bwMode="auto">
          <a:xfrm>
            <a:off x="7452320" y="3869580"/>
            <a:ext cx="0" cy="1620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Přímá spojnice 22"/>
          <p:cNvCxnSpPr/>
          <p:nvPr/>
        </p:nvCxnSpPr>
        <p:spPr bwMode="auto">
          <a:xfrm flipH="1">
            <a:off x="5832320" y="3140968"/>
            <a:ext cx="755735" cy="728612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 flipH="1">
            <a:off x="5848372" y="4746464"/>
            <a:ext cx="755735" cy="728612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Přímá spojnice 61"/>
          <p:cNvCxnSpPr/>
          <p:nvPr/>
        </p:nvCxnSpPr>
        <p:spPr bwMode="auto">
          <a:xfrm flipH="1">
            <a:off x="7427554" y="3160281"/>
            <a:ext cx="755735" cy="728612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Přímá spojnice 62"/>
          <p:cNvCxnSpPr/>
          <p:nvPr/>
        </p:nvCxnSpPr>
        <p:spPr bwMode="auto">
          <a:xfrm flipH="1">
            <a:off x="7452320" y="4774246"/>
            <a:ext cx="755735" cy="720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ovéPole 23"/>
          <p:cNvSpPr txBox="1"/>
          <p:nvPr/>
        </p:nvSpPr>
        <p:spPr>
          <a:xfrm>
            <a:off x="6300192" y="287066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H</a:t>
            </a:r>
            <a:endParaRPr lang="cs-CZ" b="1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8183289" y="295630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G</a:t>
            </a:r>
            <a:endParaRPr lang="cs-CZ" b="1" dirty="0"/>
          </a:p>
        </p:txBody>
      </p:sp>
      <p:sp>
        <p:nvSpPr>
          <p:cNvPr id="65" name="TextovéPole 64"/>
          <p:cNvSpPr txBox="1"/>
          <p:nvPr/>
        </p:nvSpPr>
        <p:spPr>
          <a:xfrm>
            <a:off x="7452320" y="368491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F</a:t>
            </a:r>
            <a:endParaRPr lang="cs-CZ" b="1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5535614" y="368491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E</a:t>
            </a:r>
            <a:endParaRPr lang="cs-CZ" b="1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6228184" y="442782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</a:t>
            </a:r>
            <a:endParaRPr lang="cs-CZ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8213408" y="450802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7308304" y="543593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5652120" y="543593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cxnSp>
        <p:nvCxnSpPr>
          <p:cNvPr id="26" name="Přímá spojnice 25"/>
          <p:cNvCxnSpPr>
            <a:stCxn id="69" idx="0"/>
          </p:cNvCxnSpPr>
          <p:nvPr/>
        </p:nvCxnSpPr>
        <p:spPr bwMode="auto">
          <a:xfrm flipH="1" flipV="1">
            <a:off x="6604108" y="4746464"/>
            <a:ext cx="848212" cy="720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Přímá spojnice 27"/>
          <p:cNvCxnSpPr>
            <a:stCxn id="69" idx="0"/>
            <a:endCxn id="69" idx="0"/>
          </p:cNvCxnSpPr>
          <p:nvPr/>
        </p:nvCxnSpPr>
        <p:spPr bwMode="auto">
          <a:xfrm>
            <a:off x="7452320" y="5435932"/>
            <a:ext cx="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>
            <a:stCxn id="69" idx="0"/>
          </p:cNvCxnSpPr>
          <p:nvPr/>
        </p:nvCxnSpPr>
        <p:spPr bwMode="auto">
          <a:xfrm flipH="1" flipV="1">
            <a:off x="6604107" y="3160281"/>
            <a:ext cx="848213" cy="2275651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0" name="TextovéPole 79"/>
          <p:cNvSpPr txBox="1"/>
          <p:nvPr/>
        </p:nvSpPr>
        <p:spPr>
          <a:xfrm>
            <a:off x="180000" y="2700000"/>
            <a:ext cx="1701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 = 45 cm</a:t>
            </a:r>
            <a:endParaRPr lang="cs-CZ" b="1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2" name="Obdélník 81"/>
              <p:cNvSpPr/>
              <p:nvPr/>
            </p:nvSpPr>
            <p:spPr>
              <a:xfrm>
                <a:off x="6785290" y="3345489"/>
                <a:ext cx="46352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1" i="1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1" dirty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𝐮</m:t>
                          </m:r>
                        </m:e>
                        <m:sub>
                          <m:r>
                            <a:rPr lang="cs-CZ" b="1" i="0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𝐭</m:t>
                          </m:r>
                        </m:sub>
                      </m:sSub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82" name="Obdélník 8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5290" y="3345489"/>
                <a:ext cx="463525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3" name="Obdélník 82"/>
              <p:cNvSpPr/>
              <p:nvPr/>
            </p:nvSpPr>
            <p:spPr>
              <a:xfrm>
                <a:off x="6647541" y="4921798"/>
                <a:ext cx="47955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1" i="1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1" dirty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𝐮</m:t>
                          </m:r>
                        </m:e>
                        <m:sub>
                          <m:r>
                            <a:rPr lang="cs-CZ" b="1" i="0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𝐬</m:t>
                          </m:r>
                        </m:sub>
                      </m:sSub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83" name="Obdélník 8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7541" y="4921798"/>
                <a:ext cx="479555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ovéPole 42"/>
          <p:cNvSpPr txBox="1"/>
          <p:nvPr/>
        </p:nvSpPr>
        <p:spPr>
          <a:xfrm>
            <a:off x="6084168" y="5075892"/>
            <a:ext cx="252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.</a:t>
            </a:r>
            <a:endParaRPr lang="cs-CZ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6586220" y="4365104"/>
            <a:ext cx="252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.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ovéPole 87"/>
              <p:cNvSpPr txBox="1"/>
              <p:nvPr/>
            </p:nvSpPr>
            <p:spPr>
              <a:xfrm>
                <a:off x="180000" y="5940000"/>
                <a:ext cx="206148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cs-CZ" b="1" i="1">
                              <a:latin typeface="Cambria Math"/>
                              <a:ea typeface="Cambria Math" pitchFamily="18" charset="0"/>
                            </a:rPr>
                            <m:t>𝒖</m:t>
                          </m:r>
                        </m:e>
                        <m:sub>
                          <m:r>
                            <a:rPr lang="cs-CZ" b="1" i="1">
                              <a:latin typeface="Cambria Math"/>
                              <a:ea typeface="Cambria Math" pitchFamily="18" charset="0"/>
                            </a:rPr>
                            <m:t>𝒔</m:t>
                          </m:r>
                        </m:sub>
                      </m:sSub>
                      <m:r>
                        <a:rPr lang="cs-CZ" b="1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  <a:ea typeface="Cambria Math" pitchFamily="18" charset="0"/>
                        </a:rPr>
                        <m:t>𝟔</m:t>
                      </m:r>
                      <m:r>
                        <a:rPr lang="cs-CZ" b="1" i="0" smtClean="0">
                          <a:latin typeface="Cambria Math"/>
                        </a:rPr>
                        <m:t>𝟑</m:t>
                      </m:r>
                      <m:r>
                        <a:rPr lang="cs-CZ" b="1" i="0" smtClean="0">
                          <a:latin typeface="Cambria Math"/>
                        </a:rPr>
                        <m:t>,</m:t>
                      </m:r>
                      <m:r>
                        <a:rPr lang="cs-CZ" b="1" i="0" smtClean="0">
                          <a:latin typeface="Cambria Math"/>
                        </a:rPr>
                        <m:t>𝟔</m:t>
                      </m:r>
                      <m:r>
                        <a:rPr lang="cs-CZ" b="1" i="0" smtClean="0">
                          <a:latin typeface="Cambria Math"/>
                        </a:rPr>
                        <m:t> </m:t>
                      </m:r>
                      <m:r>
                        <a:rPr lang="cs-CZ" b="1" i="0" smtClean="0">
                          <a:latin typeface="Cambria Math"/>
                        </a:rPr>
                        <m:t>𝐜𝐦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88" name="TextovéPole 8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940000"/>
                <a:ext cx="2061483" cy="3693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9" name="Přímá spojnice 88"/>
          <p:cNvCxnSpPr/>
          <p:nvPr/>
        </p:nvCxnSpPr>
        <p:spPr bwMode="auto">
          <a:xfrm>
            <a:off x="179998" y="6336000"/>
            <a:ext cx="165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0" name="Přímá spojnice 89"/>
          <p:cNvCxnSpPr/>
          <p:nvPr/>
        </p:nvCxnSpPr>
        <p:spPr bwMode="auto">
          <a:xfrm>
            <a:off x="179998" y="6300000"/>
            <a:ext cx="165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ovéPole 91"/>
              <p:cNvSpPr txBox="1"/>
              <p:nvPr/>
            </p:nvSpPr>
            <p:spPr>
              <a:xfrm>
                <a:off x="2772288" y="3789040"/>
                <a:ext cx="205200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b="1" i="1" smtClean="0">
                                  <a:latin typeface="Cambria Math"/>
                                </a:rPr>
                                <m:t>𝒖</m:t>
                              </m:r>
                            </m:e>
                            <m:sub>
                              <m:r>
                                <a:rPr lang="cs-CZ" b="1" i="1" smtClean="0">
                                  <a:latin typeface="Cambria Math"/>
                                </a:rPr>
                                <m:t>𝒕</m:t>
                              </m:r>
                            </m:sub>
                          </m:sSub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cs-CZ" b="1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b="1" i="1">
                                  <a:latin typeface="Cambria Math"/>
                                </a:rPr>
                                <m:t>𝒖</m:t>
                              </m:r>
                            </m:e>
                            <m:sub>
                              <m:r>
                                <a:rPr lang="cs-CZ" b="1" i="1">
                                  <a:latin typeface="Cambria Math"/>
                                </a:rPr>
                                <m:t>𝒔</m:t>
                              </m:r>
                            </m:sub>
                          </m:sSub>
                        </m:e>
                        <m:sup>
                          <m:r>
                            <a:rPr lang="cs-CZ" b="1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b="1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92" name="TextovéPole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2288" y="3789040"/>
                <a:ext cx="2052000" cy="375552"/>
              </a:xfrm>
              <a:prstGeom prst="rect">
                <a:avLst/>
              </a:prstGeom>
              <a:blipFill rotWithShape="1">
                <a:blip r:embed="rId14"/>
                <a:stretch>
                  <a:fillRect b="-163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3" name="TextovéPole 92"/>
              <p:cNvSpPr txBox="1"/>
              <p:nvPr/>
            </p:nvSpPr>
            <p:spPr>
              <a:xfrm>
                <a:off x="2772288" y="4149040"/>
                <a:ext cx="2375776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cs-CZ" b="1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b="1" i="1">
                                  <a:latin typeface="Cambria Math"/>
                                </a:rPr>
                                <m:t>𝒖</m:t>
                              </m:r>
                            </m:e>
                            <m:sub>
                              <m:r>
                                <a:rPr lang="cs-CZ" b="1" i="1" smtClean="0">
                                  <a:latin typeface="Cambria Math"/>
                                </a:rPr>
                                <m:t>𝒕</m:t>
                              </m:r>
                            </m:sub>
                          </m:sSub>
                        </m:e>
                        <m:sup>
                          <m:r>
                            <a:rPr lang="cs-CZ" b="1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𝟒</m:t>
                      </m:r>
                      <m:r>
                        <a:rPr lang="cs-CZ" b="1" i="1" smtClean="0">
                          <a:latin typeface="Cambria Math"/>
                        </a:rPr>
                        <m:t> </m:t>
                      </m:r>
                      <m:r>
                        <a:rPr lang="cs-CZ" b="1" i="1" smtClean="0">
                          <a:latin typeface="Cambria Math"/>
                        </a:rPr>
                        <m:t>𝟎𝟓𝟎</m:t>
                      </m:r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>
                              <a:latin typeface="Cambria Math"/>
                            </a:rPr>
                            <m:t>𝟒𝟓</m:t>
                          </m:r>
                        </m:e>
                        <m:sup>
                          <m:r>
                            <a:rPr lang="cs-CZ" b="1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93" name="TextovéPole 9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2288" y="4149040"/>
                <a:ext cx="2375776" cy="375552"/>
              </a:xfrm>
              <a:prstGeom prst="rect">
                <a:avLst/>
              </a:prstGeom>
              <a:blipFill rotWithShape="1">
                <a:blip r:embed="rId15"/>
                <a:stretch>
                  <a:fillRect b="-163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ovéPole 93"/>
              <p:cNvSpPr txBox="1"/>
              <p:nvPr/>
            </p:nvSpPr>
            <p:spPr>
              <a:xfrm>
                <a:off x="2772288" y="4509040"/>
                <a:ext cx="2375776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cs-CZ" b="1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b="1" i="1">
                                  <a:latin typeface="Cambria Math"/>
                                </a:rPr>
                                <m:t>𝒖</m:t>
                              </m:r>
                            </m:e>
                            <m:sub>
                              <m:r>
                                <a:rPr lang="cs-CZ" b="1" i="1" smtClean="0">
                                  <a:latin typeface="Cambria Math"/>
                                </a:rPr>
                                <m:t>𝒕</m:t>
                              </m:r>
                            </m:sub>
                          </m:sSub>
                        </m:e>
                        <m:sup>
                          <m:r>
                            <a:rPr lang="cs-CZ" b="1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𝟒</m:t>
                      </m:r>
                      <m:r>
                        <a:rPr lang="cs-CZ" b="1" i="0" smtClean="0">
                          <a:latin typeface="Cambria Math"/>
                        </a:rPr>
                        <m:t> </m:t>
                      </m:r>
                      <m:r>
                        <a:rPr lang="cs-CZ" b="1" i="0" smtClean="0">
                          <a:latin typeface="Cambria Math"/>
                        </a:rPr>
                        <m:t>𝟎𝟓𝟎</m:t>
                      </m:r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</a:rPr>
                        <m:t>𝟐</m:t>
                      </m:r>
                      <m:r>
                        <a:rPr lang="cs-CZ" b="1" i="0" smtClean="0">
                          <a:latin typeface="Cambria Math"/>
                        </a:rPr>
                        <m:t> </m:t>
                      </m:r>
                      <m:r>
                        <a:rPr lang="cs-CZ" b="1" i="0" smtClean="0">
                          <a:latin typeface="Cambria Math"/>
                        </a:rPr>
                        <m:t>𝟎𝟐𝟓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94" name="TextovéPole 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2288" y="4509040"/>
                <a:ext cx="2375776" cy="375552"/>
              </a:xfrm>
              <a:prstGeom prst="rect">
                <a:avLst/>
              </a:prstGeom>
              <a:blipFill rotWithShape="1">
                <a:blip r:embed="rId16"/>
                <a:stretch>
                  <a:fillRect b="-163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5" name="TextovéPole 94"/>
              <p:cNvSpPr txBox="1"/>
              <p:nvPr/>
            </p:nvSpPr>
            <p:spPr>
              <a:xfrm>
                <a:off x="2772288" y="4869040"/>
                <a:ext cx="206148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cs-CZ" b="1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b="1" i="1">
                                  <a:latin typeface="Cambria Math"/>
                                </a:rPr>
                                <m:t>𝒖</m:t>
                              </m:r>
                            </m:e>
                            <m:sub>
                              <m:r>
                                <a:rPr lang="cs-CZ" b="1" i="1" smtClean="0">
                                  <a:latin typeface="Cambria Math"/>
                                </a:rPr>
                                <m:t>𝒕</m:t>
                              </m:r>
                            </m:sub>
                          </m:sSub>
                        </m:e>
                        <m:sup>
                          <m:r>
                            <a:rPr lang="cs-CZ" b="1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  <a:ea typeface="Cambria Math" pitchFamily="18" charset="0"/>
                        </a:rPr>
                        <m:t>𝟔</m:t>
                      </m:r>
                      <m:r>
                        <a:rPr lang="cs-CZ" b="1" i="1" smtClean="0">
                          <a:latin typeface="Cambria Math"/>
                          <a:ea typeface="Cambria Math" pitchFamily="18" charset="0"/>
                        </a:rPr>
                        <m:t> </m:t>
                      </m:r>
                      <m:r>
                        <a:rPr lang="cs-CZ" b="1" i="1" smtClean="0">
                          <a:latin typeface="Cambria Math"/>
                          <a:ea typeface="Cambria Math" pitchFamily="18" charset="0"/>
                        </a:rPr>
                        <m:t>𝟎𝟕𝟓</m:t>
                      </m:r>
                    </m:oMath>
                  </m:oMathPara>
                </a14:m>
                <a:endParaRPr lang="cs-CZ" b="1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95" name="TextovéPole 9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2288" y="4869040"/>
                <a:ext cx="2061483" cy="375552"/>
              </a:xfrm>
              <a:prstGeom prst="rect">
                <a:avLst/>
              </a:prstGeom>
              <a:blipFill rotWithShape="1">
                <a:blip r:embed="rId17"/>
                <a:stretch>
                  <a:fillRect b="-163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6" name="TextovéPole 95"/>
              <p:cNvSpPr txBox="1"/>
              <p:nvPr/>
            </p:nvSpPr>
            <p:spPr>
              <a:xfrm>
                <a:off x="2772287" y="5229040"/>
                <a:ext cx="2061483" cy="4075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  <m:t>𝒖</m:t>
                          </m:r>
                        </m:e>
                        <m:sub>
                          <m: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  <m:t>𝒕</m:t>
                          </m:r>
                        </m:sub>
                      </m:sSub>
                      <m:r>
                        <a:rPr lang="cs-CZ" b="1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</m:ctrlPr>
                        </m:radPr>
                        <m:deg/>
                        <m:e>
                          <m: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  <m:t>𝟔</m:t>
                          </m:r>
                          <m: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  <m:t> </m:t>
                          </m:r>
                          <m: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  <m:t>𝟎𝟕𝟓</m:t>
                          </m:r>
                        </m:e>
                      </m:rad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96" name="TextovéPole 9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2287" y="5229040"/>
                <a:ext cx="2061483" cy="407547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7" name="TextovéPole 96"/>
              <p:cNvSpPr txBox="1"/>
              <p:nvPr/>
            </p:nvSpPr>
            <p:spPr>
              <a:xfrm>
                <a:off x="2772286" y="5589040"/>
                <a:ext cx="206148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cs-CZ" b="1" i="1">
                              <a:latin typeface="Cambria Math"/>
                              <a:ea typeface="Cambria Math" pitchFamily="18" charset="0"/>
                            </a:rPr>
                            <m:t>𝒖</m:t>
                          </m:r>
                        </m:e>
                        <m:sub>
                          <m: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  <m:t>𝒕</m:t>
                          </m:r>
                        </m:sub>
                      </m:sSub>
                      <m:r>
                        <a:rPr lang="cs-CZ" b="1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  <a:ea typeface="Cambria Math" pitchFamily="18" charset="0"/>
                        </a:rPr>
                        <m:t>𝟕𝟕</m:t>
                      </m:r>
                      <m:r>
                        <a:rPr lang="cs-CZ" b="1" i="0" smtClean="0">
                          <a:latin typeface="Cambria Math"/>
                        </a:rPr>
                        <m:t>,</m:t>
                      </m:r>
                      <m:r>
                        <a:rPr lang="cs-CZ" b="1" i="0" smtClean="0">
                          <a:latin typeface="Cambria Math"/>
                        </a:rPr>
                        <m:t>𝟗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97" name="TextovéPole 9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2286" y="5589040"/>
                <a:ext cx="2061483" cy="369332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8" name="Přímá spojnice 97"/>
          <p:cNvCxnSpPr/>
          <p:nvPr/>
        </p:nvCxnSpPr>
        <p:spPr bwMode="auto">
          <a:xfrm>
            <a:off x="2772288" y="5949040"/>
            <a:ext cx="205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9" name="TextovéPole 98"/>
              <p:cNvSpPr txBox="1"/>
              <p:nvPr/>
            </p:nvSpPr>
            <p:spPr>
              <a:xfrm>
                <a:off x="2772288" y="5949040"/>
                <a:ext cx="206148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cs-CZ" b="1" i="1">
                              <a:latin typeface="Cambria Math"/>
                              <a:ea typeface="Cambria Math" pitchFamily="18" charset="0"/>
                            </a:rPr>
                            <m:t>𝒖</m:t>
                          </m:r>
                        </m:e>
                        <m:sub>
                          <m: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  <m:t>𝒕</m:t>
                          </m:r>
                        </m:sub>
                      </m:sSub>
                      <m:r>
                        <a:rPr lang="cs-CZ" b="1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  <a:ea typeface="Cambria Math" pitchFamily="18" charset="0"/>
                        </a:rPr>
                        <m:t>𝟕𝟕</m:t>
                      </m:r>
                      <m:r>
                        <a:rPr lang="cs-CZ" b="1" i="0" smtClean="0">
                          <a:latin typeface="Cambria Math"/>
                        </a:rPr>
                        <m:t>,</m:t>
                      </m:r>
                      <m:r>
                        <a:rPr lang="cs-CZ" b="1" i="0" smtClean="0">
                          <a:latin typeface="Cambria Math"/>
                        </a:rPr>
                        <m:t>𝟗</m:t>
                      </m:r>
                      <m:r>
                        <a:rPr lang="cs-CZ" b="1" i="0" smtClean="0">
                          <a:latin typeface="Cambria Math"/>
                        </a:rPr>
                        <m:t> </m:t>
                      </m:r>
                      <m:r>
                        <a:rPr lang="cs-CZ" b="1" i="0" smtClean="0">
                          <a:latin typeface="Cambria Math"/>
                        </a:rPr>
                        <m:t>𝐜𝐦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99" name="TextovéPole 9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2288" y="5949040"/>
                <a:ext cx="2061483" cy="369332"/>
              </a:xfrm>
              <a:prstGeom prst="rect">
                <a:avLst/>
              </a:prstGeom>
              <a:blipFill rotWithShape="1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0" name="Přímá spojnice 99"/>
          <p:cNvCxnSpPr/>
          <p:nvPr/>
        </p:nvCxnSpPr>
        <p:spPr bwMode="auto">
          <a:xfrm>
            <a:off x="2772286" y="6345040"/>
            <a:ext cx="165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1" name="Přímá spojnice 100"/>
          <p:cNvCxnSpPr/>
          <p:nvPr/>
        </p:nvCxnSpPr>
        <p:spPr bwMode="auto">
          <a:xfrm>
            <a:off x="2772286" y="6309040"/>
            <a:ext cx="165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3" name="Přímá spojnice se šipkou 102"/>
          <p:cNvCxnSpPr/>
          <p:nvPr/>
        </p:nvCxnSpPr>
        <p:spPr bwMode="auto">
          <a:xfrm flipV="1">
            <a:off x="1619672" y="4466275"/>
            <a:ext cx="1872208" cy="60961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426751944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0" fill="hold">
                      <p:stCondLst>
                        <p:cond delay="indefinite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4" fill="hold">
                      <p:stCondLst>
                        <p:cond delay="indefinite"/>
                      </p:stCondLst>
                      <p:childTnLst>
                        <p:par>
                          <p:cTn id="245" fill="hold">
                            <p:stCondLst>
                              <p:cond delay="0"/>
                            </p:stCondLst>
                            <p:childTnLst>
                              <p:par>
                                <p:cTn id="2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9" fill="hold">
                            <p:stCondLst>
                              <p:cond delay="500"/>
                            </p:stCondLst>
                            <p:childTnLst>
                              <p:par>
                                <p:cTn id="250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5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6" fill="hold">
                      <p:stCondLst>
                        <p:cond delay="indefinite"/>
                      </p:stCondLst>
                      <p:childTnLst>
                        <p:par>
                          <p:cTn id="257" fill="hold">
                            <p:stCondLst>
                              <p:cond delay="0"/>
                            </p:stCondLst>
                            <p:childTnLst>
                              <p:par>
                                <p:cTn id="258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9" dur="10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0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10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2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4" fill="hold">
                      <p:stCondLst>
                        <p:cond delay="indefinite"/>
                      </p:stCondLst>
                      <p:childTnLst>
                        <p:par>
                          <p:cTn id="265" fill="hold">
                            <p:stCondLst>
                              <p:cond delay="0"/>
                            </p:stCondLst>
                            <p:childTnLst>
                              <p:par>
                                <p:cTn id="2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8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9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1" fill="hold">
                      <p:stCondLst>
                        <p:cond delay="indefinite"/>
                      </p:stCondLst>
                      <p:childTnLst>
                        <p:par>
                          <p:cTn id="272" fill="hold">
                            <p:stCondLst>
                              <p:cond delay="0"/>
                            </p:stCondLst>
                            <p:childTnLst>
                              <p:par>
                                <p:cTn id="2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5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6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8" fill="hold">
                      <p:stCondLst>
                        <p:cond delay="indefinite"/>
                      </p:stCondLst>
                      <p:childTnLst>
                        <p:par>
                          <p:cTn id="279" fill="hold">
                            <p:stCondLst>
                              <p:cond delay="0"/>
                            </p:stCondLst>
                            <p:childTnLst>
                              <p:par>
                                <p:cTn id="2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2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5" fill="hold">
                      <p:stCondLst>
                        <p:cond delay="indefinite"/>
                      </p:stCondLst>
                      <p:childTnLst>
                        <p:par>
                          <p:cTn id="286" fill="hold">
                            <p:stCondLst>
                              <p:cond delay="0"/>
                            </p:stCondLst>
                            <p:childTnLst>
                              <p:par>
                                <p:cTn id="2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9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0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4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5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7" fill="hold">
                      <p:stCondLst>
                        <p:cond delay="indefinite"/>
                      </p:stCondLst>
                      <p:childTnLst>
                        <p:par>
                          <p:cTn id="298" fill="hold">
                            <p:stCondLst>
                              <p:cond delay="0"/>
                            </p:stCondLst>
                            <p:childTnLst>
                              <p:par>
                                <p:cTn id="29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1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2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4" fill="hold">
                      <p:stCondLst>
                        <p:cond delay="indefinite"/>
                      </p:stCondLst>
                      <p:childTnLst>
                        <p:par>
                          <p:cTn id="305" fill="hold">
                            <p:stCondLst>
                              <p:cond delay="0"/>
                            </p:stCondLst>
                            <p:childTnLst>
                              <p:par>
                                <p:cTn id="30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8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4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6" fill="hold">
                      <p:stCondLst>
                        <p:cond delay="indefinite"/>
                      </p:stCondLst>
                      <p:childTnLst>
                        <p:par>
                          <p:cTn id="317" fill="hold">
                            <p:stCondLst>
                              <p:cond delay="0"/>
                            </p:stCondLst>
                            <p:childTnLst>
                              <p:par>
                                <p:cTn id="3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39" grpId="0" animBg="1"/>
      <p:bldP spid="3" grpId="0"/>
      <p:bldP spid="71" grpId="0"/>
      <p:bldP spid="4" grpId="0"/>
      <p:bldP spid="8" grpId="0"/>
      <p:bldP spid="74" grpId="0"/>
      <p:bldP spid="75" grpId="0"/>
      <p:bldP spid="76" grpId="0"/>
      <p:bldP spid="77" grpId="0"/>
      <p:bldP spid="78" grpId="0"/>
      <p:bldP spid="14" grpId="0"/>
      <p:bldP spid="24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80" grpId="0"/>
      <p:bldP spid="82" grpId="0"/>
      <p:bldP spid="83" grpId="0"/>
      <p:bldP spid="43" grpId="0"/>
      <p:bldP spid="87" grpId="0"/>
      <p:bldP spid="88" grpId="0"/>
      <p:bldP spid="92" grpId="0"/>
      <p:bldP spid="93" grpId="0"/>
      <p:bldP spid="94" grpId="0"/>
      <p:bldP spid="95" grpId="0"/>
      <p:bldP spid="96" grpId="0"/>
      <p:bldP spid="97" grpId="0"/>
      <p:bldP spid="9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Oblouk 83"/>
          <p:cNvSpPr/>
          <p:nvPr/>
        </p:nvSpPr>
        <p:spPr bwMode="auto">
          <a:xfrm rot="363719">
            <a:off x="5980684" y="5047974"/>
            <a:ext cx="507501" cy="794499"/>
          </a:xfrm>
          <a:prstGeom prst="arc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Oblouk 38"/>
          <p:cNvSpPr/>
          <p:nvPr/>
        </p:nvSpPr>
        <p:spPr bwMode="auto">
          <a:xfrm rot="1317490">
            <a:off x="5977840" y="4302025"/>
            <a:ext cx="856258" cy="944441"/>
          </a:xfrm>
          <a:prstGeom prst="arc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1259632" y="355303"/>
            <a:ext cx="741682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Pythagorova věta</a:t>
            </a:r>
          </a:p>
          <a:p>
            <a:pPr algn="ctr"/>
            <a:r>
              <a:rPr lang="cs-CZ" sz="32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Užití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0" y="2001034"/>
            <a:ext cx="9143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1. Vypočítejte délky stěnové a tělesové úhlopříčky krychle ABCDEFGH, </a:t>
            </a:r>
            <a:br>
              <a:rPr lang="cs-CZ" sz="2000" b="1" dirty="0" smtClean="0"/>
            </a:br>
            <a:r>
              <a:rPr lang="cs-CZ" sz="2000" b="1" dirty="0" smtClean="0"/>
              <a:t>    který má délku hrany  45 cm.</a:t>
            </a:r>
            <a:endParaRPr lang="cs-CZ" sz="2000" b="1" i="1" dirty="0"/>
          </a:p>
        </p:txBody>
      </p:sp>
      <p:cxnSp>
        <p:nvCxnSpPr>
          <p:cNvPr id="18" name="Přímá spojnice 17"/>
          <p:cNvCxnSpPr/>
          <p:nvPr/>
        </p:nvCxnSpPr>
        <p:spPr bwMode="auto">
          <a:xfrm>
            <a:off x="5832320" y="5489580"/>
            <a:ext cx="1620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>
            <a:off x="5832320" y="3869580"/>
            <a:ext cx="1620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6588055" y="4760968"/>
            <a:ext cx="1620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Přímá spojnice 52"/>
          <p:cNvCxnSpPr/>
          <p:nvPr/>
        </p:nvCxnSpPr>
        <p:spPr bwMode="auto">
          <a:xfrm>
            <a:off x="6586220" y="3140968"/>
            <a:ext cx="1620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Přímá spojnice 20"/>
          <p:cNvCxnSpPr/>
          <p:nvPr/>
        </p:nvCxnSpPr>
        <p:spPr bwMode="auto">
          <a:xfrm>
            <a:off x="8203573" y="3150739"/>
            <a:ext cx="0" cy="1620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Přímá spojnice 53"/>
          <p:cNvCxnSpPr/>
          <p:nvPr/>
        </p:nvCxnSpPr>
        <p:spPr bwMode="auto">
          <a:xfrm>
            <a:off x="6588055" y="3140968"/>
            <a:ext cx="0" cy="1620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Přímá spojnice 55"/>
          <p:cNvCxnSpPr/>
          <p:nvPr/>
        </p:nvCxnSpPr>
        <p:spPr bwMode="auto">
          <a:xfrm>
            <a:off x="5832320" y="3869580"/>
            <a:ext cx="0" cy="1620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/>
          <p:nvPr/>
        </p:nvCxnSpPr>
        <p:spPr bwMode="auto">
          <a:xfrm>
            <a:off x="7452320" y="3869580"/>
            <a:ext cx="0" cy="1620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Přímá spojnice 22"/>
          <p:cNvCxnSpPr/>
          <p:nvPr/>
        </p:nvCxnSpPr>
        <p:spPr bwMode="auto">
          <a:xfrm flipH="1">
            <a:off x="5832320" y="3140968"/>
            <a:ext cx="755735" cy="728612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 flipH="1">
            <a:off x="5848372" y="4746464"/>
            <a:ext cx="755735" cy="728612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Přímá spojnice 61"/>
          <p:cNvCxnSpPr/>
          <p:nvPr/>
        </p:nvCxnSpPr>
        <p:spPr bwMode="auto">
          <a:xfrm flipH="1">
            <a:off x="7427554" y="3160281"/>
            <a:ext cx="755735" cy="728612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Přímá spojnice 62"/>
          <p:cNvCxnSpPr/>
          <p:nvPr/>
        </p:nvCxnSpPr>
        <p:spPr bwMode="auto">
          <a:xfrm flipH="1">
            <a:off x="7452320" y="4774246"/>
            <a:ext cx="755735" cy="720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ovéPole 23"/>
          <p:cNvSpPr txBox="1"/>
          <p:nvPr/>
        </p:nvSpPr>
        <p:spPr>
          <a:xfrm>
            <a:off x="6300192" y="287066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H</a:t>
            </a:r>
            <a:endParaRPr lang="cs-CZ" b="1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8183289" y="295630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G</a:t>
            </a:r>
            <a:endParaRPr lang="cs-CZ" b="1" dirty="0"/>
          </a:p>
        </p:txBody>
      </p:sp>
      <p:sp>
        <p:nvSpPr>
          <p:cNvPr id="65" name="TextovéPole 64"/>
          <p:cNvSpPr txBox="1"/>
          <p:nvPr/>
        </p:nvSpPr>
        <p:spPr>
          <a:xfrm>
            <a:off x="7452320" y="368491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F</a:t>
            </a:r>
            <a:endParaRPr lang="cs-CZ" b="1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5535614" y="368491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E</a:t>
            </a:r>
            <a:endParaRPr lang="cs-CZ" b="1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6228184" y="442782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</a:t>
            </a:r>
            <a:endParaRPr lang="cs-CZ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8213408" y="450802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7308304" y="543593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5652120" y="543593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cxnSp>
        <p:nvCxnSpPr>
          <p:cNvPr id="26" name="Přímá spojnice 25"/>
          <p:cNvCxnSpPr>
            <a:stCxn id="69" idx="0"/>
          </p:cNvCxnSpPr>
          <p:nvPr/>
        </p:nvCxnSpPr>
        <p:spPr bwMode="auto">
          <a:xfrm flipH="1" flipV="1">
            <a:off x="6604108" y="4746464"/>
            <a:ext cx="848212" cy="720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Přímá spojnice 27"/>
          <p:cNvCxnSpPr>
            <a:stCxn id="69" idx="0"/>
            <a:endCxn id="69" idx="0"/>
          </p:cNvCxnSpPr>
          <p:nvPr/>
        </p:nvCxnSpPr>
        <p:spPr bwMode="auto">
          <a:xfrm>
            <a:off x="7452320" y="5435932"/>
            <a:ext cx="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>
            <a:stCxn id="69" idx="0"/>
          </p:cNvCxnSpPr>
          <p:nvPr/>
        </p:nvCxnSpPr>
        <p:spPr bwMode="auto">
          <a:xfrm flipH="1" flipV="1">
            <a:off x="6604107" y="3160281"/>
            <a:ext cx="848213" cy="2275651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2" name="Obdélník 81"/>
              <p:cNvSpPr/>
              <p:nvPr/>
            </p:nvSpPr>
            <p:spPr>
              <a:xfrm>
                <a:off x="6785290" y="3345489"/>
                <a:ext cx="46352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1" i="1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1" dirty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𝐮</m:t>
                          </m:r>
                        </m:e>
                        <m:sub>
                          <m:r>
                            <a:rPr lang="cs-CZ" b="1" i="0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𝐭</m:t>
                          </m:r>
                        </m:sub>
                      </m:sSub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82" name="Obdélník 8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5290" y="3345489"/>
                <a:ext cx="463525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3" name="Obdélník 82"/>
              <p:cNvSpPr/>
              <p:nvPr/>
            </p:nvSpPr>
            <p:spPr>
              <a:xfrm>
                <a:off x="6647541" y="4921798"/>
                <a:ext cx="47955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1" i="1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1" dirty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𝐮</m:t>
                          </m:r>
                        </m:e>
                        <m:sub>
                          <m:r>
                            <a:rPr lang="cs-CZ" b="1" i="0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𝐬</m:t>
                          </m:r>
                        </m:sub>
                      </m:sSub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83" name="Obdélník 8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7541" y="4921798"/>
                <a:ext cx="479555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ovéPole 42"/>
          <p:cNvSpPr txBox="1"/>
          <p:nvPr/>
        </p:nvSpPr>
        <p:spPr>
          <a:xfrm>
            <a:off x="6084168" y="5075892"/>
            <a:ext cx="252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.</a:t>
            </a:r>
            <a:endParaRPr lang="cs-CZ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6586220" y="4365104"/>
            <a:ext cx="252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.</a:t>
            </a:r>
            <a:endParaRPr lang="cs-CZ" b="1" dirty="0"/>
          </a:p>
        </p:txBody>
      </p:sp>
      <p:sp>
        <p:nvSpPr>
          <p:cNvPr id="104" name="TextovéPole 103"/>
          <p:cNvSpPr txBox="1"/>
          <p:nvPr/>
        </p:nvSpPr>
        <p:spPr>
          <a:xfrm>
            <a:off x="1080000" y="3240000"/>
            <a:ext cx="744426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900" b="1" dirty="0" smtClean="0"/>
              <a:t>Je-li</a:t>
            </a:r>
            <a:endParaRPr lang="cs-CZ" sz="19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5" name="TextovéPole 104"/>
              <p:cNvSpPr txBox="1"/>
              <p:nvPr/>
            </p:nvSpPr>
            <p:spPr>
              <a:xfrm>
                <a:off x="2088000" y="3204000"/>
                <a:ext cx="2054479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cs-CZ" sz="2000" b="1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2000" b="1" i="1" smtClean="0">
                                  <a:latin typeface="Cambria Math"/>
                                </a:rPr>
                                <m:t>𝒖</m:t>
                              </m:r>
                            </m:e>
                            <m:sub>
                              <m:r>
                                <a:rPr lang="cs-CZ" sz="2000" b="1" i="1" smtClean="0">
                                  <a:latin typeface="Cambria Math"/>
                                </a:rPr>
                                <m:t>𝒕</m:t>
                              </m:r>
                            </m:sub>
                          </m:sSub>
                        </m:e>
                        <m:sup>
                          <m:r>
                            <a:rPr lang="cs-CZ" sz="20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000" b="1" i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sz="2000" b="1" i="1">
                              <a:latin typeface="Cambria Math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cs-CZ" sz="2000" b="1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2000" b="1" i="1">
                                  <a:latin typeface="Cambria Math"/>
                                </a:rPr>
                                <m:t>𝒖</m:t>
                              </m:r>
                            </m:e>
                            <m:sub>
                              <m:r>
                                <a:rPr lang="cs-CZ" sz="2000" b="1" i="1">
                                  <a:latin typeface="Cambria Math"/>
                                </a:rPr>
                                <m:t>𝒔</m:t>
                              </m:r>
                            </m:sub>
                          </m:sSub>
                        </m:e>
                        <m:sup>
                          <m:r>
                            <a:rPr lang="cs-CZ" sz="2000" b="1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000" b="1" i="0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cs-CZ" sz="20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000" b="1"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sz="2000" b="1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105" name="TextovéPole 10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8000" y="3204000"/>
                <a:ext cx="2054479" cy="407099"/>
              </a:xfrm>
              <a:prstGeom prst="rect">
                <a:avLst/>
              </a:prstGeom>
              <a:blipFill rotWithShape="1">
                <a:blip r:embed="rId5"/>
                <a:stretch>
                  <a:fillRect b="-303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6" name="TextovéPole 105"/>
          <p:cNvSpPr txBox="1"/>
          <p:nvPr/>
        </p:nvSpPr>
        <p:spPr>
          <a:xfrm>
            <a:off x="1080000" y="3960000"/>
            <a:ext cx="1531266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900" b="1" dirty="0" smtClean="0"/>
              <a:t>a zároveň</a:t>
            </a:r>
            <a:endParaRPr lang="cs-CZ" sz="19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7" name="TextovéPole 106"/>
              <p:cNvSpPr txBox="1"/>
              <p:nvPr/>
            </p:nvSpPr>
            <p:spPr>
              <a:xfrm>
                <a:off x="2419983" y="3924000"/>
                <a:ext cx="2052000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cs-CZ" sz="2000" b="1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2000" b="1" i="1" smtClean="0">
                                  <a:latin typeface="Cambria Math"/>
                                </a:rPr>
                                <m:t>𝒖</m:t>
                              </m:r>
                            </m:e>
                            <m:sub>
                              <m:r>
                                <a:rPr lang="cs-CZ" sz="2000" b="1" i="1" smtClean="0">
                                  <a:latin typeface="Cambria Math"/>
                                </a:rPr>
                                <m:t>𝒔</m:t>
                              </m:r>
                            </m:sub>
                          </m:sSub>
                        </m:e>
                        <m:sup>
                          <m:r>
                            <a:rPr lang="cs-CZ" sz="20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000" b="1" i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000" b="1" i="0" smtClean="0"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sz="2000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000" b="1" i="0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cs-CZ" sz="20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000" b="1"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sz="2000" b="1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107" name="TextovéPole 10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9983" y="3924000"/>
                <a:ext cx="2052000" cy="407099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2" name="TextovéPole 71"/>
          <p:cNvSpPr txBox="1"/>
          <p:nvPr/>
        </p:nvSpPr>
        <p:spPr>
          <a:xfrm>
            <a:off x="1080000" y="4680000"/>
            <a:ext cx="1778828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900" b="1" dirty="0" smtClean="0"/>
              <a:t>pak platí, že</a:t>
            </a:r>
            <a:endParaRPr lang="cs-CZ" sz="19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ovéPole 72"/>
              <p:cNvSpPr txBox="1"/>
              <p:nvPr/>
            </p:nvSpPr>
            <p:spPr>
              <a:xfrm>
                <a:off x="2736000" y="4644000"/>
                <a:ext cx="2484072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cs-CZ" sz="2000" b="1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2000" b="1" i="1" smtClean="0">
                                  <a:latin typeface="Cambria Math"/>
                                </a:rPr>
                                <m:t>𝒖</m:t>
                              </m:r>
                            </m:e>
                            <m:sub>
                              <m:r>
                                <a:rPr lang="cs-CZ" sz="2000" b="1" i="1" smtClean="0">
                                  <a:latin typeface="Cambria Math"/>
                                </a:rPr>
                                <m:t>𝒕</m:t>
                              </m:r>
                            </m:sub>
                          </m:sSub>
                        </m:e>
                        <m:sup>
                          <m:r>
                            <a:rPr lang="cs-CZ" sz="20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000" b="1" i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sz="20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000" b="1"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sz="2000" b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000" b="1" i="0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cs-CZ" sz="20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000" b="1"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sz="2000" b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000" b="1" i="0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cs-CZ" sz="20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000" b="1"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sz="2000" b="1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73" name="TextovéPole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6000" y="4644000"/>
                <a:ext cx="2484072" cy="407099"/>
              </a:xfrm>
              <a:prstGeom prst="rect">
                <a:avLst/>
              </a:prstGeom>
              <a:blipFill rotWithShape="1">
                <a:blip r:embed="rId7"/>
                <a:stretch>
                  <a:fillRect b="-149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" name="TextovéPole 80"/>
          <p:cNvSpPr txBox="1"/>
          <p:nvPr/>
        </p:nvSpPr>
        <p:spPr>
          <a:xfrm>
            <a:off x="1080000" y="5400000"/>
            <a:ext cx="532117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900" b="1" dirty="0" smtClean="0"/>
              <a:t>=&gt;</a:t>
            </a:r>
            <a:endParaRPr lang="cs-CZ" sz="19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5" name="TextovéPole 84"/>
              <p:cNvSpPr txBox="1"/>
              <p:nvPr/>
            </p:nvSpPr>
            <p:spPr>
              <a:xfrm>
                <a:off x="2196001" y="5364000"/>
                <a:ext cx="1511904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cs-CZ" sz="2000" b="1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2000" b="1" i="1" smtClean="0">
                                  <a:latin typeface="Cambria Math"/>
                                </a:rPr>
                                <m:t>𝒖</m:t>
                              </m:r>
                            </m:e>
                            <m:sub>
                              <m:r>
                                <a:rPr lang="cs-CZ" sz="2000" b="1" i="1" smtClean="0">
                                  <a:latin typeface="Cambria Math"/>
                                </a:rPr>
                                <m:t>𝒕</m:t>
                              </m:r>
                            </m:sub>
                          </m:sSub>
                        </m:e>
                        <m:sup>
                          <m:r>
                            <a:rPr lang="cs-CZ" sz="20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000" b="1" i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sz="20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000" b="1" i="0" smtClean="0">
                              <a:latin typeface="Cambria Math"/>
                            </a:rPr>
                            <m:t>𝟑</m:t>
                          </m:r>
                          <m:r>
                            <a:rPr lang="cs-CZ" sz="2000" b="1"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sz="2000" b="1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85" name="TextovéPole 8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6001" y="5364000"/>
                <a:ext cx="1511904" cy="407099"/>
              </a:xfrm>
              <a:prstGeom prst="rect">
                <a:avLst/>
              </a:prstGeom>
              <a:blipFill rotWithShape="1">
                <a:blip r:embed="rId8"/>
                <a:stretch>
                  <a:fillRect b="-149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6" name="TextovéPole 85"/>
          <p:cNvSpPr txBox="1"/>
          <p:nvPr/>
        </p:nvSpPr>
        <p:spPr>
          <a:xfrm>
            <a:off x="1080000" y="6120000"/>
            <a:ext cx="532117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900" b="1" dirty="0" smtClean="0"/>
              <a:t>=&gt;</a:t>
            </a:r>
            <a:endParaRPr lang="cs-CZ" sz="19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ovéPole 90"/>
              <p:cNvSpPr txBox="1"/>
              <p:nvPr/>
            </p:nvSpPr>
            <p:spPr>
              <a:xfrm>
                <a:off x="1800000" y="6084000"/>
                <a:ext cx="1619905" cy="4897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000" b="1" i="1" smtClean="0">
                              <a:latin typeface="Cambria Math"/>
                            </a:rPr>
                            <m:t>𝒖</m:t>
                          </m:r>
                        </m:e>
                        <m:sub>
                          <m:r>
                            <a:rPr lang="cs-CZ" sz="2000" b="1" i="1" smtClean="0">
                              <a:latin typeface="Cambria Math"/>
                            </a:rPr>
                            <m:t>𝒕</m:t>
                          </m:r>
                        </m:sub>
                      </m:sSub>
                      <m:r>
                        <a:rPr lang="cs-CZ" sz="2000" b="1" i="0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2000" b="1" i="1" smtClean="0">
                              <a:latin typeface="Cambria Math"/>
                            </a:rPr>
                            <m:t>𝟑</m:t>
                          </m:r>
                          <m:sSup>
                            <m:sSupPr>
                              <m:ctrlPr>
                                <a:rPr lang="cs-CZ" sz="20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000" b="1" i="1" smtClean="0">
                                  <a:latin typeface="Cambria Math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cs-CZ" sz="20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91" name="TextovéPole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0" y="6084000"/>
                <a:ext cx="1619905" cy="489749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2" name="TextovéPole 101"/>
          <p:cNvSpPr txBox="1"/>
          <p:nvPr/>
        </p:nvSpPr>
        <p:spPr>
          <a:xfrm>
            <a:off x="3420000" y="6120000"/>
            <a:ext cx="532117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900" b="1" dirty="0" smtClean="0"/>
              <a:t>=&gt;</a:t>
            </a:r>
            <a:endParaRPr lang="cs-CZ" sz="19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8" name="TextovéPole 107"/>
              <p:cNvSpPr txBox="1"/>
              <p:nvPr/>
            </p:nvSpPr>
            <p:spPr>
              <a:xfrm>
                <a:off x="4140000" y="6084000"/>
                <a:ext cx="1941758" cy="4801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000" b="1" i="1" smtClean="0">
                              <a:latin typeface="Cambria Math"/>
                            </a:rPr>
                            <m:t>𝒖</m:t>
                          </m:r>
                        </m:e>
                        <m:sub>
                          <m:r>
                            <a:rPr lang="cs-CZ" sz="2000" b="1" i="1" smtClean="0">
                              <a:latin typeface="Cambria Math"/>
                            </a:rPr>
                            <m:t>𝒕</m:t>
                          </m:r>
                        </m:sub>
                      </m:sSub>
                      <m:r>
                        <a:rPr lang="cs-CZ" sz="2000" b="1" i="0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2000" b="1" i="1" smtClean="0">
                              <a:latin typeface="Cambria Math"/>
                            </a:rPr>
                            <m:t>𝟑</m:t>
                          </m:r>
                        </m:e>
                      </m:rad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∙</m:t>
                      </m:r>
                      <m:rad>
                        <m:radPr>
                          <m:degHide m:val="on"/>
                          <m:ctrlPr>
                            <a:rPr lang="cs-CZ" sz="2000" b="1" i="1" smtClean="0"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cs-CZ" sz="20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cs-CZ" sz="2000" b="1" i="1" smtClean="0">
                                  <a:latin typeface="Cambria Math"/>
                                  <a:ea typeface="Cambria Math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cs-CZ" sz="2000" b="1" i="1" smtClean="0"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108" name="TextovéPole 10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0000" y="6084000"/>
                <a:ext cx="1941758" cy="480131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9" name="TextovéPole 108"/>
          <p:cNvSpPr txBox="1"/>
          <p:nvPr/>
        </p:nvSpPr>
        <p:spPr>
          <a:xfrm>
            <a:off x="5940000" y="6120000"/>
            <a:ext cx="532117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900" b="1" dirty="0" smtClean="0"/>
              <a:t>=&gt;</a:t>
            </a:r>
            <a:endParaRPr lang="cs-CZ" sz="19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0" name="TextovéPole 109"/>
              <p:cNvSpPr txBox="1"/>
              <p:nvPr/>
            </p:nvSpPr>
            <p:spPr>
              <a:xfrm>
                <a:off x="6480000" y="6084000"/>
                <a:ext cx="1941758" cy="4364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000" b="1" i="1" smtClean="0">
                              <a:latin typeface="Cambria Math"/>
                            </a:rPr>
                            <m:t>𝒖</m:t>
                          </m:r>
                        </m:e>
                        <m:sub>
                          <m:r>
                            <a:rPr lang="cs-CZ" sz="2000" b="1" i="1" smtClean="0">
                              <a:latin typeface="Cambria Math"/>
                            </a:rPr>
                            <m:t>𝒕</m:t>
                          </m:r>
                        </m:sub>
                      </m:sSub>
                      <m:r>
                        <a:rPr lang="cs-CZ" sz="2000" b="1" i="0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2000" b="1" i="1" smtClean="0">
                              <a:latin typeface="Cambria Math"/>
                            </a:rPr>
                            <m:t>𝟑</m:t>
                          </m:r>
                        </m:e>
                      </m:rad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𝒂</m:t>
                      </m:r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110" name="TextovéPole 10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0000" y="6084000"/>
                <a:ext cx="1941758" cy="43640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1539485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2" presetClass="entr" presetSubtype="4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2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2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2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42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5" dur="2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39" grpId="0" animBg="1"/>
      <p:bldP spid="3" grpId="0"/>
      <p:bldP spid="24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82" grpId="0"/>
      <p:bldP spid="83" grpId="0"/>
      <p:bldP spid="43" grpId="0"/>
      <p:bldP spid="87" grpId="0"/>
      <p:bldP spid="104" grpId="0"/>
      <p:bldP spid="105" grpId="0"/>
      <p:bldP spid="106" grpId="0"/>
      <p:bldP spid="107" grpId="0"/>
      <p:bldP spid="72" grpId="0"/>
      <p:bldP spid="73" grpId="0"/>
      <p:bldP spid="81" grpId="0"/>
      <p:bldP spid="85" grpId="0"/>
      <p:bldP spid="86" grpId="0"/>
      <p:bldP spid="91" grpId="0"/>
      <p:bldP spid="102" grpId="0"/>
      <p:bldP spid="108" grpId="0"/>
      <p:bldP spid="109" grpId="0"/>
      <p:bldP spid="110" grpId="0"/>
      <p:bldP spid="110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Oblouk 83"/>
          <p:cNvSpPr/>
          <p:nvPr/>
        </p:nvSpPr>
        <p:spPr bwMode="auto">
          <a:xfrm rot="363719">
            <a:off x="5980684" y="5634261"/>
            <a:ext cx="507501" cy="794499"/>
          </a:xfrm>
          <a:prstGeom prst="arc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1259632" y="355303"/>
            <a:ext cx="741682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Pythagorova věta</a:t>
            </a:r>
          </a:p>
          <a:p>
            <a:pPr algn="ctr"/>
            <a:r>
              <a:rPr lang="cs-CZ" sz="32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Užití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0" y="2001034"/>
            <a:ext cx="9143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2. Vypočítejte délky stěnových a tělesové úhlopříčky kvádru ABCDEFGH, </a:t>
            </a:r>
            <a:br>
              <a:rPr lang="cs-CZ" sz="2000" b="1" dirty="0" smtClean="0"/>
            </a:br>
            <a:r>
              <a:rPr lang="cs-CZ" sz="2000" b="1" dirty="0" smtClean="0"/>
              <a:t>    který má délky hran  30 cm, 4 dm a 1,2 m.</a:t>
            </a:r>
            <a:endParaRPr lang="cs-CZ" sz="2000" b="1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ovéPole 70"/>
              <p:cNvSpPr txBox="1"/>
              <p:nvPr/>
            </p:nvSpPr>
            <p:spPr>
              <a:xfrm>
                <a:off x="180000" y="3888000"/>
                <a:ext cx="17014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cs-CZ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b="1" dirty="0">
                            <a:latin typeface="Cambria Math"/>
                          </a:rPr>
                          <m:t>𝐮</m:t>
                        </m:r>
                      </m:e>
                      <m:sub>
                        <m:r>
                          <a:rPr lang="cs-CZ" b="1" i="0" dirty="0" smtClean="0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cs-CZ" b="1" dirty="0" smtClean="0"/>
                  <a:t> = … cm</a:t>
                </a:r>
                <a:endParaRPr lang="cs-CZ" b="1" i="1" dirty="0"/>
              </a:p>
            </p:txBody>
          </p:sp>
        </mc:Choice>
        <mc:Fallback xmlns="">
          <p:sp>
            <p:nvSpPr>
              <p:cNvPr id="71" name="TextovéPole 7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888000"/>
                <a:ext cx="1701443" cy="369332"/>
              </a:xfrm>
              <a:prstGeom prst="rect">
                <a:avLst/>
              </a:prstGeom>
              <a:blipFill rotWithShape="1">
                <a:blip r:embed="rId3"/>
                <a:stretch>
                  <a:fillRect t="-8333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Obdélník 3"/>
              <p:cNvSpPr/>
              <p:nvPr/>
            </p:nvSpPr>
            <p:spPr>
              <a:xfrm>
                <a:off x="180000" y="5076000"/>
                <a:ext cx="130670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cs-CZ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b="1" dirty="0">
                            <a:latin typeface="Cambria Math"/>
                          </a:rPr>
                          <m:t>𝐮</m:t>
                        </m:r>
                      </m:e>
                      <m:sub>
                        <m:r>
                          <a:rPr lang="cs-CZ" b="1" i="0" dirty="0" smtClean="0">
                            <a:latin typeface="Cambria Math"/>
                          </a:rPr>
                          <m:t>𝐭</m:t>
                        </m:r>
                      </m:sub>
                    </m:sSub>
                  </m:oMath>
                </a14:m>
                <a:r>
                  <a:rPr lang="cs-CZ" b="1" dirty="0"/>
                  <a:t> = … cm</a:t>
                </a:r>
                <a:endParaRPr lang="cs-CZ" dirty="0"/>
              </a:p>
            </p:txBody>
          </p:sp>
        </mc:Choice>
        <mc:Fallback xmlns="">
          <p:sp>
            <p:nvSpPr>
              <p:cNvPr id="4" name="Obdélník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076000"/>
                <a:ext cx="1306704" cy="369332"/>
              </a:xfrm>
              <a:prstGeom prst="rect">
                <a:avLst/>
              </a:prstGeom>
              <a:blipFill rotWithShape="1">
                <a:blip r:embed="rId4"/>
                <a:stretch>
                  <a:fillRect t="-8333" r="-2804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 flipV="1">
            <a:off x="180000" y="5472000"/>
            <a:ext cx="194372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ovéPole 7"/>
              <p:cNvSpPr txBox="1"/>
              <p:nvPr/>
            </p:nvSpPr>
            <p:spPr>
              <a:xfrm>
                <a:off x="2844933" y="3356992"/>
                <a:ext cx="205200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b="1" i="1" smtClean="0">
                                  <a:latin typeface="Cambria Math"/>
                                </a:rPr>
                                <m:t>𝒖</m:t>
                              </m:r>
                            </m:e>
                            <m:sub>
                              <m:r>
                                <a:rPr lang="cs-CZ" b="1" i="1" smtClean="0">
                                  <a:latin typeface="Cambria Math"/>
                                </a:rPr>
                                <m:t>𝟏</m:t>
                              </m:r>
                            </m:sub>
                          </m:sSub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𝐛</m:t>
                          </m:r>
                        </m:e>
                        <m:sup>
                          <m:r>
                            <a:rPr lang="cs-CZ" b="1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8" name="TextovéPol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4933" y="3356992"/>
                <a:ext cx="2052000" cy="375552"/>
              </a:xfrm>
              <a:prstGeom prst="rect">
                <a:avLst/>
              </a:prstGeom>
              <a:blipFill rotWithShape="1">
                <a:blip r:embed="rId5"/>
                <a:stretch>
                  <a:fillRect b="-327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ovéPole 73"/>
              <p:cNvSpPr txBox="1"/>
              <p:nvPr/>
            </p:nvSpPr>
            <p:spPr>
              <a:xfrm>
                <a:off x="2772288" y="3757710"/>
                <a:ext cx="2087744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cs-CZ" b="1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b="1" i="1">
                                  <a:latin typeface="Cambria Math"/>
                                </a:rPr>
                                <m:t>𝒖</m:t>
                              </m:r>
                            </m:e>
                            <m:sub>
                              <m:r>
                                <a:rPr lang="cs-CZ" b="1" i="1" smtClean="0">
                                  <a:latin typeface="Cambria Math"/>
                                </a:rPr>
                                <m:t>𝟏</m:t>
                              </m:r>
                            </m:sub>
                          </m:sSub>
                        </m:e>
                        <m:sup>
                          <m:r>
                            <a:rPr lang="cs-CZ" b="1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𝟑</m:t>
                          </m:r>
                        </m:e>
                        <m:sup>
                          <m:r>
                            <a:rPr lang="cs-CZ" b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>
                              <a:latin typeface="Cambria Math"/>
                            </a:rPr>
                            <m:t>𝟒</m:t>
                          </m:r>
                        </m:e>
                        <m:sup>
                          <m:r>
                            <a:rPr lang="cs-CZ" b="1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74" name="TextovéPole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2288" y="3757710"/>
                <a:ext cx="2087744" cy="375552"/>
              </a:xfrm>
              <a:prstGeom prst="rect">
                <a:avLst/>
              </a:prstGeom>
              <a:blipFill rotWithShape="1">
                <a:blip r:embed="rId6"/>
                <a:stretch>
                  <a:fillRect b="-161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ovéPole 74"/>
              <p:cNvSpPr txBox="1"/>
              <p:nvPr/>
            </p:nvSpPr>
            <p:spPr>
              <a:xfrm>
                <a:off x="2772288" y="4102158"/>
                <a:ext cx="2375776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cs-CZ" b="1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b="1" i="1">
                                  <a:latin typeface="Cambria Math"/>
                                </a:rPr>
                                <m:t>𝒖</m:t>
                              </m:r>
                            </m:e>
                            <m:sub>
                              <m:r>
                                <a:rPr lang="cs-CZ" b="1" i="1" smtClean="0">
                                  <a:latin typeface="Cambria Math"/>
                                </a:rPr>
                                <m:t>𝟏</m:t>
                              </m:r>
                            </m:sub>
                          </m:sSub>
                        </m:e>
                        <m:sup>
                          <m:r>
                            <a:rPr lang="cs-CZ" b="1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𝟗</m:t>
                      </m:r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</a:rPr>
                        <m:t>𝟏𝟔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75" name="TextovéPole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2288" y="4102158"/>
                <a:ext cx="2375776" cy="375552"/>
              </a:xfrm>
              <a:prstGeom prst="rect">
                <a:avLst/>
              </a:prstGeom>
              <a:blipFill rotWithShape="1">
                <a:blip r:embed="rId7"/>
                <a:stretch>
                  <a:fillRect b="-161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ovéPole 75"/>
              <p:cNvSpPr txBox="1"/>
              <p:nvPr/>
            </p:nvSpPr>
            <p:spPr>
              <a:xfrm>
                <a:off x="2772288" y="4462158"/>
                <a:ext cx="206148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cs-CZ" b="1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b="1" i="1">
                                  <a:latin typeface="Cambria Math"/>
                                </a:rPr>
                                <m:t>𝒖</m:t>
                              </m:r>
                            </m:e>
                            <m:sub>
                              <m:r>
                                <a:rPr lang="cs-CZ" b="1" i="1" smtClean="0">
                                  <a:latin typeface="Cambria Math"/>
                                </a:rPr>
                                <m:t>𝟏</m:t>
                              </m:r>
                            </m:sub>
                          </m:sSub>
                        </m:e>
                        <m:sup>
                          <m:r>
                            <a:rPr lang="cs-CZ" b="1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  <a:ea typeface="Cambria Math" pitchFamily="18" charset="0"/>
                        </a:rPr>
                        <m:t>𝟐𝟓</m:t>
                      </m:r>
                    </m:oMath>
                  </m:oMathPara>
                </a14:m>
                <a:endParaRPr lang="cs-CZ" b="1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76" name="TextovéPole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2288" y="4462158"/>
                <a:ext cx="2061483" cy="375552"/>
              </a:xfrm>
              <a:prstGeom prst="rect">
                <a:avLst/>
              </a:prstGeom>
              <a:blipFill rotWithShape="1">
                <a:blip r:embed="rId8"/>
                <a:stretch>
                  <a:fillRect b="-161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ovéPole 76"/>
              <p:cNvSpPr txBox="1"/>
              <p:nvPr/>
            </p:nvSpPr>
            <p:spPr>
              <a:xfrm>
                <a:off x="2772287" y="4822158"/>
                <a:ext cx="2061483" cy="4075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  <m:t>𝒖</m:t>
                          </m:r>
                        </m:e>
                        <m:sub>
                          <m: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  <m:t>𝟏</m:t>
                          </m:r>
                        </m:sub>
                      </m:sSub>
                      <m:r>
                        <a:rPr lang="cs-CZ" b="1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</m:ctrlPr>
                        </m:radPr>
                        <m:deg/>
                        <m:e>
                          <m: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  <m:t>𝟐𝟓</m:t>
                          </m:r>
                        </m:e>
                      </m:rad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77" name="TextovéPole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2287" y="4822158"/>
                <a:ext cx="2061483" cy="407547"/>
              </a:xfrm>
              <a:prstGeom prst="rect">
                <a:avLst/>
              </a:prstGeom>
              <a:blipFill rotWithShape="1">
                <a:blip r:embed="rId9"/>
                <a:stretch>
                  <a:fillRect b="-149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ovéPole 77"/>
              <p:cNvSpPr txBox="1"/>
              <p:nvPr/>
            </p:nvSpPr>
            <p:spPr>
              <a:xfrm>
                <a:off x="2772286" y="5182158"/>
                <a:ext cx="206148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cs-CZ" b="1" i="1">
                              <a:latin typeface="Cambria Math"/>
                              <a:ea typeface="Cambria Math" pitchFamily="18" charset="0"/>
                            </a:rPr>
                            <m:t>𝒖</m:t>
                          </m:r>
                        </m:e>
                        <m:sub>
                          <m: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  <m:t>𝟏</m:t>
                          </m:r>
                        </m:sub>
                      </m:sSub>
                      <m:r>
                        <a:rPr lang="cs-CZ" b="1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  <a:ea typeface="Cambria Math" pitchFamily="18" charset="0"/>
                        </a:rPr>
                        <m:t>𝟓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78" name="TextovéPole 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2286" y="5182158"/>
                <a:ext cx="2061483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9" name="Přímá spojnice 78"/>
          <p:cNvCxnSpPr/>
          <p:nvPr/>
        </p:nvCxnSpPr>
        <p:spPr bwMode="auto">
          <a:xfrm>
            <a:off x="2772288" y="5542158"/>
            <a:ext cx="205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Přímá spojnice 17"/>
          <p:cNvCxnSpPr/>
          <p:nvPr/>
        </p:nvCxnSpPr>
        <p:spPr bwMode="auto">
          <a:xfrm>
            <a:off x="5832320" y="6075867"/>
            <a:ext cx="1620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>
            <a:off x="5832320" y="3633237"/>
            <a:ext cx="1620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6588055" y="5347255"/>
            <a:ext cx="1620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Přímá spojnice 52"/>
          <p:cNvCxnSpPr/>
          <p:nvPr/>
        </p:nvCxnSpPr>
        <p:spPr bwMode="auto">
          <a:xfrm>
            <a:off x="6586220" y="2884666"/>
            <a:ext cx="1620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Přímá spojnice 20"/>
          <p:cNvCxnSpPr/>
          <p:nvPr/>
        </p:nvCxnSpPr>
        <p:spPr bwMode="auto">
          <a:xfrm>
            <a:off x="8203475" y="2908723"/>
            <a:ext cx="0" cy="2448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Přímá spojnice 53"/>
          <p:cNvCxnSpPr/>
          <p:nvPr/>
        </p:nvCxnSpPr>
        <p:spPr bwMode="auto">
          <a:xfrm>
            <a:off x="6606000" y="2908723"/>
            <a:ext cx="0" cy="2448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Přímá spojnice 55"/>
          <p:cNvCxnSpPr/>
          <p:nvPr/>
        </p:nvCxnSpPr>
        <p:spPr bwMode="auto">
          <a:xfrm>
            <a:off x="5848372" y="3645057"/>
            <a:ext cx="0" cy="2412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/>
          <p:nvPr/>
        </p:nvCxnSpPr>
        <p:spPr bwMode="auto">
          <a:xfrm>
            <a:off x="7452320" y="3633237"/>
            <a:ext cx="0" cy="2412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Přímá spojnice 22"/>
          <p:cNvCxnSpPr/>
          <p:nvPr/>
        </p:nvCxnSpPr>
        <p:spPr bwMode="auto">
          <a:xfrm flipH="1">
            <a:off x="5843413" y="2893586"/>
            <a:ext cx="755735" cy="728612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 flipH="1">
            <a:off x="5848372" y="5332751"/>
            <a:ext cx="755735" cy="728612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Přímá spojnice 61"/>
          <p:cNvCxnSpPr/>
          <p:nvPr/>
        </p:nvCxnSpPr>
        <p:spPr bwMode="auto">
          <a:xfrm flipH="1">
            <a:off x="7427554" y="2904625"/>
            <a:ext cx="755735" cy="728612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Přímá spojnice 62"/>
          <p:cNvCxnSpPr/>
          <p:nvPr/>
        </p:nvCxnSpPr>
        <p:spPr bwMode="auto">
          <a:xfrm flipH="1">
            <a:off x="7452320" y="5360533"/>
            <a:ext cx="755735" cy="720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ovéPole 23"/>
          <p:cNvSpPr txBox="1"/>
          <p:nvPr/>
        </p:nvSpPr>
        <p:spPr>
          <a:xfrm>
            <a:off x="6240686" y="2546133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H</a:t>
            </a:r>
            <a:endParaRPr lang="cs-CZ" b="1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8203475" y="2547389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G</a:t>
            </a:r>
            <a:endParaRPr lang="cs-CZ" b="1" dirty="0"/>
          </a:p>
        </p:txBody>
      </p:sp>
      <p:sp>
        <p:nvSpPr>
          <p:cNvPr id="65" name="TextovéPole 64"/>
          <p:cNvSpPr txBox="1"/>
          <p:nvPr/>
        </p:nvSpPr>
        <p:spPr>
          <a:xfrm>
            <a:off x="7452320" y="3576625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F</a:t>
            </a:r>
            <a:endParaRPr lang="cs-CZ" b="1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5536920" y="335699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E</a:t>
            </a:r>
            <a:endParaRPr lang="cs-CZ" b="1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6228184" y="5014107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</a:t>
            </a:r>
            <a:endParaRPr lang="cs-CZ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8213408" y="5094309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7308304" y="6022219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5652120" y="6022219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cxnSp>
        <p:nvCxnSpPr>
          <p:cNvPr id="26" name="Přímá spojnice 25"/>
          <p:cNvCxnSpPr>
            <a:stCxn id="69" idx="0"/>
          </p:cNvCxnSpPr>
          <p:nvPr/>
        </p:nvCxnSpPr>
        <p:spPr bwMode="auto">
          <a:xfrm flipH="1" flipV="1">
            <a:off x="6604108" y="5332751"/>
            <a:ext cx="848212" cy="720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Přímá spojnice 27"/>
          <p:cNvCxnSpPr>
            <a:stCxn id="69" idx="0"/>
            <a:endCxn id="69" idx="0"/>
          </p:cNvCxnSpPr>
          <p:nvPr/>
        </p:nvCxnSpPr>
        <p:spPr bwMode="auto">
          <a:xfrm>
            <a:off x="7452320" y="6022219"/>
            <a:ext cx="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0" name="TextovéPole 79"/>
          <p:cNvSpPr txBox="1"/>
          <p:nvPr/>
        </p:nvSpPr>
        <p:spPr>
          <a:xfrm>
            <a:off x="180000" y="2700000"/>
            <a:ext cx="1223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 = 30 cm</a:t>
            </a:r>
            <a:endParaRPr lang="cs-CZ" b="1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3" name="Obdélník 82"/>
              <p:cNvSpPr/>
              <p:nvPr/>
            </p:nvSpPr>
            <p:spPr>
              <a:xfrm>
                <a:off x="6588224" y="5508085"/>
                <a:ext cx="50039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1" i="1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1" dirty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𝐮</m:t>
                          </m:r>
                        </m:e>
                        <m:sub>
                          <m:r>
                            <a:rPr lang="cs-CZ" b="1" i="0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83" name="Obdélník 8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8224" y="5508085"/>
                <a:ext cx="500393" cy="369332"/>
              </a:xfrm>
              <a:prstGeom prst="rect">
                <a:avLst/>
              </a:prstGeom>
              <a:blipFill rotWithShape="1">
                <a:blip r:embed="rId11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ovéPole 42"/>
          <p:cNvSpPr txBox="1"/>
          <p:nvPr/>
        </p:nvSpPr>
        <p:spPr>
          <a:xfrm>
            <a:off x="6084168" y="5662179"/>
            <a:ext cx="252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.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ovéPole 87"/>
              <p:cNvSpPr txBox="1"/>
              <p:nvPr/>
            </p:nvSpPr>
            <p:spPr>
              <a:xfrm>
                <a:off x="2772288" y="5542158"/>
                <a:ext cx="206148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cs-CZ" b="1" i="1">
                              <a:latin typeface="Cambria Math"/>
                              <a:ea typeface="Cambria Math" pitchFamily="18" charset="0"/>
                            </a:rPr>
                            <m:t>𝒖</m:t>
                          </m:r>
                        </m:e>
                        <m:sub>
                          <m: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  <m:t>𝟏</m:t>
                          </m:r>
                        </m:sub>
                      </m:sSub>
                      <m:r>
                        <a:rPr lang="cs-CZ" b="1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  <a:ea typeface="Cambria Math" pitchFamily="18" charset="0"/>
                        </a:rPr>
                        <m:t>𝟓</m:t>
                      </m:r>
                      <m:r>
                        <a:rPr lang="cs-CZ" b="1" i="0" smtClean="0">
                          <a:latin typeface="Cambria Math"/>
                        </a:rPr>
                        <m:t> </m:t>
                      </m:r>
                      <m:r>
                        <a:rPr lang="cs-CZ" b="1" i="0" smtClean="0">
                          <a:latin typeface="Cambria Math"/>
                        </a:rPr>
                        <m:t>𝐝𝐦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88" name="TextovéPole 8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2288" y="5542158"/>
                <a:ext cx="2061483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9" name="Přímá spojnice 88"/>
          <p:cNvCxnSpPr/>
          <p:nvPr/>
        </p:nvCxnSpPr>
        <p:spPr bwMode="auto">
          <a:xfrm>
            <a:off x="2772286" y="5938158"/>
            <a:ext cx="165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0" name="Přímá spojnice 89"/>
          <p:cNvCxnSpPr/>
          <p:nvPr/>
        </p:nvCxnSpPr>
        <p:spPr bwMode="auto">
          <a:xfrm>
            <a:off x="2772286" y="5902158"/>
            <a:ext cx="165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TextovéPole 59"/>
          <p:cNvSpPr txBox="1"/>
          <p:nvPr/>
        </p:nvSpPr>
        <p:spPr>
          <a:xfrm>
            <a:off x="6444208" y="602128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8194188" y="3945957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73" name="TextovéPole 72"/>
          <p:cNvSpPr txBox="1"/>
          <p:nvPr/>
        </p:nvSpPr>
        <p:spPr>
          <a:xfrm>
            <a:off x="7830466" y="557066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102" name="TextovéPole 101"/>
          <p:cNvSpPr txBox="1"/>
          <p:nvPr/>
        </p:nvSpPr>
        <p:spPr>
          <a:xfrm>
            <a:off x="180000" y="3096000"/>
            <a:ext cx="1701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 = 4 dm</a:t>
            </a:r>
            <a:endParaRPr lang="cs-CZ" b="1" i="1" dirty="0"/>
          </a:p>
        </p:txBody>
      </p:sp>
      <p:sp>
        <p:nvSpPr>
          <p:cNvPr id="104" name="TextovéPole 103"/>
          <p:cNvSpPr txBox="1"/>
          <p:nvPr/>
        </p:nvSpPr>
        <p:spPr>
          <a:xfrm>
            <a:off x="180000" y="3492000"/>
            <a:ext cx="1701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 = 1,2 m</a:t>
            </a:r>
            <a:endParaRPr lang="cs-CZ" b="1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5" name="TextovéPole 104"/>
              <p:cNvSpPr txBox="1"/>
              <p:nvPr/>
            </p:nvSpPr>
            <p:spPr>
              <a:xfrm>
                <a:off x="180000" y="4284000"/>
                <a:ext cx="17014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cs-CZ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b="1" dirty="0">
                            <a:latin typeface="Cambria Math"/>
                          </a:rPr>
                          <m:t>𝐮</m:t>
                        </m:r>
                      </m:e>
                      <m:sub>
                        <m:r>
                          <a:rPr lang="cs-CZ" b="1" i="1" dirty="0" smtClean="0">
                            <a:latin typeface="Cambria Math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cs-CZ" b="1" dirty="0" smtClean="0"/>
                  <a:t> = … dm</a:t>
                </a:r>
                <a:endParaRPr lang="cs-CZ" b="1" i="1" dirty="0"/>
              </a:p>
            </p:txBody>
          </p:sp>
        </mc:Choice>
        <mc:Fallback xmlns="">
          <p:sp>
            <p:nvSpPr>
              <p:cNvPr id="105" name="TextovéPole 10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284000"/>
                <a:ext cx="1701443" cy="369332"/>
              </a:xfrm>
              <a:prstGeom prst="rect">
                <a:avLst/>
              </a:prstGeom>
              <a:blipFill rotWithShape="1">
                <a:blip r:embed="rId13"/>
                <a:stretch>
                  <a:fillRect t="-8333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6" name="TextovéPole 105"/>
              <p:cNvSpPr txBox="1"/>
              <p:nvPr/>
            </p:nvSpPr>
            <p:spPr>
              <a:xfrm>
                <a:off x="180000" y="4680000"/>
                <a:ext cx="17014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cs-CZ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b="1" dirty="0">
                            <a:latin typeface="Cambria Math"/>
                          </a:rPr>
                          <m:t>𝐮</m:t>
                        </m:r>
                      </m:e>
                      <m:sub>
                        <m:r>
                          <a:rPr lang="cs-CZ" b="1" i="0" dirty="0" smtClean="0">
                            <a:latin typeface="Cambria Math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cs-CZ" b="1" dirty="0" smtClean="0"/>
                  <a:t> = … dm</a:t>
                </a:r>
                <a:endParaRPr lang="cs-CZ" b="1" i="1" dirty="0"/>
              </a:p>
            </p:txBody>
          </p:sp>
        </mc:Choice>
        <mc:Fallback xmlns="">
          <p:sp>
            <p:nvSpPr>
              <p:cNvPr id="106" name="TextovéPole 10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680000"/>
                <a:ext cx="1701443" cy="369332"/>
              </a:xfrm>
              <a:prstGeom prst="rect">
                <a:avLst/>
              </a:prstGeom>
              <a:blipFill rotWithShape="1">
                <a:blip r:embed="rId14"/>
                <a:stretch>
                  <a:fillRect t="-8333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7" name="TextovéPole 106"/>
          <p:cNvSpPr txBox="1"/>
          <p:nvPr/>
        </p:nvSpPr>
        <p:spPr>
          <a:xfrm>
            <a:off x="1296000" y="2700000"/>
            <a:ext cx="1152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3 dm</a:t>
            </a:r>
            <a:endParaRPr lang="cs-CZ" b="1" i="1" dirty="0"/>
          </a:p>
        </p:txBody>
      </p:sp>
      <p:sp>
        <p:nvSpPr>
          <p:cNvPr id="108" name="TextovéPole 107"/>
          <p:cNvSpPr txBox="1"/>
          <p:nvPr/>
        </p:nvSpPr>
        <p:spPr>
          <a:xfrm>
            <a:off x="1224000" y="3492000"/>
            <a:ext cx="1068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12 dm</a:t>
            </a:r>
            <a:endParaRPr lang="cs-CZ" b="1" i="1" dirty="0"/>
          </a:p>
        </p:txBody>
      </p:sp>
    </p:spTree>
    <p:extLst>
      <p:ext uri="{BB962C8B-B14F-4D97-AF65-F5344CB8AC3E}">
        <p14:creationId xmlns:p14="http://schemas.microsoft.com/office/powerpoint/2010/main" val="376758176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2" fill="hold">
                      <p:stCondLst>
                        <p:cond delay="indefinite"/>
                      </p:stCondLst>
                      <p:childTnLst>
                        <p:par>
                          <p:cTn id="233" fill="hold">
                            <p:stCondLst>
                              <p:cond delay="0"/>
                            </p:stCondLst>
                            <p:childTnLst>
                              <p:par>
                                <p:cTn id="2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6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4" fill="hold">
                      <p:stCondLst>
                        <p:cond delay="indefinite"/>
                      </p:stCondLst>
                      <p:childTnLst>
                        <p:par>
                          <p:cTn id="245" fill="hold">
                            <p:stCondLst>
                              <p:cond delay="0"/>
                            </p:stCondLst>
                            <p:childTnLst>
                              <p:par>
                                <p:cTn id="2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8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1" fill="hold">
                      <p:stCondLst>
                        <p:cond delay="indefinite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5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0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1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3" grpId="0"/>
      <p:bldP spid="71" grpId="0"/>
      <p:bldP spid="4" grpId="0"/>
      <p:bldP spid="8" grpId="0"/>
      <p:bldP spid="74" grpId="0"/>
      <p:bldP spid="75" grpId="0"/>
      <p:bldP spid="76" grpId="0"/>
      <p:bldP spid="77" grpId="0"/>
      <p:bldP spid="78" grpId="0"/>
      <p:bldP spid="24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80" grpId="0"/>
      <p:bldP spid="83" grpId="0"/>
      <p:bldP spid="43" grpId="0"/>
      <p:bldP spid="88" grpId="0"/>
      <p:bldP spid="60" grpId="0"/>
      <p:bldP spid="72" grpId="0"/>
      <p:bldP spid="73" grpId="0"/>
      <p:bldP spid="102" grpId="0"/>
      <p:bldP spid="104" grpId="0"/>
      <p:bldP spid="105" grpId="0"/>
      <p:bldP spid="106" grpId="0"/>
      <p:bldP spid="107" grpId="0"/>
      <p:bldP spid="10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Oblouk 83"/>
          <p:cNvSpPr/>
          <p:nvPr/>
        </p:nvSpPr>
        <p:spPr bwMode="auto">
          <a:xfrm rot="363719">
            <a:off x="5980684" y="5634261"/>
            <a:ext cx="507501" cy="794499"/>
          </a:xfrm>
          <a:prstGeom prst="arc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Oblouk 38"/>
          <p:cNvSpPr/>
          <p:nvPr/>
        </p:nvSpPr>
        <p:spPr bwMode="auto">
          <a:xfrm rot="14506145">
            <a:off x="7973240" y="4875035"/>
            <a:ext cx="856258" cy="944441"/>
          </a:xfrm>
          <a:prstGeom prst="arc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1259632" y="355303"/>
            <a:ext cx="741682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Pythagorova věta</a:t>
            </a:r>
          </a:p>
          <a:p>
            <a:pPr algn="ctr"/>
            <a:r>
              <a:rPr lang="cs-CZ" sz="32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Užití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0" y="2001034"/>
            <a:ext cx="9143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2. Vypočítejte délky stěnových a tělesové úhlopříčky kvádru ABCDEFGH, </a:t>
            </a:r>
            <a:br>
              <a:rPr lang="cs-CZ" sz="2000" b="1" dirty="0" smtClean="0"/>
            </a:br>
            <a:r>
              <a:rPr lang="cs-CZ" sz="2000" b="1" dirty="0" smtClean="0"/>
              <a:t>    který má délky hran  30 cm, 4 dm a 1,2 m.</a:t>
            </a:r>
            <a:endParaRPr lang="cs-CZ" sz="2000" b="1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ovéPole 70"/>
              <p:cNvSpPr txBox="1"/>
              <p:nvPr/>
            </p:nvSpPr>
            <p:spPr>
              <a:xfrm>
                <a:off x="180000" y="3888000"/>
                <a:ext cx="17014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cs-CZ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b="1" dirty="0">
                            <a:latin typeface="Cambria Math"/>
                          </a:rPr>
                          <m:t>𝐮</m:t>
                        </m:r>
                      </m:e>
                      <m:sub>
                        <m:r>
                          <a:rPr lang="cs-CZ" b="1" i="0" dirty="0" smtClean="0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cs-CZ" b="1" dirty="0" smtClean="0"/>
                  <a:t> = … cm</a:t>
                </a:r>
                <a:endParaRPr lang="cs-CZ" b="1" i="1" dirty="0"/>
              </a:p>
            </p:txBody>
          </p:sp>
        </mc:Choice>
        <mc:Fallback xmlns="">
          <p:sp>
            <p:nvSpPr>
              <p:cNvPr id="71" name="TextovéPole 7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888000"/>
                <a:ext cx="1701443" cy="369332"/>
              </a:xfrm>
              <a:prstGeom prst="rect">
                <a:avLst/>
              </a:prstGeom>
              <a:blipFill rotWithShape="1">
                <a:blip r:embed="rId3"/>
                <a:stretch>
                  <a:fillRect t="-8333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Obdélník 3"/>
              <p:cNvSpPr/>
              <p:nvPr/>
            </p:nvSpPr>
            <p:spPr>
              <a:xfrm>
                <a:off x="180000" y="5076000"/>
                <a:ext cx="130670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cs-CZ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b="1" dirty="0">
                            <a:latin typeface="Cambria Math"/>
                          </a:rPr>
                          <m:t>𝐮</m:t>
                        </m:r>
                      </m:e>
                      <m:sub>
                        <m:r>
                          <a:rPr lang="cs-CZ" b="1" i="0" dirty="0" smtClean="0">
                            <a:latin typeface="Cambria Math"/>
                          </a:rPr>
                          <m:t>𝐭</m:t>
                        </m:r>
                      </m:sub>
                    </m:sSub>
                  </m:oMath>
                </a14:m>
                <a:r>
                  <a:rPr lang="cs-CZ" b="1" dirty="0"/>
                  <a:t> = … cm</a:t>
                </a:r>
                <a:endParaRPr lang="cs-CZ" dirty="0"/>
              </a:p>
            </p:txBody>
          </p:sp>
        </mc:Choice>
        <mc:Fallback xmlns="">
          <p:sp>
            <p:nvSpPr>
              <p:cNvPr id="4" name="Obdélník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076000"/>
                <a:ext cx="1306704" cy="369332"/>
              </a:xfrm>
              <a:prstGeom prst="rect">
                <a:avLst/>
              </a:prstGeom>
              <a:blipFill rotWithShape="1">
                <a:blip r:embed="rId4"/>
                <a:stretch>
                  <a:fillRect t="-8333" r="-2804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180000" y="5472000"/>
            <a:ext cx="207611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ovéPole 7"/>
              <p:cNvSpPr txBox="1"/>
              <p:nvPr/>
            </p:nvSpPr>
            <p:spPr>
              <a:xfrm>
                <a:off x="2844933" y="3356992"/>
                <a:ext cx="205200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b="1" i="1" smtClean="0">
                                  <a:latin typeface="Cambria Math"/>
                                </a:rPr>
                                <m:t>𝒖</m:t>
                              </m:r>
                            </m:e>
                            <m:sub>
                              <m:r>
                                <a:rPr lang="cs-CZ" b="1" i="1" smtClean="0">
                                  <a:latin typeface="Cambria Math"/>
                                </a:rPr>
                                <m:t>𝟐</m:t>
                              </m:r>
                            </m:sub>
                          </m:sSub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𝐛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𝐜</m:t>
                          </m:r>
                        </m:e>
                        <m:sup>
                          <m:r>
                            <a:rPr lang="cs-CZ" b="1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8" name="TextovéPol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4933" y="3356992"/>
                <a:ext cx="2052000" cy="375552"/>
              </a:xfrm>
              <a:prstGeom prst="rect">
                <a:avLst/>
              </a:prstGeom>
              <a:blipFill rotWithShape="1">
                <a:blip r:embed="rId5"/>
                <a:stretch>
                  <a:fillRect b="-327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ovéPole 73"/>
              <p:cNvSpPr txBox="1"/>
              <p:nvPr/>
            </p:nvSpPr>
            <p:spPr>
              <a:xfrm>
                <a:off x="2772288" y="3757710"/>
                <a:ext cx="2087744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cs-CZ" b="1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b="1" i="1">
                                  <a:latin typeface="Cambria Math"/>
                                </a:rPr>
                                <m:t>𝒖</m:t>
                              </m:r>
                            </m:e>
                            <m:sub>
                              <m:r>
                                <a:rPr lang="cs-CZ" b="1" i="1" smtClean="0">
                                  <a:latin typeface="Cambria Math"/>
                                </a:rPr>
                                <m:t>𝟐</m:t>
                              </m:r>
                            </m:sub>
                          </m:sSub>
                        </m:e>
                        <m:sup>
                          <m:r>
                            <a:rPr lang="cs-CZ" b="1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𝟒</m:t>
                          </m:r>
                        </m:e>
                        <m:sup>
                          <m:r>
                            <a:rPr lang="cs-CZ" b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𝟏𝟐</m:t>
                          </m:r>
                        </m:e>
                        <m:sup>
                          <m:r>
                            <a:rPr lang="cs-CZ" b="1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74" name="TextovéPole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2288" y="3757710"/>
                <a:ext cx="2087744" cy="375552"/>
              </a:xfrm>
              <a:prstGeom prst="rect">
                <a:avLst/>
              </a:prstGeom>
              <a:blipFill rotWithShape="1">
                <a:blip r:embed="rId6"/>
                <a:stretch>
                  <a:fillRect b="-161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ovéPole 74"/>
              <p:cNvSpPr txBox="1"/>
              <p:nvPr/>
            </p:nvSpPr>
            <p:spPr>
              <a:xfrm>
                <a:off x="2772288" y="4102158"/>
                <a:ext cx="2375776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cs-CZ" b="1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b="1" i="1">
                                  <a:latin typeface="Cambria Math"/>
                                </a:rPr>
                                <m:t>𝒖</m:t>
                              </m:r>
                            </m:e>
                            <m:sub>
                              <m:r>
                                <a:rPr lang="cs-CZ" b="1" i="1" smtClean="0">
                                  <a:latin typeface="Cambria Math"/>
                                </a:rPr>
                                <m:t>𝟐</m:t>
                              </m:r>
                            </m:sub>
                          </m:sSub>
                        </m:e>
                        <m:sup>
                          <m:r>
                            <a:rPr lang="cs-CZ" b="1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𝟏𝟔</m:t>
                      </m:r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</a:rPr>
                        <m:t>𝟏𝟒𝟒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75" name="TextovéPole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2288" y="4102158"/>
                <a:ext cx="2375776" cy="375552"/>
              </a:xfrm>
              <a:prstGeom prst="rect">
                <a:avLst/>
              </a:prstGeom>
              <a:blipFill rotWithShape="1">
                <a:blip r:embed="rId7"/>
                <a:stretch>
                  <a:fillRect b="-161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ovéPole 75"/>
              <p:cNvSpPr txBox="1"/>
              <p:nvPr/>
            </p:nvSpPr>
            <p:spPr>
              <a:xfrm>
                <a:off x="2772288" y="4462158"/>
                <a:ext cx="206148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cs-CZ" b="1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b="1" i="1">
                                  <a:latin typeface="Cambria Math"/>
                                </a:rPr>
                                <m:t>𝒖</m:t>
                              </m:r>
                            </m:e>
                            <m:sub>
                              <m:r>
                                <a:rPr lang="cs-CZ" b="1" i="1" smtClean="0">
                                  <a:latin typeface="Cambria Math"/>
                                </a:rPr>
                                <m:t>𝟐</m:t>
                              </m:r>
                            </m:sub>
                          </m:sSub>
                        </m:e>
                        <m:sup>
                          <m:r>
                            <a:rPr lang="cs-CZ" b="1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  <a:ea typeface="Cambria Math" pitchFamily="18" charset="0"/>
                        </a:rPr>
                        <m:t>𝟏𝟔𝟎</m:t>
                      </m:r>
                    </m:oMath>
                  </m:oMathPara>
                </a14:m>
                <a:endParaRPr lang="cs-CZ" b="1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76" name="TextovéPole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2288" y="4462158"/>
                <a:ext cx="2061483" cy="375552"/>
              </a:xfrm>
              <a:prstGeom prst="rect">
                <a:avLst/>
              </a:prstGeom>
              <a:blipFill rotWithShape="1">
                <a:blip r:embed="rId8"/>
                <a:stretch>
                  <a:fillRect b="-161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ovéPole 76"/>
              <p:cNvSpPr txBox="1"/>
              <p:nvPr/>
            </p:nvSpPr>
            <p:spPr>
              <a:xfrm>
                <a:off x="2772287" y="4822158"/>
                <a:ext cx="2061483" cy="4075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  <m:t>𝒖</m:t>
                          </m:r>
                        </m:e>
                        <m:sub>
                          <m: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  <m:t>𝟐</m:t>
                          </m:r>
                        </m:sub>
                      </m:sSub>
                      <m:r>
                        <a:rPr lang="cs-CZ" b="1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</m:ctrlPr>
                        </m:radPr>
                        <m:deg/>
                        <m:e>
                          <m: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  <m:t>𝟏𝟔𝟎</m:t>
                          </m:r>
                        </m:e>
                      </m:rad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77" name="TextovéPole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2287" y="4822158"/>
                <a:ext cx="2061483" cy="407547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ovéPole 77"/>
              <p:cNvSpPr txBox="1"/>
              <p:nvPr/>
            </p:nvSpPr>
            <p:spPr>
              <a:xfrm>
                <a:off x="2772286" y="5182158"/>
                <a:ext cx="206148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cs-CZ" b="1" i="1">
                              <a:latin typeface="Cambria Math"/>
                              <a:ea typeface="Cambria Math" pitchFamily="18" charset="0"/>
                            </a:rPr>
                            <m:t>𝒖</m:t>
                          </m:r>
                        </m:e>
                        <m:sub>
                          <m: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  <m:t>𝟐</m:t>
                          </m:r>
                        </m:sub>
                      </m:sSub>
                      <m:r>
                        <a:rPr lang="cs-CZ" b="1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  <a:ea typeface="Cambria Math" pitchFamily="18" charset="0"/>
                        </a:rPr>
                        <m:t>𝟏𝟐</m:t>
                      </m:r>
                      <m:r>
                        <a:rPr lang="cs-CZ" b="1" i="0" smtClean="0">
                          <a:latin typeface="Cambria Math"/>
                          <a:ea typeface="Cambria Math" pitchFamily="18" charset="0"/>
                        </a:rPr>
                        <m:t>,</m:t>
                      </m:r>
                      <m:r>
                        <a:rPr lang="cs-CZ" b="1" i="0" smtClean="0">
                          <a:latin typeface="Cambria Math"/>
                          <a:ea typeface="Cambria Math" pitchFamily="18" charset="0"/>
                        </a:rPr>
                        <m:t>𝟔𝟓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78" name="TextovéPole 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2286" y="5182158"/>
                <a:ext cx="2061483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9" name="Přímá spojnice 78"/>
          <p:cNvCxnSpPr/>
          <p:nvPr/>
        </p:nvCxnSpPr>
        <p:spPr bwMode="auto">
          <a:xfrm>
            <a:off x="2772288" y="5542158"/>
            <a:ext cx="205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Přímá spojnice 17"/>
          <p:cNvCxnSpPr/>
          <p:nvPr/>
        </p:nvCxnSpPr>
        <p:spPr bwMode="auto">
          <a:xfrm>
            <a:off x="5832320" y="6075867"/>
            <a:ext cx="1620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>
            <a:off x="5832320" y="3633237"/>
            <a:ext cx="1620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6588055" y="5347255"/>
            <a:ext cx="1620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Přímá spojnice 52"/>
          <p:cNvCxnSpPr/>
          <p:nvPr/>
        </p:nvCxnSpPr>
        <p:spPr bwMode="auto">
          <a:xfrm>
            <a:off x="6586220" y="2884666"/>
            <a:ext cx="1620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Přímá spojnice 20"/>
          <p:cNvCxnSpPr/>
          <p:nvPr/>
        </p:nvCxnSpPr>
        <p:spPr bwMode="auto">
          <a:xfrm>
            <a:off x="8203475" y="2908723"/>
            <a:ext cx="0" cy="2448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Přímá spojnice 53"/>
          <p:cNvCxnSpPr/>
          <p:nvPr/>
        </p:nvCxnSpPr>
        <p:spPr bwMode="auto">
          <a:xfrm>
            <a:off x="6606000" y="2908723"/>
            <a:ext cx="0" cy="2448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Přímá spojnice 55"/>
          <p:cNvCxnSpPr/>
          <p:nvPr/>
        </p:nvCxnSpPr>
        <p:spPr bwMode="auto">
          <a:xfrm>
            <a:off x="5848372" y="3645057"/>
            <a:ext cx="0" cy="2412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/>
          <p:nvPr/>
        </p:nvCxnSpPr>
        <p:spPr bwMode="auto">
          <a:xfrm>
            <a:off x="7452320" y="3633237"/>
            <a:ext cx="0" cy="2412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Přímá spojnice 22"/>
          <p:cNvCxnSpPr/>
          <p:nvPr/>
        </p:nvCxnSpPr>
        <p:spPr bwMode="auto">
          <a:xfrm flipH="1">
            <a:off x="5843413" y="2893586"/>
            <a:ext cx="755735" cy="728612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 flipH="1">
            <a:off x="5848372" y="5332751"/>
            <a:ext cx="755735" cy="728612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Přímá spojnice 61"/>
          <p:cNvCxnSpPr/>
          <p:nvPr/>
        </p:nvCxnSpPr>
        <p:spPr bwMode="auto">
          <a:xfrm flipH="1">
            <a:off x="7427554" y="2904625"/>
            <a:ext cx="755735" cy="728612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Přímá spojnice 62"/>
          <p:cNvCxnSpPr/>
          <p:nvPr/>
        </p:nvCxnSpPr>
        <p:spPr bwMode="auto">
          <a:xfrm flipH="1">
            <a:off x="7452320" y="5360533"/>
            <a:ext cx="755735" cy="720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ovéPole 23"/>
          <p:cNvSpPr txBox="1"/>
          <p:nvPr/>
        </p:nvSpPr>
        <p:spPr>
          <a:xfrm>
            <a:off x="6240686" y="2546133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H</a:t>
            </a:r>
            <a:endParaRPr lang="cs-CZ" b="1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8203475" y="2547389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G</a:t>
            </a:r>
            <a:endParaRPr lang="cs-CZ" b="1" dirty="0"/>
          </a:p>
        </p:txBody>
      </p:sp>
      <p:sp>
        <p:nvSpPr>
          <p:cNvPr id="65" name="TextovéPole 64"/>
          <p:cNvSpPr txBox="1"/>
          <p:nvPr/>
        </p:nvSpPr>
        <p:spPr>
          <a:xfrm>
            <a:off x="7452320" y="3576625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F</a:t>
            </a:r>
            <a:endParaRPr lang="cs-CZ" b="1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5536920" y="335699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E</a:t>
            </a:r>
            <a:endParaRPr lang="cs-CZ" b="1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6228184" y="5014107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</a:t>
            </a:r>
            <a:endParaRPr lang="cs-CZ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8213408" y="5094309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7308304" y="6022219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5652120" y="6022219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cxnSp>
        <p:nvCxnSpPr>
          <p:cNvPr id="26" name="Přímá spojnice 25"/>
          <p:cNvCxnSpPr>
            <a:stCxn id="69" idx="0"/>
          </p:cNvCxnSpPr>
          <p:nvPr/>
        </p:nvCxnSpPr>
        <p:spPr bwMode="auto">
          <a:xfrm flipH="1" flipV="1">
            <a:off x="6604108" y="5332751"/>
            <a:ext cx="848212" cy="720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Přímá spojnice 27"/>
          <p:cNvCxnSpPr>
            <a:stCxn id="69" idx="0"/>
            <a:endCxn id="69" idx="0"/>
          </p:cNvCxnSpPr>
          <p:nvPr/>
        </p:nvCxnSpPr>
        <p:spPr bwMode="auto">
          <a:xfrm>
            <a:off x="7452320" y="6022219"/>
            <a:ext cx="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0" name="TextovéPole 79"/>
          <p:cNvSpPr txBox="1"/>
          <p:nvPr/>
        </p:nvSpPr>
        <p:spPr>
          <a:xfrm>
            <a:off x="180001" y="2700000"/>
            <a:ext cx="1347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 = 30 cm</a:t>
            </a:r>
            <a:endParaRPr lang="cs-CZ" b="1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3" name="Obdélník 82"/>
              <p:cNvSpPr/>
              <p:nvPr/>
            </p:nvSpPr>
            <p:spPr>
              <a:xfrm>
                <a:off x="6588224" y="5508085"/>
                <a:ext cx="50039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1" i="1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1" dirty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𝐮</m:t>
                          </m:r>
                        </m:e>
                        <m:sub>
                          <m:r>
                            <a:rPr lang="cs-CZ" b="1" i="0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83" name="Obdélník 8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8224" y="5508085"/>
                <a:ext cx="500393" cy="369332"/>
              </a:xfrm>
              <a:prstGeom prst="rect">
                <a:avLst/>
              </a:prstGeom>
              <a:blipFill rotWithShape="1">
                <a:blip r:embed="rId11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ovéPole 42"/>
          <p:cNvSpPr txBox="1"/>
          <p:nvPr/>
        </p:nvSpPr>
        <p:spPr>
          <a:xfrm>
            <a:off x="6084168" y="5662179"/>
            <a:ext cx="252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.</a:t>
            </a:r>
            <a:endParaRPr lang="cs-CZ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7992192" y="5013176"/>
            <a:ext cx="252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.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ovéPole 87"/>
              <p:cNvSpPr txBox="1"/>
              <p:nvPr/>
            </p:nvSpPr>
            <p:spPr>
              <a:xfrm>
                <a:off x="2772288" y="5542158"/>
                <a:ext cx="206148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cs-CZ" b="1" i="1">
                              <a:latin typeface="Cambria Math"/>
                              <a:ea typeface="Cambria Math" pitchFamily="18" charset="0"/>
                            </a:rPr>
                            <m:t>𝒖</m:t>
                          </m:r>
                        </m:e>
                        <m:sub>
                          <m: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  <m:t>𝟐</m:t>
                          </m:r>
                        </m:sub>
                      </m:sSub>
                      <m:r>
                        <a:rPr lang="cs-CZ" b="1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  <a:ea typeface="Cambria Math" pitchFamily="18" charset="0"/>
                        </a:rPr>
                        <m:t>𝟏𝟐</m:t>
                      </m:r>
                      <m:r>
                        <a:rPr lang="cs-CZ" b="1" i="0" smtClean="0">
                          <a:latin typeface="Cambria Math"/>
                          <a:ea typeface="Cambria Math" pitchFamily="18" charset="0"/>
                        </a:rPr>
                        <m:t>,</m:t>
                      </m:r>
                      <m:r>
                        <a:rPr lang="cs-CZ" b="1" i="0" smtClean="0">
                          <a:latin typeface="Cambria Math"/>
                          <a:ea typeface="Cambria Math" pitchFamily="18" charset="0"/>
                        </a:rPr>
                        <m:t>𝟔𝟓</m:t>
                      </m:r>
                      <m:r>
                        <a:rPr lang="cs-CZ" b="1" i="0" smtClean="0">
                          <a:latin typeface="Cambria Math"/>
                        </a:rPr>
                        <m:t> </m:t>
                      </m:r>
                      <m:r>
                        <a:rPr lang="cs-CZ" b="1" i="0" smtClean="0">
                          <a:latin typeface="Cambria Math"/>
                        </a:rPr>
                        <m:t>𝐝𝐦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88" name="TextovéPole 8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2288" y="5542158"/>
                <a:ext cx="2061483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9" name="Přímá spojnice 88"/>
          <p:cNvCxnSpPr/>
          <p:nvPr/>
        </p:nvCxnSpPr>
        <p:spPr bwMode="auto">
          <a:xfrm>
            <a:off x="2772286" y="5938158"/>
            <a:ext cx="165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0" name="Přímá spojnice 89"/>
          <p:cNvCxnSpPr/>
          <p:nvPr/>
        </p:nvCxnSpPr>
        <p:spPr bwMode="auto">
          <a:xfrm>
            <a:off x="2772286" y="5902158"/>
            <a:ext cx="165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TextovéPole 59"/>
          <p:cNvSpPr txBox="1"/>
          <p:nvPr/>
        </p:nvSpPr>
        <p:spPr>
          <a:xfrm>
            <a:off x="6444208" y="602128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8194188" y="3945957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73" name="TextovéPole 72"/>
          <p:cNvSpPr txBox="1"/>
          <p:nvPr/>
        </p:nvSpPr>
        <p:spPr>
          <a:xfrm>
            <a:off x="7830466" y="557066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cxnSp>
        <p:nvCxnSpPr>
          <p:cNvPr id="85" name="Přímá spojnice 84"/>
          <p:cNvCxnSpPr>
            <a:stCxn id="69" idx="0"/>
          </p:cNvCxnSpPr>
          <p:nvPr/>
        </p:nvCxnSpPr>
        <p:spPr bwMode="auto">
          <a:xfrm flipV="1">
            <a:off x="7452320" y="2904625"/>
            <a:ext cx="741868" cy="3117594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6" name="Obdélník 85"/>
              <p:cNvSpPr/>
              <p:nvPr/>
            </p:nvSpPr>
            <p:spPr>
              <a:xfrm>
                <a:off x="7740352" y="4481725"/>
                <a:ext cx="50039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1" i="1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1" dirty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𝐮</m:t>
                          </m:r>
                        </m:e>
                        <m:sub>
                          <m:r>
                            <a:rPr lang="cs-CZ" b="1" i="0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86" name="Obdélník 8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0352" y="4481725"/>
                <a:ext cx="500393" cy="3693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2" name="TextovéPole 101"/>
          <p:cNvSpPr txBox="1"/>
          <p:nvPr/>
        </p:nvSpPr>
        <p:spPr>
          <a:xfrm>
            <a:off x="180000" y="3096000"/>
            <a:ext cx="1701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 = 4 dm</a:t>
            </a:r>
            <a:endParaRPr lang="cs-CZ" b="1" i="1" dirty="0"/>
          </a:p>
        </p:txBody>
      </p:sp>
      <p:sp>
        <p:nvSpPr>
          <p:cNvPr id="104" name="TextovéPole 103"/>
          <p:cNvSpPr txBox="1"/>
          <p:nvPr/>
        </p:nvSpPr>
        <p:spPr>
          <a:xfrm>
            <a:off x="180000" y="3492000"/>
            <a:ext cx="1701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 = 1,2 m</a:t>
            </a:r>
            <a:endParaRPr lang="cs-CZ" b="1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5" name="TextovéPole 104"/>
              <p:cNvSpPr txBox="1"/>
              <p:nvPr/>
            </p:nvSpPr>
            <p:spPr>
              <a:xfrm>
                <a:off x="180000" y="4284000"/>
                <a:ext cx="17014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cs-CZ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b="1" dirty="0">
                            <a:latin typeface="Cambria Math"/>
                          </a:rPr>
                          <m:t>𝐮</m:t>
                        </m:r>
                      </m:e>
                      <m:sub>
                        <m:r>
                          <a:rPr lang="cs-CZ" b="1" i="1" dirty="0" smtClean="0">
                            <a:latin typeface="Cambria Math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cs-CZ" b="1" dirty="0" smtClean="0"/>
                  <a:t> = … dm</a:t>
                </a:r>
                <a:endParaRPr lang="cs-CZ" b="1" i="1" dirty="0"/>
              </a:p>
            </p:txBody>
          </p:sp>
        </mc:Choice>
        <mc:Fallback xmlns="">
          <p:sp>
            <p:nvSpPr>
              <p:cNvPr id="105" name="TextovéPole 10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284000"/>
                <a:ext cx="1701443" cy="369332"/>
              </a:xfrm>
              <a:prstGeom prst="rect">
                <a:avLst/>
              </a:prstGeom>
              <a:blipFill rotWithShape="1">
                <a:blip r:embed="rId14"/>
                <a:stretch>
                  <a:fillRect t="-8333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6" name="TextovéPole 105"/>
              <p:cNvSpPr txBox="1"/>
              <p:nvPr/>
            </p:nvSpPr>
            <p:spPr>
              <a:xfrm>
                <a:off x="180000" y="4680000"/>
                <a:ext cx="17014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cs-CZ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b="1" dirty="0">
                            <a:latin typeface="Cambria Math"/>
                          </a:rPr>
                          <m:t>𝐮</m:t>
                        </m:r>
                      </m:e>
                      <m:sub>
                        <m:r>
                          <a:rPr lang="cs-CZ" b="1" i="0" dirty="0" smtClean="0">
                            <a:latin typeface="Cambria Math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cs-CZ" b="1" dirty="0" smtClean="0"/>
                  <a:t> = … dm</a:t>
                </a:r>
                <a:endParaRPr lang="cs-CZ" b="1" i="1" dirty="0"/>
              </a:p>
            </p:txBody>
          </p:sp>
        </mc:Choice>
        <mc:Fallback xmlns="">
          <p:sp>
            <p:nvSpPr>
              <p:cNvPr id="106" name="TextovéPole 10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680000"/>
                <a:ext cx="1701443" cy="369332"/>
              </a:xfrm>
              <a:prstGeom prst="rect">
                <a:avLst/>
              </a:prstGeom>
              <a:blipFill rotWithShape="1">
                <a:blip r:embed="rId15"/>
                <a:stretch>
                  <a:fillRect t="-8333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7" name="TextovéPole 106"/>
          <p:cNvSpPr txBox="1"/>
          <p:nvPr/>
        </p:nvSpPr>
        <p:spPr>
          <a:xfrm>
            <a:off x="1260000" y="2700000"/>
            <a:ext cx="1152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3 dm</a:t>
            </a:r>
            <a:endParaRPr lang="cs-CZ" b="1" i="1" dirty="0"/>
          </a:p>
        </p:txBody>
      </p:sp>
      <p:sp>
        <p:nvSpPr>
          <p:cNvPr id="108" name="TextovéPole 107"/>
          <p:cNvSpPr txBox="1"/>
          <p:nvPr/>
        </p:nvSpPr>
        <p:spPr>
          <a:xfrm>
            <a:off x="1188000" y="3492000"/>
            <a:ext cx="1068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12 dm</a:t>
            </a:r>
            <a:endParaRPr lang="cs-CZ" b="1" i="1" dirty="0"/>
          </a:p>
        </p:txBody>
      </p:sp>
    </p:spTree>
    <p:extLst>
      <p:ext uri="{BB962C8B-B14F-4D97-AF65-F5344CB8AC3E}">
        <p14:creationId xmlns:p14="http://schemas.microsoft.com/office/powerpoint/2010/main" val="264038559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0" fill="hold">
                      <p:stCondLst>
                        <p:cond delay="indefinite"/>
                      </p:stCondLst>
                      <p:childTnLst>
                        <p:par>
                          <p:cTn id="241" fill="hold">
                            <p:stCondLst>
                              <p:cond delay="0"/>
                            </p:stCondLst>
                            <p:childTnLst>
                              <p:par>
                                <p:cTn id="2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4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7" fill="hold">
                      <p:stCondLst>
                        <p:cond delay="indefinite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1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6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39" grpId="0" animBg="1"/>
      <p:bldP spid="3" grpId="0"/>
      <p:bldP spid="71" grpId="0"/>
      <p:bldP spid="4" grpId="0"/>
      <p:bldP spid="8" grpId="0"/>
      <p:bldP spid="74" grpId="0"/>
      <p:bldP spid="75" grpId="0"/>
      <p:bldP spid="76" grpId="0"/>
      <p:bldP spid="77" grpId="0"/>
      <p:bldP spid="78" grpId="0"/>
      <p:bldP spid="24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80" grpId="0"/>
      <p:bldP spid="83" grpId="0"/>
      <p:bldP spid="43" grpId="0"/>
      <p:bldP spid="87" grpId="0"/>
      <p:bldP spid="88" grpId="0"/>
      <p:bldP spid="60" grpId="0"/>
      <p:bldP spid="72" grpId="0"/>
      <p:bldP spid="73" grpId="0"/>
      <p:bldP spid="86" grpId="0"/>
      <p:bldP spid="102" grpId="0"/>
      <p:bldP spid="104" grpId="0"/>
      <p:bldP spid="105" grpId="0"/>
      <p:bldP spid="106" grpId="0"/>
      <p:bldP spid="107" grpId="0"/>
      <p:bldP spid="10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Oblouk 60"/>
          <p:cNvSpPr/>
          <p:nvPr/>
        </p:nvSpPr>
        <p:spPr bwMode="auto">
          <a:xfrm rot="14506145">
            <a:off x="7973240" y="4875035"/>
            <a:ext cx="856258" cy="944441"/>
          </a:xfrm>
          <a:prstGeom prst="arc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4" name="Oblouk 83"/>
          <p:cNvSpPr/>
          <p:nvPr/>
        </p:nvSpPr>
        <p:spPr bwMode="auto">
          <a:xfrm rot="363719">
            <a:off x="5980684" y="5634261"/>
            <a:ext cx="507501" cy="794499"/>
          </a:xfrm>
          <a:prstGeom prst="arc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Oblouk 38"/>
          <p:cNvSpPr/>
          <p:nvPr/>
        </p:nvSpPr>
        <p:spPr bwMode="auto">
          <a:xfrm rot="1317490">
            <a:off x="5386369" y="5615519"/>
            <a:ext cx="704334" cy="668597"/>
          </a:xfrm>
          <a:prstGeom prst="arc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1259632" y="355303"/>
            <a:ext cx="741682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Pythagorova věta</a:t>
            </a:r>
          </a:p>
          <a:p>
            <a:pPr algn="ctr"/>
            <a:r>
              <a:rPr lang="cs-CZ" sz="32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Užití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0" y="2001034"/>
            <a:ext cx="9143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2. Vypočítejte délky stěnových a tělesové úhlopříčky kvádru ABCDEFGH, </a:t>
            </a:r>
            <a:br>
              <a:rPr lang="cs-CZ" sz="2000" b="1" dirty="0" smtClean="0"/>
            </a:br>
            <a:r>
              <a:rPr lang="cs-CZ" sz="2000" b="1" dirty="0" smtClean="0"/>
              <a:t>    který má délky hran  30 cm, 4 dm a 1,2 m.</a:t>
            </a:r>
            <a:endParaRPr lang="cs-CZ" sz="2000" b="1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ovéPole 70"/>
              <p:cNvSpPr txBox="1"/>
              <p:nvPr/>
            </p:nvSpPr>
            <p:spPr>
              <a:xfrm>
                <a:off x="180000" y="3888000"/>
                <a:ext cx="17014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cs-CZ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b="1" dirty="0">
                            <a:latin typeface="Cambria Math"/>
                          </a:rPr>
                          <m:t>𝐮</m:t>
                        </m:r>
                      </m:e>
                      <m:sub>
                        <m:r>
                          <a:rPr lang="cs-CZ" b="1" i="0" dirty="0" smtClean="0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cs-CZ" b="1" dirty="0" smtClean="0"/>
                  <a:t> = … cm</a:t>
                </a:r>
                <a:endParaRPr lang="cs-CZ" b="1" i="1" dirty="0"/>
              </a:p>
            </p:txBody>
          </p:sp>
        </mc:Choice>
        <mc:Fallback xmlns="">
          <p:sp>
            <p:nvSpPr>
              <p:cNvPr id="71" name="TextovéPole 7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888000"/>
                <a:ext cx="1701443" cy="369332"/>
              </a:xfrm>
              <a:prstGeom prst="rect">
                <a:avLst/>
              </a:prstGeom>
              <a:blipFill rotWithShape="1">
                <a:blip r:embed="rId3"/>
                <a:stretch>
                  <a:fillRect t="-8333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Obdélník 3"/>
              <p:cNvSpPr/>
              <p:nvPr/>
            </p:nvSpPr>
            <p:spPr>
              <a:xfrm>
                <a:off x="180000" y="5076000"/>
                <a:ext cx="130670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cs-CZ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b="1" dirty="0">
                            <a:latin typeface="Cambria Math"/>
                          </a:rPr>
                          <m:t>𝐮</m:t>
                        </m:r>
                      </m:e>
                      <m:sub>
                        <m:r>
                          <a:rPr lang="cs-CZ" b="1" i="0" dirty="0" smtClean="0">
                            <a:latin typeface="Cambria Math"/>
                          </a:rPr>
                          <m:t>𝐭</m:t>
                        </m:r>
                      </m:sub>
                    </m:sSub>
                  </m:oMath>
                </a14:m>
                <a:r>
                  <a:rPr lang="cs-CZ" b="1" dirty="0"/>
                  <a:t> = … cm</a:t>
                </a:r>
                <a:endParaRPr lang="cs-CZ" dirty="0"/>
              </a:p>
            </p:txBody>
          </p:sp>
        </mc:Choice>
        <mc:Fallback xmlns="">
          <p:sp>
            <p:nvSpPr>
              <p:cNvPr id="4" name="Obdélník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076000"/>
                <a:ext cx="1306704" cy="369332"/>
              </a:xfrm>
              <a:prstGeom prst="rect">
                <a:avLst/>
              </a:prstGeom>
              <a:blipFill rotWithShape="1">
                <a:blip r:embed="rId4"/>
                <a:stretch>
                  <a:fillRect t="-8333" r="-2804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180000" y="5472000"/>
            <a:ext cx="207611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ovéPole 7"/>
              <p:cNvSpPr txBox="1"/>
              <p:nvPr/>
            </p:nvSpPr>
            <p:spPr>
              <a:xfrm>
                <a:off x="2844933" y="3356992"/>
                <a:ext cx="205200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b="1" i="1" smtClean="0">
                                  <a:latin typeface="Cambria Math"/>
                                </a:rPr>
                                <m:t>𝒖</m:t>
                              </m:r>
                            </m:e>
                            <m:sub>
                              <m:r>
                                <a:rPr lang="cs-CZ" b="1" i="1" smtClean="0">
                                  <a:latin typeface="Cambria Math"/>
                                </a:rPr>
                                <m:t>𝟑</m:t>
                              </m:r>
                            </m:sub>
                          </m:sSub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𝐜</m:t>
                          </m:r>
                        </m:e>
                        <m:sup>
                          <m:r>
                            <a:rPr lang="cs-CZ" b="1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8" name="TextovéPol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4933" y="3356992"/>
                <a:ext cx="2052000" cy="375552"/>
              </a:xfrm>
              <a:prstGeom prst="rect">
                <a:avLst/>
              </a:prstGeom>
              <a:blipFill rotWithShape="1">
                <a:blip r:embed="rId5"/>
                <a:stretch>
                  <a:fillRect b="-327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ovéPole 73"/>
              <p:cNvSpPr txBox="1"/>
              <p:nvPr/>
            </p:nvSpPr>
            <p:spPr>
              <a:xfrm>
                <a:off x="2772288" y="3757710"/>
                <a:ext cx="2087744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cs-CZ" b="1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b="1" i="1">
                                  <a:latin typeface="Cambria Math"/>
                                </a:rPr>
                                <m:t>𝒖</m:t>
                              </m:r>
                            </m:e>
                            <m:sub>
                              <m:r>
                                <a:rPr lang="cs-CZ" b="1" i="1" smtClean="0">
                                  <a:latin typeface="Cambria Math"/>
                                </a:rPr>
                                <m:t>𝟑</m:t>
                              </m:r>
                            </m:sub>
                          </m:sSub>
                        </m:e>
                        <m:sup>
                          <m:r>
                            <a:rPr lang="cs-CZ" b="1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𝟑</m:t>
                          </m:r>
                        </m:e>
                        <m:sup>
                          <m:r>
                            <a:rPr lang="cs-CZ" b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𝟏𝟐</m:t>
                          </m:r>
                        </m:e>
                        <m:sup>
                          <m:r>
                            <a:rPr lang="cs-CZ" b="1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74" name="TextovéPole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2288" y="3757710"/>
                <a:ext cx="2087744" cy="375552"/>
              </a:xfrm>
              <a:prstGeom prst="rect">
                <a:avLst/>
              </a:prstGeom>
              <a:blipFill rotWithShape="1">
                <a:blip r:embed="rId6"/>
                <a:stretch>
                  <a:fillRect b="-161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ovéPole 74"/>
              <p:cNvSpPr txBox="1"/>
              <p:nvPr/>
            </p:nvSpPr>
            <p:spPr>
              <a:xfrm>
                <a:off x="2772288" y="4102158"/>
                <a:ext cx="2375776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cs-CZ" b="1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b="1" i="1">
                                  <a:latin typeface="Cambria Math"/>
                                </a:rPr>
                                <m:t>𝒖</m:t>
                              </m:r>
                            </m:e>
                            <m:sub>
                              <m:r>
                                <a:rPr lang="cs-CZ" b="1" i="1" smtClean="0">
                                  <a:latin typeface="Cambria Math"/>
                                </a:rPr>
                                <m:t>𝟑</m:t>
                              </m:r>
                            </m:sub>
                          </m:sSub>
                        </m:e>
                        <m:sup>
                          <m:r>
                            <a:rPr lang="cs-CZ" b="1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𝟗</m:t>
                      </m:r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</a:rPr>
                        <m:t>𝟏𝟒𝟒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75" name="TextovéPole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2288" y="4102158"/>
                <a:ext cx="2375776" cy="375552"/>
              </a:xfrm>
              <a:prstGeom prst="rect">
                <a:avLst/>
              </a:prstGeom>
              <a:blipFill rotWithShape="1">
                <a:blip r:embed="rId7"/>
                <a:stretch>
                  <a:fillRect b="-161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ovéPole 75"/>
              <p:cNvSpPr txBox="1"/>
              <p:nvPr/>
            </p:nvSpPr>
            <p:spPr>
              <a:xfrm>
                <a:off x="2772288" y="4462158"/>
                <a:ext cx="206148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cs-CZ" b="1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b="1" i="1">
                                  <a:latin typeface="Cambria Math"/>
                                </a:rPr>
                                <m:t>𝒖</m:t>
                              </m:r>
                            </m:e>
                            <m:sub>
                              <m:r>
                                <a:rPr lang="cs-CZ" b="1" i="1" smtClean="0">
                                  <a:latin typeface="Cambria Math"/>
                                </a:rPr>
                                <m:t>𝟑</m:t>
                              </m:r>
                            </m:sub>
                          </m:sSub>
                        </m:e>
                        <m:sup>
                          <m:r>
                            <a:rPr lang="cs-CZ" b="1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  <a:ea typeface="Cambria Math" pitchFamily="18" charset="0"/>
                        </a:rPr>
                        <m:t>𝟏𝟓𝟑</m:t>
                      </m:r>
                    </m:oMath>
                  </m:oMathPara>
                </a14:m>
                <a:endParaRPr lang="cs-CZ" b="1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76" name="TextovéPole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2288" y="4462158"/>
                <a:ext cx="2061483" cy="375552"/>
              </a:xfrm>
              <a:prstGeom prst="rect">
                <a:avLst/>
              </a:prstGeom>
              <a:blipFill rotWithShape="1">
                <a:blip r:embed="rId8"/>
                <a:stretch>
                  <a:fillRect b="-161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ovéPole 76"/>
              <p:cNvSpPr txBox="1"/>
              <p:nvPr/>
            </p:nvSpPr>
            <p:spPr>
              <a:xfrm>
                <a:off x="2772287" y="4822158"/>
                <a:ext cx="2061483" cy="4075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  <m:t>𝒖</m:t>
                          </m:r>
                        </m:e>
                        <m:sub>
                          <m: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  <m:t>𝟑</m:t>
                          </m:r>
                        </m:sub>
                      </m:sSub>
                      <m:r>
                        <a:rPr lang="cs-CZ" b="1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</m:ctrlPr>
                        </m:radPr>
                        <m:deg/>
                        <m:e>
                          <m: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  <m:t>𝟏𝟓𝟑</m:t>
                          </m:r>
                        </m:e>
                      </m:rad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77" name="TextovéPole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2287" y="4822158"/>
                <a:ext cx="2061483" cy="407547"/>
              </a:xfrm>
              <a:prstGeom prst="rect">
                <a:avLst/>
              </a:prstGeom>
              <a:blipFill rotWithShape="1">
                <a:blip r:embed="rId9"/>
                <a:stretch>
                  <a:fillRect b="-149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ovéPole 77"/>
              <p:cNvSpPr txBox="1"/>
              <p:nvPr/>
            </p:nvSpPr>
            <p:spPr>
              <a:xfrm>
                <a:off x="2772286" y="5182158"/>
                <a:ext cx="206148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cs-CZ" b="1" i="1">
                              <a:latin typeface="Cambria Math"/>
                              <a:ea typeface="Cambria Math" pitchFamily="18" charset="0"/>
                            </a:rPr>
                            <m:t>𝒖</m:t>
                          </m:r>
                        </m:e>
                        <m:sub>
                          <m: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  <m:t>𝟑</m:t>
                          </m:r>
                        </m:sub>
                      </m:sSub>
                      <m:r>
                        <a:rPr lang="cs-CZ" b="1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  <a:ea typeface="Cambria Math" pitchFamily="18" charset="0"/>
                        </a:rPr>
                        <m:t>𝟏𝟐</m:t>
                      </m:r>
                      <m:r>
                        <a:rPr lang="cs-CZ" b="1" i="0" smtClean="0">
                          <a:latin typeface="Cambria Math"/>
                          <a:ea typeface="Cambria Math" pitchFamily="18" charset="0"/>
                        </a:rPr>
                        <m:t>,</m:t>
                      </m:r>
                      <m:r>
                        <a:rPr lang="cs-CZ" b="1" i="0" smtClean="0">
                          <a:latin typeface="Cambria Math"/>
                          <a:ea typeface="Cambria Math" pitchFamily="18" charset="0"/>
                        </a:rPr>
                        <m:t>𝟑𝟕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78" name="TextovéPole 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2286" y="5182158"/>
                <a:ext cx="2061483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9" name="Přímá spojnice 78"/>
          <p:cNvCxnSpPr/>
          <p:nvPr/>
        </p:nvCxnSpPr>
        <p:spPr bwMode="auto">
          <a:xfrm>
            <a:off x="2772288" y="5542158"/>
            <a:ext cx="205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Přímá spojnice 17"/>
          <p:cNvCxnSpPr/>
          <p:nvPr/>
        </p:nvCxnSpPr>
        <p:spPr bwMode="auto">
          <a:xfrm>
            <a:off x="5832320" y="6075867"/>
            <a:ext cx="1620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>
            <a:off x="5832320" y="3633237"/>
            <a:ext cx="1620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6588055" y="5347255"/>
            <a:ext cx="1620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Přímá spojnice 52"/>
          <p:cNvCxnSpPr/>
          <p:nvPr/>
        </p:nvCxnSpPr>
        <p:spPr bwMode="auto">
          <a:xfrm>
            <a:off x="6586220" y="2884666"/>
            <a:ext cx="1620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Přímá spojnice 20"/>
          <p:cNvCxnSpPr/>
          <p:nvPr/>
        </p:nvCxnSpPr>
        <p:spPr bwMode="auto">
          <a:xfrm>
            <a:off x="8203475" y="2908723"/>
            <a:ext cx="0" cy="2448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Přímá spojnice 53"/>
          <p:cNvCxnSpPr/>
          <p:nvPr/>
        </p:nvCxnSpPr>
        <p:spPr bwMode="auto">
          <a:xfrm>
            <a:off x="6606000" y="2908723"/>
            <a:ext cx="0" cy="2448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Přímá spojnice 55"/>
          <p:cNvCxnSpPr/>
          <p:nvPr/>
        </p:nvCxnSpPr>
        <p:spPr bwMode="auto">
          <a:xfrm>
            <a:off x="5848372" y="3645057"/>
            <a:ext cx="0" cy="2412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/>
          <p:nvPr/>
        </p:nvCxnSpPr>
        <p:spPr bwMode="auto">
          <a:xfrm>
            <a:off x="7452320" y="3633237"/>
            <a:ext cx="0" cy="2412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Přímá spojnice 22"/>
          <p:cNvCxnSpPr/>
          <p:nvPr/>
        </p:nvCxnSpPr>
        <p:spPr bwMode="auto">
          <a:xfrm flipH="1">
            <a:off x="5843413" y="2893586"/>
            <a:ext cx="755735" cy="728612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 flipH="1">
            <a:off x="5848372" y="5332751"/>
            <a:ext cx="755735" cy="728612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Přímá spojnice 61"/>
          <p:cNvCxnSpPr/>
          <p:nvPr/>
        </p:nvCxnSpPr>
        <p:spPr bwMode="auto">
          <a:xfrm flipH="1">
            <a:off x="7427554" y="2904625"/>
            <a:ext cx="755735" cy="728612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Přímá spojnice 62"/>
          <p:cNvCxnSpPr/>
          <p:nvPr/>
        </p:nvCxnSpPr>
        <p:spPr bwMode="auto">
          <a:xfrm flipH="1">
            <a:off x="7452320" y="5360533"/>
            <a:ext cx="755735" cy="720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ovéPole 23"/>
          <p:cNvSpPr txBox="1"/>
          <p:nvPr/>
        </p:nvSpPr>
        <p:spPr>
          <a:xfrm>
            <a:off x="6240686" y="2546133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H</a:t>
            </a:r>
            <a:endParaRPr lang="cs-CZ" b="1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8203475" y="2547389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G</a:t>
            </a:r>
            <a:endParaRPr lang="cs-CZ" b="1" dirty="0"/>
          </a:p>
        </p:txBody>
      </p:sp>
      <p:sp>
        <p:nvSpPr>
          <p:cNvPr id="65" name="TextovéPole 64"/>
          <p:cNvSpPr txBox="1"/>
          <p:nvPr/>
        </p:nvSpPr>
        <p:spPr>
          <a:xfrm>
            <a:off x="7452320" y="3576625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F</a:t>
            </a:r>
            <a:endParaRPr lang="cs-CZ" b="1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5536920" y="335699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E</a:t>
            </a:r>
            <a:endParaRPr lang="cs-CZ" b="1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6228184" y="5014107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</a:t>
            </a:r>
            <a:endParaRPr lang="cs-CZ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8213408" y="5094309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7308304" y="6022219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5652120" y="6022219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cxnSp>
        <p:nvCxnSpPr>
          <p:cNvPr id="26" name="Přímá spojnice 25"/>
          <p:cNvCxnSpPr>
            <a:stCxn id="69" idx="0"/>
          </p:cNvCxnSpPr>
          <p:nvPr/>
        </p:nvCxnSpPr>
        <p:spPr bwMode="auto">
          <a:xfrm flipH="1" flipV="1">
            <a:off x="6604108" y="5332751"/>
            <a:ext cx="848212" cy="720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Přímá spojnice 27"/>
          <p:cNvCxnSpPr>
            <a:stCxn id="69" idx="0"/>
            <a:endCxn id="69" idx="0"/>
          </p:cNvCxnSpPr>
          <p:nvPr/>
        </p:nvCxnSpPr>
        <p:spPr bwMode="auto">
          <a:xfrm>
            <a:off x="7452320" y="6022219"/>
            <a:ext cx="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0" name="TextovéPole 79"/>
          <p:cNvSpPr txBox="1"/>
          <p:nvPr/>
        </p:nvSpPr>
        <p:spPr>
          <a:xfrm>
            <a:off x="180001" y="2700000"/>
            <a:ext cx="1347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 = 30 cm</a:t>
            </a:r>
            <a:endParaRPr lang="cs-CZ" b="1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3" name="Obdélník 82"/>
              <p:cNvSpPr/>
              <p:nvPr/>
            </p:nvSpPr>
            <p:spPr>
              <a:xfrm>
                <a:off x="6588224" y="5508085"/>
                <a:ext cx="50039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1" i="1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1" dirty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𝐮</m:t>
                          </m:r>
                        </m:e>
                        <m:sub>
                          <m:r>
                            <a:rPr lang="cs-CZ" b="1" i="0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83" name="Obdélník 8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8224" y="5508085"/>
                <a:ext cx="500393" cy="369332"/>
              </a:xfrm>
              <a:prstGeom prst="rect">
                <a:avLst/>
              </a:prstGeom>
              <a:blipFill rotWithShape="1">
                <a:blip r:embed="rId11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ovéPole 42"/>
          <p:cNvSpPr txBox="1"/>
          <p:nvPr/>
        </p:nvSpPr>
        <p:spPr>
          <a:xfrm>
            <a:off x="6084168" y="5662179"/>
            <a:ext cx="252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.</a:t>
            </a:r>
            <a:endParaRPr lang="cs-CZ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5814044" y="5661248"/>
            <a:ext cx="252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.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ovéPole 87"/>
              <p:cNvSpPr txBox="1"/>
              <p:nvPr/>
            </p:nvSpPr>
            <p:spPr>
              <a:xfrm>
                <a:off x="2772288" y="5542158"/>
                <a:ext cx="206148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cs-CZ" b="1" i="1">
                              <a:latin typeface="Cambria Math"/>
                              <a:ea typeface="Cambria Math" pitchFamily="18" charset="0"/>
                            </a:rPr>
                            <m:t>𝒖</m:t>
                          </m:r>
                        </m:e>
                        <m:sub>
                          <m: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  <m:t>𝟑</m:t>
                          </m:r>
                        </m:sub>
                      </m:sSub>
                      <m:r>
                        <a:rPr lang="cs-CZ" b="1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  <a:ea typeface="Cambria Math" pitchFamily="18" charset="0"/>
                        </a:rPr>
                        <m:t>𝟏𝟐</m:t>
                      </m:r>
                      <m:r>
                        <a:rPr lang="cs-CZ" b="1" i="0" smtClean="0">
                          <a:latin typeface="Cambria Math"/>
                          <a:ea typeface="Cambria Math" pitchFamily="18" charset="0"/>
                        </a:rPr>
                        <m:t>,</m:t>
                      </m:r>
                      <m:r>
                        <a:rPr lang="cs-CZ" b="1" i="0" smtClean="0">
                          <a:latin typeface="Cambria Math"/>
                          <a:ea typeface="Cambria Math" pitchFamily="18" charset="0"/>
                        </a:rPr>
                        <m:t>𝟑𝟕</m:t>
                      </m:r>
                      <m:r>
                        <a:rPr lang="cs-CZ" b="1" i="0" smtClean="0">
                          <a:latin typeface="Cambria Math"/>
                        </a:rPr>
                        <m:t> </m:t>
                      </m:r>
                      <m:r>
                        <a:rPr lang="cs-CZ" b="1" i="0" smtClean="0">
                          <a:latin typeface="Cambria Math"/>
                        </a:rPr>
                        <m:t>𝐝𝐦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88" name="TextovéPole 8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2288" y="5542158"/>
                <a:ext cx="2061483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9" name="Přímá spojnice 88"/>
          <p:cNvCxnSpPr/>
          <p:nvPr/>
        </p:nvCxnSpPr>
        <p:spPr bwMode="auto">
          <a:xfrm>
            <a:off x="2772286" y="5938158"/>
            <a:ext cx="176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0" name="Přímá spojnice 89"/>
          <p:cNvCxnSpPr/>
          <p:nvPr/>
        </p:nvCxnSpPr>
        <p:spPr bwMode="auto">
          <a:xfrm>
            <a:off x="2772286" y="5902158"/>
            <a:ext cx="176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TextovéPole 59"/>
          <p:cNvSpPr txBox="1"/>
          <p:nvPr/>
        </p:nvSpPr>
        <p:spPr>
          <a:xfrm>
            <a:off x="6444208" y="602128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8194188" y="3945957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73" name="TextovéPole 72"/>
          <p:cNvSpPr txBox="1"/>
          <p:nvPr/>
        </p:nvSpPr>
        <p:spPr>
          <a:xfrm>
            <a:off x="7830466" y="557066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cxnSp>
        <p:nvCxnSpPr>
          <p:cNvPr id="81" name="Přímá spojnice 80"/>
          <p:cNvCxnSpPr/>
          <p:nvPr/>
        </p:nvCxnSpPr>
        <p:spPr bwMode="auto">
          <a:xfrm flipH="1" flipV="1">
            <a:off x="5864116" y="3634457"/>
            <a:ext cx="1588204" cy="2387762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5" name="Přímá spojnice 84"/>
          <p:cNvCxnSpPr>
            <a:stCxn id="69" idx="0"/>
          </p:cNvCxnSpPr>
          <p:nvPr/>
        </p:nvCxnSpPr>
        <p:spPr bwMode="auto">
          <a:xfrm flipV="1">
            <a:off x="7452320" y="2916721"/>
            <a:ext cx="730969" cy="3105498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6" name="Obdélník 85"/>
              <p:cNvSpPr/>
              <p:nvPr/>
            </p:nvSpPr>
            <p:spPr>
              <a:xfrm>
                <a:off x="7740352" y="4481725"/>
                <a:ext cx="50039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1" i="1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1" dirty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𝐮</m:t>
                          </m:r>
                        </m:e>
                        <m:sub>
                          <m:r>
                            <a:rPr lang="cs-CZ" b="1" i="0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86" name="Obdélník 8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0352" y="4481725"/>
                <a:ext cx="500393" cy="3693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1" name="Obdélník 90"/>
              <p:cNvSpPr/>
              <p:nvPr/>
            </p:nvSpPr>
            <p:spPr>
              <a:xfrm>
                <a:off x="6155772" y="3920598"/>
                <a:ext cx="50039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1" i="1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1" dirty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𝐮</m:t>
                          </m:r>
                        </m:e>
                        <m:sub>
                          <m:r>
                            <a:rPr lang="cs-CZ" b="1" i="0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91" name="Obdélník 9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5772" y="3920598"/>
                <a:ext cx="500393" cy="36933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2" name="TextovéPole 101"/>
          <p:cNvSpPr txBox="1"/>
          <p:nvPr/>
        </p:nvSpPr>
        <p:spPr>
          <a:xfrm>
            <a:off x="180000" y="3096000"/>
            <a:ext cx="1701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 = 4 dm</a:t>
            </a:r>
            <a:endParaRPr lang="cs-CZ" b="1" i="1" dirty="0"/>
          </a:p>
        </p:txBody>
      </p:sp>
      <p:sp>
        <p:nvSpPr>
          <p:cNvPr id="104" name="TextovéPole 103"/>
          <p:cNvSpPr txBox="1"/>
          <p:nvPr/>
        </p:nvSpPr>
        <p:spPr>
          <a:xfrm>
            <a:off x="180000" y="3492000"/>
            <a:ext cx="1701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 = 1,2 m</a:t>
            </a:r>
            <a:endParaRPr lang="cs-CZ" b="1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5" name="TextovéPole 104"/>
              <p:cNvSpPr txBox="1"/>
              <p:nvPr/>
            </p:nvSpPr>
            <p:spPr>
              <a:xfrm>
                <a:off x="180000" y="4284000"/>
                <a:ext cx="17014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cs-CZ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b="1" dirty="0">
                            <a:latin typeface="Cambria Math"/>
                          </a:rPr>
                          <m:t>𝐮</m:t>
                        </m:r>
                      </m:e>
                      <m:sub>
                        <m:r>
                          <a:rPr lang="cs-CZ" b="1" i="1" dirty="0" smtClean="0">
                            <a:latin typeface="Cambria Math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cs-CZ" b="1" dirty="0" smtClean="0"/>
                  <a:t> = … dm</a:t>
                </a:r>
                <a:endParaRPr lang="cs-CZ" b="1" i="1" dirty="0"/>
              </a:p>
            </p:txBody>
          </p:sp>
        </mc:Choice>
        <mc:Fallback xmlns="">
          <p:sp>
            <p:nvSpPr>
              <p:cNvPr id="105" name="TextovéPole 10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284000"/>
                <a:ext cx="1701443" cy="369332"/>
              </a:xfrm>
              <a:prstGeom prst="rect">
                <a:avLst/>
              </a:prstGeom>
              <a:blipFill rotWithShape="1">
                <a:blip r:embed="rId15"/>
                <a:stretch>
                  <a:fillRect t="-8333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6" name="TextovéPole 105"/>
              <p:cNvSpPr txBox="1"/>
              <p:nvPr/>
            </p:nvSpPr>
            <p:spPr>
              <a:xfrm>
                <a:off x="180000" y="4680000"/>
                <a:ext cx="17014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cs-CZ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b="1" dirty="0">
                            <a:latin typeface="Cambria Math"/>
                          </a:rPr>
                          <m:t>𝐮</m:t>
                        </m:r>
                      </m:e>
                      <m:sub>
                        <m:r>
                          <a:rPr lang="cs-CZ" b="1" i="0" dirty="0" smtClean="0">
                            <a:latin typeface="Cambria Math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cs-CZ" b="1" dirty="0" smtClean="0"/>
                  <a:t> = … dm</a:t>
                </a:r>
                <a:endParaRPr lang="cs-CZ" b="1" i="1" dirty="0"/>
              </a:p>
            </p:txBody>
          </p:sp>
        </mc:Choice>
        <mc:Fallback xmlns="">
          <p:sp>
            <p:nvSpPr>
              <p:cNvPr id="106" name="TextovéPole 10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680000"/>
                <a:ext cx="1701443" cy="369332"/>
              </a:xfrm>
              <a:prstGeom prst="rect">
                <a:avLst/>
              </a:prstGeom>
              <a:blipFill rotWithShape="1">
                <a:blip r:embed="rId16"/>
                <a:stretch>
                  <a:fillRect t="-8333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7" name="TextovéPole 106"/>
          <p:cNvSpPr txBox="1"/>
          <p:nvPr/>
        </p:nvSpPr>
        <p:spPr>
          <a:xfrm>
            <a:off x="1260000" y="2700000"/>
            <a:ext cx="1152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3 dm</a:t>
            </a:r>
            <a:endParaRPr lang="cs-CZ" b="1" i="1" dirty="0"/>
          </a:p>
        </p:txBody>
      </p:sp>
      <p:sp>
        <p:nvSpPr>
          <p:cNvPr id="108" name="TextovéPole 107"/>
          <p:cNvSpPr txBox="1"/>
          <p:nvPr/>
        </p:nvSpPr>
        <p:spPr>
          <a:xfrm>
            <a:off x="1188000" y="3492000"/>
            <a:ext cx="1068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12 dm</a:t>
            </a:r>
            <a:endParaRPr lang="cs-CZ" b="1" i="1" dirty="0"/>
          </a:p>
        </p:txBody>
      </p:sp>
      <p:sp>
        <p:nvSpPr>
          <p:cNvPr id="92" name="TextovéPole 91"/>
          <p:cNvSpPr txBox="1"/>
          <p:nvPr/>
        </p:nvSpPr>
        <p:spPr>
          <a:xfrm>
            <a:off x="7992192" y="5013176"/>
            <a:ext cx="252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.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417129248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2" fill="hold">
                      <p:stCondLst>
                        <p:cond delay="indefinite"/>
                      </p:stCondLst>
                      <p:childTnLst>
                        <p:par>
                          <p:cTn id="233" fill="hold">
                            <p:stCondLst>
                              <p:cond delay="0"/>
                            </p:stCondLst>
                            <p:childTnLst>
                              <p:par>
                                <p:cTn id="2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6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9" fill="hold">
                      <p:stCondLst>
                        <p:cond delay="indefinite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3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6" fill="hold">
                      <p:stCondLst>
                        <p:cond delay="indefinite"/>
                      </p:stCondLst>
                      <p:childTnLst>
                        <p:par>
                          <p:cTn id="247" fill="hold">
                            <p:stCondLst>
                              <p:cond delay="0"/>
                            </p:stCondLst>
                            <p:childTnLst>
                              <p:par>
                                <p:cTn id="2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5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6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8" fill="hold">
                      <p:stCondLst>
                        <p:cond delay="indefinite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2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5" fill="hold">
                      <p:stCondLst>
                        <p:cond delay="indefinite"/>
                      </p:stCondLst>
                      <p:childTnLst>
                        <p:par>
                          <p:cTn id="266" fill="hold">
                            <p:stCondLst>
                              <p:cond delay="0"/>
                            </p:stCondLst>
                            <p:childTnLst>
                              <p:par>
                                <p:cTn id="26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9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4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84" grpId="0" animBg="1"/>
      <p:bldP spid="39" grpId="0" animBg="1"/>
      <p:bldP spid="3" grpId="0"/>
      <p:bldP spid="71" grpId="0"/>
      <p:bldP spid="4" grpId="0"/>
      <p:bldP spid="8" grpId="0"/>
      <p:bldP spid="74" grpId="0"/>
      <p:bldP spid="75" grpId="0"/>
      <p:bldP spid="76" grpId="0"/>
      <p:bldP spid="77" grpId="0"/>
      <p:bldP spid="78" grpId="0"/>
      <p:bldP spid="24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80" grpId="0"/>
      <p:bldP spid="83" grpId="0"/>
      <p:bldP spid="43" grpId="0"/>
      <p:bldP spid="87" grpId="0"/>
      <p:bldP spid="88" grpId="0"/>
      <p:bldP spid="60" grpId="0"/>
      <p:bldP spid="72" grpId="0"/>
      <p:bldP spid="73" grpId="0"/>
      <p:bldP spid="86" grpId="0"/>
      <p:bldP spid="91" grpId="0"/>
      <p:bldP spid="102" grpId="0"/>
      <p:bldP spid="104" grpId="0"/>
      <p:bldP spid="105" grpId="0"/>
      <p:bldP spid="106" grpId="0"/>
      <p:bldP spid="107" grpId="0"/>
      <p:bldP spid="108" grpId="0"/>
      <p:bldP spid="9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Oblouk 94"/>
          <p:cNvSpPr/>
          <p:nvPr/>
        </p:nvSpPr>
        <p:spPr bwMode="auto">
          <a:xfrm rot="1111391">
            <a:off x="6041232" y="4974608"/>
            <a:ext cx="843508" cy="861553"/>
          </a:xfrm>
          <a:prstGeom prst="arc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1" name="Oblouk 60"/>
          <p:cNvSpPr/>
          <p:nvPr/>
        </p:nvSpPr>
        <p:spPr bwMode="auto">
          <a:xfrm rot="14506145">
            <a:off x="7973240" y="4875035"/>
            <a:ext cx="856258" cy="944441"/>
          </a:xfrm>
          <a:prstGeom prst="arc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4" name="Oblouk 83"/>
          <p:cNvSpPr/>
          <p:nvPr/>
        </p:nvSpPr>
        <p:spPr bwMode="auto">
          <a:xfrm rot="363719">
            <a:off x="5980684" y="5634261"/>
            <a:ext cx="507501" cy="794499"/>
          </a:xfrm>
          <a:prstGeom prst="arc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Oblouk 38"/>
          <p:cNvSpPr/>
          <p:nvPr/>
        </p:nvSpPr>
        <p:spPr bwMode="auto">
          <a:xfrm rot="1317490">
            <a:off x="5386369" y="5615519"/>
            <a:ext cx="704334" cy="668597"/>
          </a:xfrm>
          <a:prstGeom prst="arc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1259632" y="355303"/>
            <a:ext cx="741682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Pythagorova věta</a:t>
            </a:r>
          </a:p>
          <a:p>
            <a:pPr algn="ctr"/>
            <a:r>
              <a:rPr lang="cs-CZ" sz="32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Užití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0" y="2001034"/>
            <a:ext cx="9143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2. Vypočítejte délky stěnových a tělesové úhlopříčky kvádru ABCDEFGH, </a:t>
            </a:r>
            <a:br>
              <a:rPr lang="cs-CZ" sz="2000" b="1" dirty="0" smtClean="0"/>
            </a:br>
            <a:r>
              <a:rPr lang="cs-CZ" sz="2000" b="1" dirty="0" smtClean="0"/>
              <a:t>    který má délky hran  30 cm, 4 dm a 1,2 m.</a:t>
            </a:r>
            <a:endParaRPr lang="cs-CZ" sz="2000" b="1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ovéPole 70"/>
              <p:cNvSpPr txBox="1"/>
              <p:nvPr/>
            </p:nvSpPr>
            <p:spPr>
              <a:xfrm>
                <a:off x="180000" y="3888000"/>
                <a:ext cx="17014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cs-CZ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b="1" dirty="0">
                            <a:latin typeface="Cambria Math"/>
                          </a:rPr>
                          <m:t>𝐮</m:t>
                        </m:r>
                      </m:e>
                      <m:sub>
                        <m:r>
                          <a:rPr lang="cs-CZ" b="1" i="0" dirty="0" smtClean="0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cs-CZ" b="1" dirty="0" smtClean="0"/>
                  <a:t> = … cm</a:t>
                </a:r>
                <a:endParaRPr lang="cs-CZ" b="1" i="1" dirty="0"/>
              </a:p>
            </p:txBody>
          </p:sp>
        </mc:Choice>
        <mc:Fallback xmlns="">
          <p:sp>
            <p:nvSpPr>
              <p:cNvPr id="71" name="TextovéPole 7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888000"/>
                <a:ext cx="1701443" cy="369332"/>
              </a:xfrm>
              <a:prstGeom prst="rect">
                <a:avLst/>
              </a:prstGeom>
              <a:blipFill rotWithShape="1">
                <a:blip r:embed="rId3"/>
                <a:stretch>
                  <a:fillRect t="-8333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Obdélník 3"/>
              <p:cNvSpPr/>
              <p:nvPr/>
            </p:nvSpPr>
            <p:spPr>
              <a:xfrm>
                <a:off x="180000" y="5076000"/>
                <a:ext cx="130670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cs-CZ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b="1" dirty="0">
                            <a:latin typeface="Cambria Math"/>
                          </a:rPr>
                          <m:t>𝐮</m:t>
                        </m:r>
                      </m:e>
                      <m:sub>
                        <m:r>
                          <a:rPr lang="cs-CZ" b="1" i="0" dirty="0" smtClean="0">
                            <a:latin typeface="Cambria Math"/>
                          </a:rPr>
                          <m:t>𝐭</m:t>
                        </m:r>
                      </m:sub>
                    </m:sSub>
                  </m:oMath>
                </a14:m>
                <a:r>
                  <a:rPr lang="cs-CZ" b="1" dirty="0"/>
                  <a:t> = … cm</a:t>
                </a:r>
                <a:endParaRPr lang="cs-CZ" dirty="0"/>
              </a:p>
            </p:txBody>
          </p:sp>
        </mc:Choice>
        <mc:Fallback xmlns="">
          <p:sp>
            <p:nvSpPr>
              <p:cNvPr id="4" name="Obdélník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076000"/>
                <a:ext cx="1306704" cy="369332"/>
              </a:xfrm>
              <a:prstGeom prst="rect">
                <a:avLst/>
              </a:prstGeom>
              <a:blipFill rotWithShape="1">
                <a:blip r:embed="rId4"/>
                <a:stretch>
                  <a:fillRect t="-8333" r="-2804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180000" y="5472000"/>
            <a:ext cx="207611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ovéPole 7"/>
              <p:cNvSpPr txBox="1"/>
              <p:nvPr/>
            </p:nvSpPr>
            <p:spPr>
              <a:xfrm>
                <a:off x="2844933" y="3356992"/>
                <a:ext cx="205200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b="1" i="1" smtClean="0">
                                  <a:latin typeface="Cambria Math"/>
                                </a:rPr>
                                <m:t>𝒖</m:t>
                              </m:r>
                            </m:e>
                            <m:sub>
                              <m:r>
                                <a:rPr lang="cs-CZ" b="1" i="1" smtClean="0">
                                  <a:latin typeface="Cambria Math"/>
                                </a:rPr>
                                <m:t>𝒕</m:t>
                              </m:r>
                            </m:sub>
                          </m:sSub>
                        </m:e>
                        <m:sup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b="1" i="1" smtClean="0">
                                  <a:latin typeface="Cambria Math"/>
                                </a:rPr>
                                <m:t>𝒖</m:t>
                              </m:r>
                            </m:e>
                            <m:sub>
                              <m:r>
                                <a:rPr lang="cs-CZ" b="1" i="1" smtClean="0">
                                  <a:latin typeface="Cambria Math"/>
                                </a:rPr>
                                <m:t>𝟏</m:t>
                              </m:r>
                            </m:sub>
                          </m:sSub>
                        </m:e>
                        <m:sup>
                          <m:r>
                            <a:rPr lang="cs-CZ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𝐜</m:t>
                          </m:r>
                        </m:e>
                        <m:sup>
                          <m:r>
                            <a:rPr lang="cs-CZ" b="1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8" name="TextovéPol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4933" y="3356992"/>
                <a:ext cx="2052000" cy="375552"/>
              </a:xfrm>
              <a:prstGeom prst="rect">
                <a:avLst/>
              </a:prstGeom>
              <a:blipFill rotWithShape="1">
                <a:blip r:embed="rId5"/>
                <a:stretch>
                  <a:fillRect b="-327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ovéPole 73"/>
              <p:cNvSpPr txBox="1"/>
              <p:nvPr/>
            </p:nvSpPr>
            <p:spPr>
              <a:xfrm>
                <a:off x="2772288" y="3757710"/>
                <a:ext cx="2087744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cs-CZ" b="1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b="1" i="1">
                                  <a:latin typeface="Cambria Math"/>
                                </a:rPr>
                                <m:t>𝒖</m:t>
                              </m:r>
                            </m:e>
                            <m:sub>
                              <m:r>
                                <a:rPr lang="cs-CZ" b="1" i="1" smtClean="0">
                                  <a:latin typeface="Cambria Math"/>
                                </a:rPr>
                                <m:t>𝒕</m:t>
                              </m:r>
                            </m:sub>
                          </m:sSub>
                        </m:e>
                        <m:sup>
                          <m:r>
                            <a:rPr lang="cs-CZ" b="1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𝟓</m:t>
                          </m:r>
                        </m:e>
                        <m:sup>
                          <m:r>
                            <a:rPr lang="cs-CZ" b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cs-CZ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0" smtClean="0">
                              <a:latin typeface="Cambria Math"/>
                            </a:rPr>
                            <m:t>𝟏𝟐</m:t>
                          </m:r>
                        </m:e>
                        <m:sup>
                          <m:r>
                            <a:rPr lang="cs-CZ" b="1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74" name="TextovéPole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2288" y="3757710"/>
                <a:ext cx="2087744" cy="37555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ovéPole 74"/>
              <p:cNvSpPr txBox="1"/>
              <p:nvPr/>
            </p:nvSpPr>
            <p:spPr>
              <a:xfrm>
                <a:off x="2772288" y="4102158"/>
                <a:ext cx="2375776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cs-CZ" b="1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b="1" i="1">
                                  <a:latin typeface="Cambria Math"/>
                                </a:rPr>
                                <m:t>𝒖</m:t>
                              </m:r>
                            </m:e>
                            <m:sub>
                              <m:r>
                                <a:rPr lang="cs-CZ" b="1" i="1" smtClean="0">
                                  <a:latin typeface="Cambria Math"/>
                                </a:rPr>
                                <m:t>𝒕</m:t>
                              </m:r>
                            </m:sub>
                          </m:sSub>
                        </m:e>
                        <m:sup>
                          <m:r>
                            <a:rPr lang="cs-CZ" b="1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𝟐𝟓</m:t>
                      </m:r>
                      <m:r>
                        <a:rPr lang="cs-CZ" b="1" i="0" smtClean="0">
                          <a:latin typeface="Cambria Math"/>
                        </a:rPr>
                        <m:t>+</m:t>
                      </m:r>
                      <m:r>
                        <a:rPr lang="cs-CZ" b="1" i="0" smtClean="0">
                          <a:latin typeface="Cambria Math"/>
                        </a:rPr>
                        <m:t>𝟏𝟒𝟒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75" name="TextovéPole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2288" y="4102158"/>
                <a:ext cx="2375776" cy="37555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ovéPole 75"/>
              <p:cNvSpPr txBox="1"/>
              <p:nvPr/>
            </p:nvSpPr>
            <p:spPr>
              <a:xfrm>
                <a:off x="2772288" y="4462158"/>
                <a:ext cx="206148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cs-CZ" b="1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b="1" i="1">
                                  <a:latin typeface="Cambria Math"/>
                                </a:rPr>
                                <m:t>𝒖</m:t>
                              </m:r>
                            </m:e>
                            <m:sub>
                              <m:r>
                                <a:rPr lang="cs-CZ" b="1" i="1" smtClean="0">
                                  <a:latin typeface="Cambria Math"/>
                                </a:rPr>
                                <m:t>𝒕</m:t>
                              </m:r>
                            </m:sub>
                          </m:sSub>
                        </m:e>
                        <m:sup>
                          <m:r>
                            <a:rPr lang="cs-CZ" b="1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  <a:ea typeface="Cambria Math" pitchFamily="18" charset="0"/>
                        </a:rPr>
                        <m:t>𝟏𝟔𝟗</m:t>
                      </m:r>
                    </m:oMath>
                  </m:oMathPara>
                </a14:m>
                <a:endParaRPr lang="cs-CZ" b="1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76" name="TextovéPole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2288" y="4462158"/>
                <a:ext cx="2061483" cy="37555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ovéPole 76"/>
              <p:cNvSpPr txBox="1"/>
              <p:nvPr/>
            </p:nvSpPr>
            <p:spPr>
              <a:xfrm>
                <a:off x="2772287" y="4822158"/>
                <a:ext cx="2061483" cy="4075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  <m:t>𝒖</m:t>
                          </m:r>
                        </m:e>
                        <m:sub>
                          <m: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  <m:t>𝒕</m:t>
                          </m:r>
                        </m:sub>
                      </m:sSub>
                      <m:r>
                        <a:rPr lang="cs-CZ" b="1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</m:ctrlPr>
                        </m:radPr>
                        <m:deg/>
                        <m:e>
                          <m: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  <m:t>𝟏𝟔𝟗</m:t>
                          </m:r>
                        </m:e>
                      </m:rad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77" name="TextovéPole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2287" y="4822158"/>
                <a:ext cx="2061483" cy="407547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ovéPole 77"/>
              <p:cNvSpPr txBox="1"/>
              <p:nvPr/>
            </p:nvSpPr>
            <p:spPr>
              <a:xfrm>
                <a:off x="2772286" y="5182158"/>
                <a:ext cx="206148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cs-CZ" b="1" i="1">
                              <a:latin typeface="Cambria Math"/>
                              <a:ea typeface="Cambria Math" pitchFamily="18" charset="0"/>
                            </a:rPr>
                            <m:t>𝒖</m:t>
                          </m:r>
                        </m:e>
                        <m:sub>
                          <m: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  <m:t>𝒕</m:t>
                          </m:r>
                        </m:sub>
                      </m:sSub>
                      <m:r>
                        <a:rPr lang="cs-CZ" b="1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  <a:ea typeface="Cambria Math" pitchFamily="18" charset="0"/>
                        </a:rPr>
                        <m:t>𝟏𝟑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78" name="TextovéPole 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2286" y="5182158"/>
                <a:ext cx="2061483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9" name="Přímá spojnice 78"/>
          <p:cNvCxnSpPr/>
          <p:nvPr/>
        </p:nvCxnSpPr>
        <p:spPr bwMode="auto">
          <a:xfrm>
            <a:off x="2772288" y="5542158"/>
            <a:ext cx="205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Přímá spojnice 17"/>
          <p:cNvCxnSpPr/>
          <p:nvPr/>
        </p:nvCxnSpPr>
        <p:spPr bwMode="auto">
          <a:xfrm>
            <a:off x="5832320" y="6075867"/>
            <a:ext cx="1620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>
            <a:off x="5832320" y="3633237"/>
            <a:ext cx="1620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6588055" y="5347255"/>
            <a:ext cx="1620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Přímá spojnice 52"/>
          <p:cNvCxnSpPr/>
          <p:nvPr/>
        </p:nvCxnSpPr>
        <p:spPr bwMode="auto">
          <a:xfrm>
            <a:off x="6586220" y="2884666"/>
            <a:ext cx="1620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Přímá spojnice 20"/>
          <p:cNvCxnSpPr/>
          <p:nvPr/>
        </p:nvCxnSpPr>
        <p:spPr bwMode="auto">
          <a:xfrm>
            <a:off x="8203475" y="2908723"/>
            <a:ext cx="0" cy="2448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Přímá spojnice 53"/>
          <p:cNvCxnSpPr/>
          <p:nvPr/>
        </p:nvCxnSpPr>
        <p:spPr bwMode="auto">
          <a:xfrm>
            <a:off x="6606000" y="2908723"/>
            <a:ext cx="0" cy="2448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Přímá spojnice 55"/>
          <p:cNvCxnSpPr/>
          <p:nvPr/>
        </p:nvCxnSpPr>
        <p:spPr bwMode="auto">
          <a:xfrm>
            <a:off x="5848372" y="3645057"/>
            <a:ext cx="0" cy="2412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/>
          <p:nvPr/>
        </p:nvCxnSpPr>
        <p:spPr bwMode="auto">
          <a:xfrm>
            <a:off x="7452320" y="3633237"/>
            <a:ext cx="0" cy="2412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Přímá spojnice 22"/>
          <p:cNvCxnSpPr/>
          <p:nvPr/>
        </p:nvCxnSpPr>
        <p:spPr bwMode="auto">
          <a:xfrm flipH="1">
            <a:off x="5843413" y="2893586"/>
            <a:ext cx="755735" cy="728612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 flipH="1">
            <a:off x="5848372" y="5332751"/>
            <a:ext cx="755735" cy="728612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Přímá spojnice 61"/>
          <p:cNvCxnSpPr/>
          <p:nvPr/>
        </p:nvCxnSpPr>
        <p:spPr bwMode="auto">
          <a:xfrm flipH="1">
            <a:off x="7427554" y="2904625"/>
            <a:ext cx="755735" cy="728612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Přímá spojnice 62"/>
          <p:cNvCxnSpPr/>
          <p:nvPr/>
        </p:nvCxnSpPr>
        <p:spPr bwMode="auto">
          <a:xfrm flipH="1">
            <a:off x="7452320" y="5360533"/>
            <a:ext cx="755735" cy="720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ovéPole 23"/>
          <p:cNvSpPr txBox="1"/>
          <p:nvPr/>
        </p:nvSpPr>
        <p:spPr>
          <a:xfrm>
            <a:off x="6240686" y="2546133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H</a:t>
            </a:r>
            <a:endParaRPr lang="cs-CZ" b="1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8203475" y="2547389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G</a:t>
            </a:r>
            <a:endParaRPr lang="cs-CZ" b="1" dirty="0"/>
          </a:p>
        </p:txBody>
      </p:sp>
      <p:sp>
        <p:nvSpPr>
          <p:cNvPr id="65" name="TextovéPole 64"/>
          <p:cNvSpPr txBox="1"/>
          <p:nvPr/>
        </p:nvSpPr>
        <p:spPr>
          <a:xfrm>
            <a:off x="7452320" y="3576625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F</a:t>
            </a:r>
            <a:endParaRPr lang="cs-CZ" b="1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5536920" y="335699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E</a:t>
            </a:r>
            <a:endParaRPr lang="cs-CZ" b="1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6228184" y="5014107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</a:t>
            </a:r>
            <a:endParaRPr lang="cs-CZ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8213408" y="5094309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7308304" y="6022219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5652120" y="6022219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cxnSp>
        <p:nvCxnSpPr>
          <p:cNvPr id="26" name="Přímá spojnice 25"/>
          <p:cNvCxnSpPr>
            <a:stCxn id="69" idx="0"/>
          </p:cNvCxnSpPr>
          <p:nvPr/>
        </p:nvCxnSpPr>
        <p:spPr bwMode="auto">
          <a:xfrm flipH="1" flipV="1">
            <a:off x="6604108" y="5332751"/>
            <a:ext cx="848212" cy="720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Přímá spojnice 27"/>
          <p:cNvCxnSpPr>
            <a:stCxn id="69" idx="0"/>
            <a:endCxn id="69" idx="0"/>
          </p:cNvCxnSpPr>
          <p:nvPr/>
        </p:nvCxnSpPr>
        <p:spPr bwMode="auto">
          <a:xfrm>
            <a:off x="7452320" y="6022219"/>
            <a:ext cx="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0" name="TextovéPole 79"/>
          <p:cNvSpPr txBox="1"/>
          <p:nvPr/>
        </p:nvSpPr>
        <p:spPr>
          <a:xfrm>
            <a:off x="180001" y="2700000"/>
            <a:ext cx="1347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 = 30 cm</a:t>
            </a:r>
            <a:endParaRPr lang="cs-CZ" b="1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3" name="Obdélník 82"/>
              <p:cNvSpPr/>
              <p:nvPr/>
            </p:nvSpPr>
            <p:spPr>
              <a:xfrm>
                <a:off x="6588224" y="5508085"/>
                <a:ext cx="50039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1" i="1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1" dirty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𝐮</m:t>
                          </m:r>
                        </m:e>
                        <m:sub>
                          <m:r>
                            <a:rPr lang="cs-CZ" b="1" i="0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83" name="Obdélník 8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8224" y="5508085"/>
                <a:ext cx="500393" cy="369332"/>
              </a:xfrm>
              <a:prstGeom prst="rect">
                <a:avLst/>
              </a:prstGeom>
              <a:blipFill rotWithShape="1">
                <a:blip r:embed="rId11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ovéPole 42"/>
          <p:cNvSpPr txBox="1"/>
          <p:nvPr/>
        </p:nvSpPr>
        <p:spPr>
          <a:xfrm>
            <a:off x="6084168" y="5662179"/>
            <a:ext cx="252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.</a:t>
            </a:r>
            <a:endParaRPr lang="cs-CZ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5814044" y="5661248"/>
            <a:ext cx="252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.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ovéPole 87"/>
              <p:cNvSpPr txBox="1"/>
              <p:nvPr/>
            </p:nvSpPr>
            <p:spPr>
              <a:xfrm>
                <a:off x="2772288" y="5542158"/>
                <a:ext cx="206148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cs-CZ" b="1" i="1">
                              <a:latin typeface="Cambria Math"/>
                              <a:ea typeface="Cambria Math" pitchFamily="18" charset="0"/>
                            </a:rPr>
                            <m:t>𝒖</m:t>
                          </m:r>
                        </m:e>
                        <m:sub>
                          <m:r>
                            <a:rPr lang="cs-CZ" b="1" i="1" smtClean="0">
                              <a:latin typeface="Cambria Math"/>
                              <a:ea typeface="Cambria Math" pitchFamily="18" charset="0"/>
                            </a:rPr>
                            <m:t>𝒕</m:t>
                          </m:r>
                        </m:sub>
                      </m:sSub>
                      <m:r>
                        <a:rPr lang="cs-CZ" b="1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  <a:ea typeface="Cambria Math" pitchFamily="18" charset="0"/>
                        </a:rPr>
                        <m:t>𝟏𝟑</m:t>
                      </m:r>
                      <m:r>
                        <a:rPr lang="cs-CZ" b="1" i="0" smtClean="0">
                          <a:latin typeface="Cambria Math"/>
                        </a:rPr>
                        <m:t> </m:t>
                      </m:r>
                      <m:r>
                        <a:rPr lang="cs-CZ" b="1" i="0" smtClean="0">
                          <a:latin typeface="Cambria Math"/>
                        </a:rPr>
                        <m:t>𝐝𝐦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88" name="TextovéPole 8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2288" y="5542158"/>
                <a:ext cx="2061483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9" name="Přímá spojnice 88"/>
          <p:cNvCxnSpPr/>
          <p:nvPr/>
        </p:nvCxnSpPr>
        <p:spPr bwMode="auto">
          <a:xfrm>
            <a:off x="2772286" y="5938158"/>
            <a:ext cx="165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0" name="Přímá spojnice 89"/>
          <p:cNvCxnSpPr/>
          <p:nvPr/>
        </p:nvCxnSpPr>
        <p:spPr bwMode="auto">
          <a:xfrm>
            <a:off x="2772286" y="5902158"/>
            <a:ext cx="165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TextovéPole 59"/>
          <p:cNvSpPr txBox="1"/>
          <p:nvPr/>
        </p:nvSpPr>
        <p:spPr>
          <a:xfrm>
            <a:off x="6444208" y="602128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8194188" y="3945957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73" name="TextovéPole 72"/>
          <p:cNvSpPr txBox="1"/>
          <p:nvPr/>
        </p:nvSpPr>
        <p:spPr>
          <a:xfrm>
            <a:off x="7830466" y="557066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cxnSp>
        <p:nvCxnSpPr>
          <p:cNvPr id="81" name="Přímá spojnice 80"/>
          <p:cNvCxnSpPr/>
          <p:nvPr/>
        </p:nvCxnSpPr>
        <p:spPr bwMode="auto">
          <a:xfrm flipH="1" flipV="1">
            <a:off x="5864116" y="3634457"/>
            <a:ext cx="1588204" cy="2387762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5" name="Přímá spojnice 84"/>
          <p:cNvCxnSpPr>
            <a:stCxn id="69" idx="0"/>
          </p:cNvCxnSpPr>
          <p:nvPr/>
        </p:nvCxnSpPr>
        <p:spPr bwMode="auto">
          <a:xfrm flipV="1">
            <a:off x="7452320" y="2916721"/>
            <a:ext cx="730969" cy="3105498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6" name="Obdélník 85"/>
              <p:cNvSpPr/>
              <p:nvPr/>
            </p:nvSpPr>
            <p:spPr>
              <a:xfrm>
                <a:off x="7740352" y="4481725"/>
                <a:ext cx="50039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1" i="1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1" dirty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𝐮</m:t>
                          </m:r>
                        </m:e>
                        <m:sub>
                          <m:r>
                            <a:rPr lang="cs-CZ" b="1" i="0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86" name="Obdélník 8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0352" y="4481725"/>
                <a:ext cx="500393" cy="3693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1" name="Obdélník 90"/>
              <p:cNvSpPr/>
              <p:nvPr/>
            </p:nvSpPr>
            <p:spPr>
              <a:xfrm>
                <a:off x="6155772" y="3920598"/>
                <a:ext cx="50039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1" i="1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1" dirty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𝐮</m:t>
                          </m:r>
                        </m:e>
                        <m:sub>
                          <m:r>
                            <a:rPr lang="cs-CZ" b="1" i="0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91" name="Obdélník 9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5772" y="3920598"/>
                <a:ext cx="500393" cy="36933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2" name="TextovéPole 101"/>
          <p:cNvSpPr txBox="1"/>
          <p:nvPr/>
        </p:nvSpPr>
        <p:spPr>
          <a:xfrm>
            <a:off x="180000" y="3096000"/>
            <a:ext cx="1701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 = 4 dm</a:t>
            </a:r>
            <a:endParaRPr lang="cs-CZ" b="1" i="1" dirty="0"/>
          </a:p>
        </p:txBody>
      </p:sp>
      <p:sp>
        <p:nvSpPr>
          <p:cNvPr id="104" name="TextovéPole 103"/>
          <p:cNvSpPr txBox="1"/>
          <p:nvPr/>
        </p:nvSpPr>
        <p:spPr>
          <a:xfrm>
            <a:off x="180000" y="3492000"/>
            <a:ext cx="1701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 = 1,2 m</a:t>
            </a:r>
            <a:endParaRPr lang="cs-CZ" b="1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5" name="TextovéPole 104"/>
              <p:cNvSpPr txBox="1"/>
              <p:nvPr/>
            </p:nvSpPr>
            <p:spPr>
              <a:xfrm>
                <a:off x="180000" y="4284000"/>
                <a:ext cx="17014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cs-CZ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b="1" dirty="0">
                            <a:latin typeface="Cambria Math"/>
                          </a:rPr>
                          <m:t>𝐮</m:t>
                        </m:r>
                      </m:e>
                      <m:sub>
                        <m:r>
                          <a:rPr lang="cs-CZ" b="1" i="1" dirty="0" smtClean="0">
                            <a:latin typeface="Cambria Math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cs-CZ" b="1" dirty="0" smtClean="0"/>
                  <a:t> = … dm</a:t>
                </a:r>
                <a:endParaRPr lang="cs-CZ" b="1" i="1" dirty="0"/>
              </a:p>
            </p:txBody>
          </p:sp>
        </mc:Choice>
        <mc:Fallback xmlns="">
          <p:sp>
            <p:nvSpPr>
              <p:cNvPr id="105" name="TextovéPole 10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284000"/>
                <a:ext cx="1701443" cy="369332"/>
              </a:xfrm>
              <a:prstGeom prst="rect">
                <a:avLst/>
              </a:prstGeom>
              <a:blipFill rotWithShape="1">
                <a:blip r:embed="rId15"/>
                <a:stretch>
                  <a:fillRect t="-8333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6" name="TextovéPole 105"/>
              <p:cNvSpPr txBox="1"/>
              <p:nvPr/>
            </p:nvSpPr>
            <p:spPr>
              <a:xfrm>
                <a:off x="180000" y="4680000"/>
                <a:ext cx="17014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cs-CZ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b="1" dirty="0">
                            <a:latin typeface="Cambria Math"/>
                          </a:rPr>
                          <m:t>𝐮</m:t>
                        </m:r>
                      </m:e>
                      <m:sub>
                        <m:r>
                          <a:rPr lang="cs-CZ" b="1" i="0" dirty="0" smtClean="0">
                            <a:latin typeface="Cambria Math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cs-CZ" b="1" dirty="0" smtClean="0"/>
                  <a:t> = … dm</a:t>
                </a:r>
                <a:endParaRPr lang="cs-CZ" b="1" i="1" dirty="0"/>
              </a:p>
            </p:txBody>
          </p:sp>
        </mc:Choice>
        <mc:Fallback xmlns="">
          <p:sp>
            <p:nvSpPr>
              <p:cNvPr id="106" name="TextovéPole 10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680000"/>
                <a:ext cx="1701443" cy="369332"/>
              </a:xfrm>
              <a:prstGeom prst="rect">
                <a:avLst/>
              </a:prstGeom>
              <a:blipFill rotWithShape="1">
                <a:blip r:embed="rId16"/>
                <a:stretch>
                  <a:fillRect t="-8333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7" name="TextovéPole 106"/>
          <p:cNvSpPr txBox="1"/>
          <p:nvPr/>
        </p:nvSpPr>
        <p:spPr>
          <a:xfrm>
            <a:off x="1260000" y="2700000"/>
            <a:ext cx="1152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3 dm</a:t>
            </a:r>
            <a:endParaRPr lang="cs-CZ" b="1" i="1" dirty="0"/>
          </a:p>
        </p:txBody>
      </p:sp>
      <p:sp>
        <p:nvSpPr>
          <p:cNvPr id="108" name="TextovéPole 107"/>
          <p:cNvSpPr txBox="1"/>
          <p:nvPr/>
        </p:nvSpPr>
        <p:spPr>
          <a:xfrm>
            <a:off x="1188000" y="3492000"/>
            <a:ext cx="1068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12 dm</a:t>
            </a:r>
            <a:endParaRPr lang="cs-CZ" b="1" i="1" dirty="0"/>
          </a:p>
        </p:txBody>
      </p:sp>
      <p:sp>
        <p:nvSpPr>
          <p:cNvPr id="92" name="TextovéPole 91"/>
          <p:cNvSpPr txBox="1"/>
          <p:nvPr/>
        </p:nvSpPr>
        <p:spPr>
          <a:xfrm>
            <a:off x="7992192" y="5013176"/>
            <a:ext cx="252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.</a:t>
            </a:r>
            <a:endParaRPr lang="cs-CZ" b="1" dirty="0"/>
          </a:p>
        </p:txBody>
      </p:sp>
      <p:cxnSp>
        <p:nvCxnSpPr>
          <p:cNvPr id="82" name="Přímá spojnice 81"/>
          <p:cNvCxnSpPr>
            <a:stCxn id="69" idx="0"/>
          </p:cNvCxnSpPr>
          <p:nvPr/>
        </p:nvCxnSpPr>
        <p:spPr bwMode="auto">
          <a:xfrm flipH="1" flipV="1">
            <a:off x="6606000" y="2893587"/>
            <a:ext cx="846320" cy="3128632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3" name="Obdélník 92"/>
              <p:cNvSpPr/>
              <p:nvPr/>
            </p:nvSpPr>
            <p:spPr>
              <a:xfrm>
                <a:off x="6732240" y="3207293"/>
                <a:ext cx="46352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1" i="1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1" dirty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𝐮</m:t>
                          </m:r>
                        </m:e>
                        <m:sub>
                          <m:r>
                            <a:rPr lang="cs-CZ" b="1" i="0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𝐭</m:t>
                          </m:r>
                        </m:sub>
                      </m:sSub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93" name="Obdélník 9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2240" y="3207293"/>
                <a:ext cx="463524" cy="369332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4" name="TextovéPole 93"/>
          <p:cNvSpPr txBox="1"/>
          <p:nvPr/>
        </p:nvSpPr>
        <p:spPr>
          <a:xfrm>
            <a:off x="6616185" y="4991201"/>
            <a:ext cx="252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.</a:t>
            </a:r>
            <a:endParaRPr lang="cs-CZ" b="1" dirty="0"/>
          </a:p>
        </p:txBody>
      </p:sp>
      <p:sp>
        <p:nvSpPr>
          <p:cNvPr id="96" name="TextovéPole 95"/>
          <p:cNvSpPr txBox="1"/>
          <p:nvPr/>
        </p:nvSpPr>
        <p:spPr>
          <a:xfrm>
            <a:off x="-65001" y="6208276"/>
            <a:ext cx="586113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900" b="1" dirty="0" smtClean="0"/>
              <a:t>Délky stěnových úhlopříček jsou 5 dm, 12,65 dm a 12,37 dm. Délka tělesové úhlopříčky je 13 dm. </a:t>
            </a:r>
            <a:endParaRPr lang="cs-CZ" sz="1900" b="1" dirty="0"/>
          </a:p>
        </p:txBody>
      </p:sp>
    </p:spTree>
    <p:extLst>
      <p:ext uri="{BB962C8B-B14F-4D97-AF65-F5344CB8AC3E}">
        <p14:creationId xmlns:p14="http://schemas.microsoft.com/office/powerpoint/2010/main" val="41990239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6" fill="hold">
                      <p:stCondLst>
                        <p:cond delay="indefinite"/>
                      </p:stCondLst>
                      <p:childTnLst>
                        <p:par>
                          <p:cTn id="237" fill="hold">
                            <p:stCondLst>
                              <p:cond delay="0"/>
                            </p:stCondLst>
                            <p:childTnLst>
                              <p:par>
                                <p:cTn id="2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0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0" fill="hold">
                      <p:stCondLst>
                        <p:cond delay="indefinite"/>
                      </p:stCondLst>
                      <p:childTnLst>
                        <p:par>
                          <p:cTn id="251" fill="hold">
                            <p:stCondLst>
                              <p:cond delay="0"/>
                            </p:stCondLst>
                            <p:childTnLst>
                              <p:par>
                                <p:cTn id="2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4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7" fill="hold">
                      <p:stCondLst>
                        <p:cond delay="indefinite"/>
                      </p:stCondLst>
                      <p:childTnLst>
                        <p:par>
                          <p:cTn id="258" fill="hold">
                            <p:stCondLst>
                              <p:cond delay="0"/>
                            </p:stCondLst>
                            <p:childTnLst>
                              <p:par>
                                <p:cTn id="2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1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4" fill="hold">
                      <p:stCondLst>
                        <p:cond delay="indefinite"/>
                      </p:stCondLst>
                      <p:childTnLst>
                        <p:par>
                          <p:cTn id="265" fill="hold">
                            <p:stCondLst>
                              <p:cond delay="0"/>
                            </p:stCondLst>
                            <p:childTnLst>
                              <p:par>
                                <p:cTn id="2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8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3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6" fill="hold">
                      <p:stCondLst>
                        <p:cond delay="indefinite"/>
                      </p:stCondLst>
                      <p:childTnLst>
                        <p:par>
                          <p:cTn id="277" fill="hold">
                            <p:stCondLst>
                              <p:cond delay="0"/>
                            </p:stCondLst>
                            <p:childTnLst>
                              <p:par>
                                <p:cTn id="2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0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3" fill="hold">
                      <p:stCondLst>
                        <p:cond delay="indefinite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7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8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3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4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5" fill="hold">
                      <p:stCondLst>
                        <p:cond delay="indefinite"/>
                      </p:stCondLst>
                      <p:childTnLst>
                        <p:par>
                          <p:cTn id="296" fill="hold">
                            <p:stCondLst>
                              <p:cond delay="0"/>
                            </p:stCondLst>
                            <p:childTnLst>
                              <p:par>
                                <p:cTn id="29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0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 animBg="1"/>
      <p:bldP spid="61" grpId="0" animBg="1"/>
      <p:bldP spid="84" grpId="0" animBg="1"/>
      <p:bldP spid="39" grpId="0" animBg="1"/>
      <p:bldP spid="3" grpId="0"/>
      <p:bldP spid="71" grpId="0"/>
      <p:bldP spid="4" grpId="0"/>
      <p:bldP spid="8" grpId="0"/>
      <p:bldP spid="74" grpId="0"/>
      <p:bldP spid="75" grpId="0"/>
      <p:bldP spid="76" grpId="0"/>
      <p:bldP spid="77" grpId="0"/>
      <p:bldP spid="78" grpId="0"/>
      <p:bldP spid="24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80" grpId="0"/>
      <p:bldP spid="83" grpId="0"/>
      <p:bldP spid="43" grpId="0"/>
      <p:bldP spid="87" grpId="0"/>
      <p:bldP spid="88" grpId="0"/>
      <p:bldP spid="60" grpId="0"/>
      <p:bldP spid="72" grpId="0"/>
      <p:bldP spid="73" grpId="0"/>
      <p:bldP spid="86" grpId="0"/>
      <p:bldP spid="91" grpId="0"/>
      <p:bldP spid="102" grpId="0"/>
      <p:bldP spid="104" grpId="0"/>
      <p:bldP spid="105" grpId="0"/>
      <p:bldP spid="106" grpId="0"/>
      <p:bldP spid="107" grpId="0"/>
      <p:bldP spid="108" grpId="0"/>
      <p:bldP spid="92" grpId="0"/>
      <p:bldP spid="93" grpId="0"/>
      <p:bldP spid="94" grpId="0"/>
      <p:bldP spid="96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2976</TotalTime>
  <Words>1559</Words>
  <Application>Microsoft Office PowerPoint</Application>
  <PresentationFormat>Předvádění na obrazovce (4:3)</PresentationFormat>
  <Paragraphs>376</Paragraphs>
  <Slides>14</Slides>
  <Notes>14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Prezentace školení zaměstnanců</vt:lpstr>
      <vt:lpstr>Pythagorova věta užití v prostoru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434</cp:revision>
  <dcterms:created xsi:type="dcterms:W3CDTF">2012-01-02T08:14:14Z</dcterms:created>
  <dcterms:modified xsi:type="dcterms:W3CDTF">2012-11-18T16:20:34Z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