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1" r:id="rId5"/>
    <p:sldId id="272" r:id="rId6"/>
    <p:sldId id="264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9A7D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518" autoAdjust="0"/>
  </p:normalViewPr>
  <p:slideViewPr>
    <p:cSldViewPr>
      <p:cViewPr varScale="1">
        <p:scale>
          <a:sx n="69" d="100"/>
          <a:sy n="69" d="100"/>
        </p:scale>
        <p:origin x="-3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2" y="-9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6913"/>
            <a:ext cx="46418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2" y="2438401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1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2" y="1098551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0" y="1520826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6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1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1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5" y="1781175"/>
            <a:ext cx="8226425" cy="31751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0" y="214314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9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12" Type="http://schemas.openxmlformats.org/officeDocument/2006/relationships/image" Target="../media/image11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5" Type="http://schemas.openxmlformats.org/officeDocument/2006/relationships/image" Target="../media/image19.png"/><Relationship Id="rId4" Type="http://schemas.openxmlformats.org/officeDocument/2006/relationships/image" Target="../media/image3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150.png"/><Relationship Id="rId7" Type="http://schemas.openxmlformats.org/officeDocument/2006/relationships/image" Target="../media/image19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0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Relationship Id="rId9" Type="http://schemas.openxmlformats.org/officeDocument/2006/relationships/image" Target="../media/image2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0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Pythagorova věta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-36512" y="1918573"/>
            <a:ext cx="9244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Vodorovná vzdálenost dvou míst je podle mapy 2,5 km. Vypočtěte jakou vzdálenost ujdete, když při cestě z prvního do druhého místa překonáte převýšení 300 metrů.</a:t>
            </a:r>
            <a:endParaRPr lang="cs-CZ" b="1" i="1" dirty="0"/>
          </a:p>
        </p:txBody>
      </p:sp>
      <p:cxnSp>
        <p:nvCxnSpPr>
          <p:cNvPr id="52" name="Přímá spojnice 51"/>
          <p:cNvCxnSpPr/>
          <p:nvPr/>
        </p:nvCxnSpPr>
        <p:spPr bwMode="auto">
          <a:xfrm flipV="1">
            <a:off x="8820472" y="4823642"/>
            <a:ext cx="0" cy="14402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>
            <a:off x="3851920" y="6282947"/>
            <a:ext cx="49685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3851920" y="4823642"/>
            <a:ext cx="4968552" cy="14365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8820472" y="5357260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48" name="Oblouk 47"/>
          <p:cNvSpPr/>
          <p:nvPr/>
        </p:nvSpPr>
        <p:spPr bwMode="auto">
          <a:xfrm rot="16426839">
            <a:off x="8398098" y="5886946"/>
            <a:ext cx="828024" cy="82802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8574096" y="5860099"/>
            <a:ext cx="31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168928" y="6459049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Ve skutečnosti ujdeme 2 518 m.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6588224" y="5027407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6651154" y="6198052"/>
            <a:ext cx="378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030106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/>
      <p:bldP spid="48" grpId="0" animBg="1"/>
      <p:bldP spid="49" grpId="0"/>
      <p:bldP spid="50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31641" y="1918573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Vypočtěte rozměry televizní obrazovky, víte-li, že její úhlopříčka </a:t>
            </a:r>
            <a:br>
              <a:rPr lang="cs-CZ" b="1" dirty="0" smtClean="0"/>
            </a:br>
            <a:r>
              <a:rPr lang="cs-CZ" b="1" dirty="0" smtClean="0"/>
              <a:t>je 42´(palců) a strany jsou v poměru 16 : 9. (1 palec je asi 2,54 cm).</a:t>
            </a:r>
            <a:endParaRPr lang="cs-CZ" b="1" i="1" dirty="0"/>
          </a:p>
        </p:txBody>
      </p:sp>
      <p:cxnSp>
        <p:nvCxnSpPr>
          <p:cNvPr id="52" name="Přímá spojnice 51"/>
          <p:cNvCxnSpPr/>
          <p:nvPr/>
        </p:nvCxnSpPr>
        <p:spPr bwMode="auto">
          <a:xfrm flipV="1">
            <a:off x="8640000" y="3420000"/>
            <a:ext cx="0" cy="16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>
            <a:off x="5760000" y="3420000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5760000" y="5040000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8640000" y="4045334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48" name="Oblouk 47"/>
          <p:cNvSpPr/>
          <p:nvPr/>
        </p:nvSpPr>
        <p:spPr bwMode="auto">
          <a:xfrm rot="16426839">
            <a:off x="8202938" y="4663294"/>
            <a:ext cx="828024" cy="82802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8342051" y="4639890"/>
            <a:ext cx="31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4572000" y="6459049"/>
            <a:ext cx="448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Rozměry televize jsou 93 cm a 52,3 cm.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7200000" y="5025614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cxnSp>
        <p:nvCxnSpPr>
          <p:cNvPr id="13" name="Přímá spojnice 12"/>
          <p:cNvCxnSpPr/>
          <p:nvPr/>
        </p:nvCxnSpPr>
        <p:spPr bwMode="auto">
          <a:xfrm flipV="1">
            <a:off x="5760000" y="3420000"/>
            <a:ext cx="0" cy="16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 flipH="1">
            <a:off x="5760000" y="3420000"/>
            <a:ext cx="2916456" cy="16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7036659" y="3889814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9759889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/>
      <p:bldP spid="48" grpId="0" animBg="1"/>
      <p:bldP spid="49" grpId="0"/>
      <p:bldP spid="50" grpId="0"/>
      <p:bldP spid="24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ravoúhlý trojúhelník 49"/>
          <p:cNvSpPr/>
          <p:nvPr/>
        </p:nvSpPr>
        <p:spPr bwMode="auto">
          <a:xfrm>
            <a:off x="2412000" y="2638800"/>
            <a:ext cx="4328173" cy="2880320"/>
          </a:xfrm>
          <a:prstGeom prst="rtTriangle">
            <a:avLst/>
          </a:prstGeom>
          <a:solidFill>
            <a:srgbClr val="92D05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Pravoúhlý trojúhelník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2411760" y="2636912"/>
            <a:ext cx="0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2411760" y="5517232"/>
            <a:ext cx="43204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>
            <a:off x="2411760" y="2636912"/>
            <a:ext cx="4320480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6516216" y="551723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2195736" y="547716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2195736" y="223680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2051720" y="3877017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3923928" y="547246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4355976" y="3629307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cxnSp>
        <p:nvCxnSpPr>
          <p:cNvPr id="111" name="Přímá spojnice 110"/>
          <p:cNvCxnSpPr/>
          <p:nvPr/>
        </p:nvCxnSpPr>
        <p:spPr bwMode="auto">
          <a:xfrm>
            <a:off x="2412000" y="2638800"/>
            <a:ext cx="0" cy="288032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2412000" y="5518800"/>
            <a:ext cx="432048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2412000" y="2638800"/>
            <a:ext cx="4320480" cy="288032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5292080" y="2436857"/>
            <a:ext cx="1656184" cy="46166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přepona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14" name="TextovéPole 113"/>
          <p:cNvSpPr txBox="1"/>
          <p:nvPr/>
        </p:nvSpPr>
        <p:spPr>
          <a:xfrm>
            <a:off x="300773" y="5717287"/>
            <a:ext cx="1656184" cy="46166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odvěsny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4" name="Oblouk 23"/>
          <p:cNvSpPr/>
          <p:nvPr/>
        </p:nvSpPr>
        <p:spPr bwMode="auto">
          <a:xfrm>
            <a:off x="1944000" y="5040000"/>
            <a:ext cx="920135" cy="920135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48000" y="500400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.</a:t>
            </a:r>
            <a:endParaRPr lang="cs-CZ" sz="2400" dirty="0"/>
          </a:p>
        </p:txBody>
      </p:sp>
      <p:sp>
        <p:nvSpPr>
          <p:cNvPr id="115" name="TextovéPole 114"/>
          <p:cNvSpPr txBox="1"/>
          <p:nvPr/>
        </p:nvSpPr>
        <p:spPr>
          <a:xfrm>
            <a:off x="2448000" y="496800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.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6" name="Oblouk 115"/>
          <p:cNvSpPr/>
          <p:nvPr/>
        </p:nvSpPr>
        <p:spPr bwMode="auto">
          <a:xfrm>
            <a:off x="1944000" y="5040000"/>
            <a:ext cx="920135" cy="920135"/>
          </a:xfrm>
          <a:prstGeom prst="arc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3" name="Přímá spojnice se šipkou 42"/>
          <p:cNvCxnSpPr>
            <a:endCxn id="110" idx="2"/>
          </p:cNvCxnSpPr>
          <p:nvPr/>
        </p:nvCxnSpPr>
        <p:spPr bwMode="auto">
          <a:xfrm flipH="1">
            <a:off x="4572000" y="2898522"/>
            <a:ext cx="1296144" cy="113089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1128865" y="4277127"/>
            <a:ext cx="1275202" cy="13953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Přímá spojnice se šipkou 46"/>
          <p:cNvCxnSpPr/>
          <p:nvPr/>
        </p:nvCxnSpPr>
        <p:spPr bwMode="auto">
          <a:xfrm flipV="1">
            <a:off x="2051720" y="5517232"/>
            <a:ext cx="1656184" cy="56292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7" name="TextovéPole 116"/>
          <p:cNvSpPr txBox="1"/>
          <p:nvPr/>
        </p:nvSpPr>
        <p:spPr>
          <a:xfrm>
            <a:off x="179512" y="3367697"/>
            <a:ext cx="2088232" cy="46166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p</a:t>
            </a:r>
            <a:r>
              <a:rPr lang="cs-CZ" sz="2400" b="1" dirty="0" smtClean="0">
                <a:solidFill>
                  <a:srgbClr val="FF0000"/>
                </a:solidFill>
              </a:rPr>
              <a:t>ravý úhel</a:t>
            </a:r>
            <a:endParaRPr lang="cs-CZ" sz="2400" b="1" dirty="0">
              <a:solidFill>
                <a:srgbClr val="FF0000"/>
              </a:solidFill>
            </a:endParaRPr>
          </a:p>
        </p:txBody>
      </p:sp>
      <p:cxnSp>
        <p:nvCxnSpPr>
          <p:cNvPr id="49" name="Přímá spojnice se šipkou 48"/>
          <p:cNvCxnSpPr/>
          <p:nvPr/>
        </p:nvCxnSpPr>
        <p:spPr bwMode="auto">
          <a:xfrm>
            <a:off x="1259632" y="3877017"/>
            <a:ext cx="1304528" cy="135781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20095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2" grpId="0"/>
      <p:bldP spid="106" grpId="0"/>
      <p:bldP spid="107" grpId="0"/>
      <p:bldP spid="108" grpId="0"/>
      <p:bldP spid="109" grpId="0"/>
      <p:bldP spid="110" grpId="0"/>
      <p:bldP spid="23" grpId="0" animBg="1"/>
      <p:bldP spid="114" grpId="0" animBg="1"/>
      <p:bldP spid="24" grpId="0" animBg="1"/>
      <p:bldP spid="25" grpId="0"/>
      <p:bldP spid="115" grpId="0"/>
      <p:bldP spid="116" grpId="0" animBg="1"/>
      <p:bldP spid="1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aoblený obdélník 52"/>
          <p:cNvSpPr/>
          <p:nvPr/>
        </p:nvSpPr>
        <p:spPr bwMode="auto">
          <a:xfrm>
            <a:off x="4562638" y="3861368"/>
            <a:ext cx="4257834" cy="216348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louk 31"/>
          <p:cNvSpPr/>
          <p:nvPr/>
        </p:nvSpPr>
        <p:spPr bwMode="auto">
          <a:xfrm rot="8058754">
            <a:off x="1907464" y="4221328"/>
            <a:ext cx="720080" cy="720080"/>
          </a:xfrm>
          <a:prstGeom prst="arc">
            <a:avLst/>
          </a:prstGeom>
          <a:solidFill>
            <a:schemeClr val="bg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57132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07504" y="3861368"/>
            <a:ext cx="432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107504" y="3861368"/>
            <a:ext cx="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07504" y="6741368"/>
            <a:ext cx="432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4427504" y="3861368"/>
            <a:ext cx="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107504" y="5301368"/>
            <a:ext cx="43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1547504" y="3861368"/>
            <a:ext cx="0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987504" y="3861368"/>
            <a:ext cx="0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>
            <a:off x="107504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1547504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19209" y="530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987504" y="386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 flipV="1">
            <a:off x="107504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1559209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107504" y="386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V="1">
            <a:off x="2987504" y="530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226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V="1">
            <a:off x="154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547504" y="5301368"/>
            <a:ext cx="1440000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ovéPole 32"/>
          <p:cNvSpPr txBox="1"/>
          <p:nvPr/>
        </p:nvSpPr>
        <p:spPr>
          <a:xfrm>
            <a:off x="2159264" y="451431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1547504" y="5301368"/>
            <a:ext cx="0" cy="144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2987504" y="5301368"/>
            <a:ext cx="0" cy="144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1547504" y="6741368"/>
            <a:ext cx="1440000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1547504" y="5301368"/>
            <a:ext cx="1440000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1559209" y="5821313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1</a:t>
            </a:r>
            <a:endParaRPr lang="cs-CZ" sz="2000" b="1" dirty="0">
              <a:solidFill>
                <a:srgbClr val="0070C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2085974" y="537841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2</a:t>
            </a:r>
            <a:endParaRPr lang="cs-CZ" sz="2000" b="1" dirty="0">
              <a:solidFill>
                <a:srgbClr val="0070C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2482130" y="5824799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3</a:t>
            </a:r>
            <a:endParaRPr lang="cs-CZ" sz="2000" b="1" dirty="0">
              <a:solidFill>
                <a:srgbClr val="0070C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2063265" y="624184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4</a:t>
            </a:r>
            <a:endParaRPr lang="cs-CZ" sz="2000" b="1" dirty="0">
              <a:solidFill>
                <a:srgbClr val="0070C0"/>
              </a:solidFill>
            </a:endParaRPr>
          </a:p>
        </p:txBody>
      </p:sp>
      <p:cxnSp>
        <p:nvCxnSpPr>
          <p:cNvPr id="71" name="Přímá spojnice 70"/>
          <p:cNvCxnSpPr/>
          <p:nvPr/>
        </p:nvCxnSpPr>
        <p:spPr bwMode="auto">
          <a:xfrm>
            <a:off x="2986186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226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1547504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82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 flipV="1">
            <a:off x="827504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 flipV="1">
            <a:off x="154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V="1">
            <a:off x="2267504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V="1">
            <a:off x="298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ovéPole 78"/>
          <p:cNvSpPr txBox="1"/>
          <p:nvPr/>
        </p:nvSpPr>
        <p:spPr>
          <a:xfrm>
            <a:off x="1007136" y="4325909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1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80" name="TextovéPole 79"/>
          <p:cNvSpPr txBox="1"/>
          <p:nvPr/>
        </p:nvSpPr>
        <p:spPr>
          <a:xfrm>
            <a:off x="1559209" y="4325909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2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2482130" y="4381313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3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3023360" y="4381313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4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0" y="2060848"/>
            <a:ext cx="9162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Obsah čtverce sestrojeného nad přeponou </a:t>
            </a:r>
            <a:r>
              <a:rPr lang="cs-CZ" sz="2000" b="1" i="1" dirty="0" smtClean="0">
                <a:solidFill>
                  <a:srgbClr val="FF0000"/>
                </a:solidFill>
              </a:rPr>
              <a:t>pravoúhlého</a:t>
            </a:r>
            <a:r>
              <a:rPr lang="cs-CZ" sz="2000" b="1" dirty="0" smtClean="0">
                <a:solidFill>
                  <a:srgbClr val="FF0000"/>
                </a:solidFill>
              </a:rPr>
              <a:t> trojúhelníku </a:t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se rovná součtu obsahů čtverců sestrojených nad  jeho odvěsnami.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84250" y="2768734"/>
            <a:ext cx="255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t</a:t>
            </a:r>
            <a:r>
              <a:rPr lang="cs-CZ" b="1" dirty="0" smtClean="0"/>
              <a:t>j. platí: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1811237" y="2784123"/>
            <a:ext cx="6505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Pro pravoúhlý trojúhelník ABC s přeponou o délce </a:t>
            </a:r>
            <a:r>
              <a:rPr lang="cs-CZ" sz="2000" b="1" i="1" dirty="0" smtClean="0"/>
              <a:t>c</a:t>
            </a:r>
            <a:r>
              <a:rPr lang="cs-CZ" sz="2000" b="1" dirty="0" smtClean="0"/>
              <a:t> a s odvěsnami o délkách </a:t>
            </a:r>
            <a:r>
              <a:rPr lang="cs-CZ" sz="2000" b="1" i="1" dirty="0" smtClean="0"/>
              <a:t>a</a:t>
            </a:r>
            <a:r>
              <a:rPr lang="cs-CZ" sz="2000" b="1" dirty="0" smtClean="0"/>
              <a:t>, </a:t>
            </a:r>
            <a:r>
              <a:rPr lang="cs-CZ" sz="2000" b="1" i="1" dirty="0" smtClean="0"/>
              <a:t>b</a:t>
            </a:r>
            <a:r>
              <a:rPr lang="cs-CZ" sz="2000" b="1" dirty="0" smtClean="0"/>
              <a:t> platí: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/>
              <p:cNvSpPr txBox="1"/>
              <p:nvPr/>
            </p:nvSpPr>
            <p:spPr>
              <a:xfrm>
                <a:off x="4716016" y="4543116"/>
                <a:ext cx="4132455" cy="847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4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4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4543116"/>
                <a:ext cx="4132455" cy="8477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89577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1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1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1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1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1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1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1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1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 tmFilter="0,0; .5, 1; 1, 1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32" grpId="0" animBg="1"/>
      <p:bldP spid="33" grpId="0"/>
      <p:bldP spid="38" grpId="0"/>
      <p:bldP spid="65" grpId="0"/>
      <p:bldP spid="66" grpId="0"/>
      <p:bldP spid="67" grpId="0"/>
      <p:bldP spid="79" grpId="0"/>
      <p:bldP spid="80" grpId="0"/>
      <p:bldP spid="81" grpId="0"/>
      <p:bldP spid="82" grpId="0"/>
      <p:bldP spid="40" grpId="0"/>
      <p:bldP spid="41" grpId="0"/>
      <p:bldP spid="85" grpId="0"/>
      <p:bldP spid="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Vypočítejte délku úhlopříčky kosočtverce ABCD, který má délku strany </a:t>
            </a:r>
            <a:br>
              <a:rPr lang="cs-CZ" sz="2000" b="1" dirty="0" smtClean="0"/>
            </a:br>
            <a:r>
              <a:rPr lang="cs-CZ" sz="2000" b="1" dirty="0" smtClean="0"/>
              <a:t>    225 mm a druhou úhlopříčku délky 36 cm. Vypočítejte obsah tohoto </a:t>
            </a:r>
            <a:br>
              <a:rPr lang="cs-CZ" sz="2000" b="1" dirty="0" smtClean="0"/>
            </a:br>
            <a:r>
              <a:rPr lang="cs-CZ" sz="2000" b="1" dirty="0" smtClean="0"/>
              <a:t>    kosočtverce.</a:t>
            </a:r>
            <a:endParaRPr lang="cs-CZ" sz="20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360000" y="2880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dirty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cs-CZ" b="1" dirty="0" smtClean="0"/>
                  <a:t> = 36 cm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880000"/>
                <a:ext cx="1701443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délník 3"/>
          <p:cNvSpPr/>
          <p:nvPr/>
        </p:nvSpPr>
        <p:spPr>
          <a:xfrm>
            <a:off x="360000" y="3240000"/>
            <a:ext cx="1435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a </a:t>
            </a:r>
            <a:r>
              <a:rPr lang="cs-CZ" b="1" dirty="0"/>
              <a:t>= </a:t>
            </a:r>
            <a:r>
              <a:rPr lang="cs-CZ" b="1" dirty="0" smtClean="0"/>
              <a:t>225 mm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Obdélník 71"/>
              <p:cNvSpPr/>
              <p:nvPr/>
            </p:nvSpPr>
            <p:spPr>
              <a:xfrm>
                <a:off x="360000" y="3600000"/>
                <a:ext cx="13275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cs-CZ" b="1" dirty="0" smtClean="0"/>
                  <a:t> </a:t>
                </a:r>
                <a:r>
                  <a:rPr lang="cs-CZ" b="1" dirty="0"/>
                  <a:t>= </a:t>
                </a:r>
                <a:r>
                  <a:rPr lang="cs-CZ" b="1" dirty="0" smtClean="0"/>
                  <a:t>… </a:t>
                </a:r>
                <a:r>
                  <a:rPr lang="cs-CZ" b="1" dirty="0"/>
                  <a:t>cm</a:t>
                </a:r>
                <a:endParaRPr lang="cs-CZ" dirty="0"/>
              </a:p>
            </p:txBody>
          </p:sp>
        </mc:Choice>
        <mc:Fallback xmlns="">
          <p:sp>
            <p:nvSpPr>
              <p:cNvPr id="72" name="Obdélník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600000"/>
                <a:ext cx="1327543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4128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417554" y="3963271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0" y="3960000"/>
                <a:ext cx="2832488" cy="648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cs-CZ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cs-CZ" b="1" i="1" smtClean="0">
                                          <a:latin typeface="Cambria Math"/>
                                        </a:rPr>
                                        <m:t>𝒖</m:t>
                                      </m:r>
                                    </m:e>
                                    <m:sub>
                                      <m:r>
                                        <a:rPr lang="cs-CZ" b="1" i="1" smtClean="0">
                                          <a:latin typeface="Cambria Math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cs-CZ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cs-CZ" b="1" i="1" smtClean="0">
                                          <a:latin typeface="Cambria Math"/>
                                        </a:rPr>
                                        <m:t>𝒖</m:t>
                                      </m:r>
                                    </m:e>
                                    <m:sub>
                                      <m:r>
                                        <a:rPr lang="cs-CZ" b="1" i="1" smtClean="0">
                                          <a:latin typeface="Cambria Math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960000"/>
                <a:ext cx="2832488" cy="64806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0" y="4680000"/>
                <a:ext cx="3068894" cy="1053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cs-CZ" b="1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cs-CZ" b="1" i="1">
                                          <a:latin typeface="Cambria Math"/>
                                        </a:rPr>
                                        <m:t>𝒖</m:t>
                                      </m:r>
                                    </m:e>
                                    <m:sub>
                                      <m:r>
                                        <a:rPr lang="cs-CZ" b="1" i="1">
                                          <a:latin typeface="Cambria Math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cs-CZ" b="1" i="1"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𝟐𝟐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b="1" i="1" smtClean="0">
                                      <a:latin typeface="Cambria Math"/>
                                    </a:rPr>
                                    <m:t>𝟑𝟔</m:t>
                                  </m:r>
                                </m:num>
                                <m:den>
                                  <m:r>
                                    <a:rPr lang="cs-CZ" b="1" i="1"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  <a:p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80000"/>
                <a:ext cx="3068894" cy="105343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0" y="5400000"/>
                <a:ext cx="3419872" cy="630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cs-CZ" b="1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cs-CZ" b="1" i="1">
                                          <a:latin typeface="Cambria Math"/>
                                        </a:rPr>
                                        <m:t>𝒖</m:t>
                                      </m:r>
                                    </m:e>
                                    <m:sub>
                                      <m:r>
                                        <a:rPr lang="cs-CZ" b="1" i="1">
                                          <a:latin typeface="Cambria Math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cs-CZ" b="1" i="1"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𝟓𝟎𝟔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𝟐𝟓</m:t>
                      </m:r>
                      <m:r>
                        <a:rPr lang="cs-CZ" b="1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𝟑𝟐𝟒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00000"/>
                <a:ext cx="3419872" cy="63062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0" y="6120000"/>
                <a:ext cx="2061483" cy="5686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b="1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cs-CZ" b="1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cs-CZ" b="1" i="1">
                                        <a:latin typeface="Cambria Math"/>
                                      </a:rPr>
                                      <m:t>𝒖</m:t>
                                    </m:r>
                                  </m:e>
                                  <m:sub>
                                    <m:r>
                                      <a:rPr lang="cs-CZ" b="1" i="1"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cs-CZ" b="1" i="1">
                                    <a:latin typeface="Cambria Math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r>
                      <a:rPr lang="cs-CZ" b="1" i="0" smtClean="0">
                        <a:latin typeface="Cambria Math" pitchFamily="18" charset="0"/>
                        <a:ea typeface="Cambria Math" pitchFamily="18" charset="0"/>
                      </a:rPr>
                      <m:t>𝟏𝟖𝟐</m:t>
                    </m:r>
                    <m:r>
                      <a:rPr lang="cs-CZ" b="1" i="0" smtClean="0">
                        <a:latin typeface="Cambria Math" pitchFamily="18" charset="0"/>
                        <a:ea typeface="Cambria Math" pitchFamily="18" charset="0"/>
                      </a:rPr>
                      <m:t>,</m:t>
                    </m:r>
                    <m:r>
                      <a:rPr lang="cs-CZ" b="1" i="0" smtClean="0">
                        <a:latin typeface="Cambria Math"/>
                        <a:ea typeface="Cambria Math" pitchFamily="18" charset="0"/>
                      </a:rPr>
                      <m:t>𝟐</m:t>
                    </m:r>
                    <m:r>
                      <a:rPr lang="cs-CZ" b="1" i="0" smtClean="0">
                        <a:latin typeface="Cambria Math" pitchFamily="18" charset="0"/>
                        <a:ea typeface="Cambria Math" pitchFamily="18" charset="0"/>
                      </a:rPr>
                      <m:t>𝟓</m:t>
                    </m:r>
                  </m:oMath>
                </a14:m>
                <a:r>
                  <a:rPr lang="cs-CZ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endParaRPr lang="cs-CZ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20000"/>
                <a:ext cx="2061483" cy="56861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2880000" y="3960000"/>
                <a:ext cx="2061483" cy="56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b="1" i="1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cs-CZ" b="1" i="1" smtClean="0">
                                  <a:latin typeface="Cambria Math"/>
                                  <a:ea typeface="Cambria Math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  <a:ea typeface="Cambria Math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𝟏𝟖𝟐</m:t>
                          </m:r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𝟐𝟓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3960000"/>
                <a:ext cx="2061483" cy="56887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2880000" y="4680000"/>
                <a:ext cx="2061483" cy="56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𝟏𝟑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4680000"/>
                <a:ext cx="2061483" cy="56887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3004229" y="5238221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2880000" y="5400000"/>
                <a:ext cx="2461351" cy="56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𝐮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5400000"/>
                <a:ext cx="2461351" cy="56887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Přímá spojnice 84"/>
          <p:cNvCxnSpPr/>
          <p:nvPr/>
        </p:nvCxnSpPr>
        <p:spPr bwMode="auto">
          <a:xfrm>
            <a:off x="2880000" y="663336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2880000" y="666936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6222433" y="5339454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4350433" y="3125454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5286433" y="2783454"/>
            <a:ext cx="0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400000"/>
            </a:camera>
            <a:lightRig rig="threePt" dir="t"/>
          </a:scene3d>
        </p:spPr>
      </p:cxnSp>
      <p:cxnSp>
        <p:nvCxnSpPr>
          <p:cNvPr id="55" name="Přímá spojnice 54"/>
          <p:cNvCxnSpPr/>
          <p:nvPr/>
        </p:nvCxnSpPr>
        <p:spPr bwMode="auto">
          <a:xfrm>
            <a:off x="8166433" y="2783454"/>
            <a:ext cx="0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400000"/>
            </a:camera>
            <a:lightRig rig="threePt" dir="t"/>
          </a:scene3d>
        </p:spPr>
      </p:cxnSp>
      <p:sp>
        <p:nvSpPr>
          <p:cNvPr id="11" name="TextovéPole 10"/>
          <p:cNvSpPr txBox="1"/>
          <p:nvPr/>
        </p:nvSpPr>
        <p:spPr>
          <a:xfrm>
            <a:off x="8150934" y="385412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7230433" y="529412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7367625" y="4228421"/>
                <a:ext cx="3737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625" y="4228421"/>
                <a:ext cx="373769" cy="369332"/>
              </a:xfrm>
              <a:prstGeom prst="rect">
                <a:avLst/>
              </a:prstGeom>
              <a:blipFill rotWithShape="1">
                <a:blip r:embed="rId12"/>
                <a:stretch>
                  <a:fillRect r="-6557"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Obdélník 60"/>
          <p:cNvSpPr/>
          <p:nvPr/>
        </p:nvSpPr>
        <p:spPr>
          <a:xfrm>
            <a:off x="1692000" y="3240000"/>
            <a:ext cx="1229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= 22,5 cm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040000" y="6012000"/>
            <a:ext cx="39541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Kosočtverec má úhlopříčku dlouhou 27 cm.</a:t>
            </a:r>
            <a:endParaRPr lang="cs-CZ" sz="2000" b="1" dirty="0"/>
          </a:p>
        </p:txBody>
      </p:sp>
      <p:cxnSp>
        <p:nvCxnSpPr>
          <p:cNvPr id="9" name="Přímá spojnice 8"/>
          <p:cNvCxnSpPr/>
          <p:nvPr/>
        </p:nvCxnSpPr>
        <p:spPr bwMode="auto">
          <a:xfrm>
            <a:off x="4350433" y="3116737"/>
            <a:ext cx="4752000" cy="22227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flipH="1">
            <a:off x="6232130" y="3116737"/>
            <a:ext cx="994290" cy="22227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962465" y="4111439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664373" y="272042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6539548" y="3368786"/>
                <a:ext cx="3737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9548" y="3368786"/>
                <a:ext cx="373769" cy="369332"/>
              </a:xfrm>
              <a:prstGeom prst="rect">
                <a:avLst/>
              </a:prstGeom>
              <a:blipFill rotWithShape="1">
                <a:blip r:embed="rId13"/>
                <a:stretch>
                  <a:fillRect r="-6557"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blouk 15"/>
          <p:cNvSpPr/>
          <p:nvPr/>
        </p:nvSpPr>
        <p:spPr bwMode="auto">
          <a:xfrm rot="6889200">
            <a:off x="6312420" y="3855002"/>
            <a:ext cx="828024" cy="82802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700440" y="4192520"/>
            <a:ext cx="31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cxnSp>
        <p:nvCxnSpPr>
          <p:cNvPr id="19" name="Přímá spojnice 18"/>
          <p:cNvCxnSpPr>
            <a:endCxn id="17" idx="0"/>
          </p:cNvCxnSpPr>
          <p:nvPr/>
        </p:nvCxnSpPr>
        <p:spPr bwMode="auto">
          <a:xfrm flipV="1">
            <a:off x="6539548" y="4192520"/>
            <a:ext cx="320084" cy="76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ovéPole 39"/>
          <p:cNvSpPr txBox="1"/>
          <p:nvPr/>
        </p:nvSpPr>
        <p:spPr>
          <a:xfrm>
            <a:off x="6096373" y="5325166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8856384" y="529412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7226420" y="273810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4330104" y="2708920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906681" y="386325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2880000" y="5940000"/>
                <a:ext cx="24613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𝐮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𝟏𝟑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5940000"/>
                <a:ext cx="2461351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2880000" y="6300000"/>
                <a:ext cx="24613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𝐮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𝟐𝟕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6300000"/>
                <a:ext cx="2461351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Přímá spojnice 50"/>
          <p:cNvCxnSpPr/>
          <p:nvPr/>
        </p:nvCxnSpPr>
        <p:spPr bwMode="auto">
          <a:xfrm>
            <a:off x="2926224" y="6309332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675194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1" grpId="0"/>
      <p:bldP spid="4" grpId="0"/>
      <p:bldP spid="72" grpId="0"/>
      <p:bldP spid="8" grpId="0"/>
      <p:bldP spid="74" grpId="0"/>
      <p:bldP spid="75" grpId="0"/>
      <p:bldP spid="76" grpId="0"/>
      <p:bldP spid="77" grpId="0"/>
      <p:bldP spid="78" grpId="0"/>
      <p:bldP spid="81" grpId="0"/>
      <p:bldP spid="11" grpId="0"/>
      <p:bldP spid="57" grpId="0"/>
      <p:bldP spid="60" grpId="0"/>
      <p:bldP spid="61" grpId="0"/>
      <p:bldP spid="14" grpId="0"/>
      <p:bldP spid="32" grpId="0"/>
      <p:bldP spid="33" grpId="0"/>
      <p:bldP spid="34" grpId="0"/>
      <p:bldP spid="16" grpId="0" animBg="1"/>
      <p:bldP spid="17" grpId="0"/>
      <p:bldP spid="40" grpId="0"/>
      <p:bldP spid="41" grpId="0"/>
      <p:bldP spid="42" grpId="0"/>
      <p:bldP spid="44" grpId="0"/>
      <p:bldP spid="45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Vypočítejte délku úhlopříčky kosočtverce ABCD, který má délku strany </a:t>
            </a:r>
            <a:br>
              <a:rPr lang="cs-CZ" sz="2000" b="1" dirty="0" smtClean="0"/>
            </a:br>
            <a:r>
              <a:rPr lang="cs-CZ" sz="2000" b="1" dirty="0" smtClean="0"/>
              <a:t>    225 mm a druhou úhlopříčku délky 36 cm. Vypočítejte obsah tohoto </a:t>
            </a:r>
            <a:br>
              <a:rPr lang="cs-CZ" sz="2000" b="1" dirty="0" smtClean="0"/>
            </a:br>
            <a:r>
              <a:rPr lang="cs-CZ" sz="2000" b="1" dirty="0" smtClean="0"/>
              <a:t>    kosočtverce.</a:t>
            </a:r>
            <a:endParaRPr lang="cs-CZ" sz="20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360000" y="2880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dirty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cs-CZ" b="1" dirty="0" smtClean="0"/>
                  <a:t> = 36 cm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880000"/>
                <a:ext cx="1701443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délník 3"/>
          <p:cNvSpPr/>
          <p:nvPr/>
        </p:nvSpPr>
        <p:spPr>
          <a:xfrm>
            <a:off x="360000" y="3240000"/>
            <a:ext cx="1435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a </a:t>
            </a:r>
            <a:r>
              <a:rPr lang="cs-CZ" b="1" dirty="0"/>
              <a:t>= </a:t>
            </a:r>
            <a:r>
              <a:rPr lang="cs-CZ" b="1" dirty="0" smtClean="0"/>
              <a:t>225 mm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Obdélník 71"/>
              <p:cNvSpPr/>
              <p:nvPr/>
            </p:nvSpPr>
            <p:spPr>
              <a:xfrm>
                <a:off x="360000" y="3600000"/>
                <a:ext cx="13275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cs-CZ" b="1" dirty="0" smtClean="0"/>
                  <a:t> </a:t>
                </a:r>
                <a:r>
                  <a:rPr lang="cs-CZ" b="1" dirty="0"/>
                  <a:t>= </a:t>
                </a:r>
                <a:r>
                  <a:rPr lang="cs-CZ" b="1" dirty="0" smtClean="0"/>
                  <a:t>… </a:t>
                </a:r>
                <a:r>
                  <a:rPr lang="cs-CZ" b="1" dirty="0"/>
                  <a:t>cm</a:t>
                </a:r>
                <a:endParaRPr lang="cs-CZ" dirty="0"/>
              </a:p>
            </p:txBody>
          </p:sp>
        </mc:Choice>
        <mc:Fallback xmlns="">
          <p:sp>
            <p:nvSpPr>
              <p:cNvPr id="72" name="Obdélník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600000"/>
                <a:ext cx="1327543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4128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360000" y="432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ovéPole 73"/>
          <p:cNvSpPr txBox="1"/>
          <p:nvPr/>
        </p:nvSpPr>
        <p:spPr>
          <a:xfrm>
            <a:off x="0" y="4320000"/>
            <a:ext cx="3563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/>
                <a:ea typeface="Cambria Math"/>
              </a:rPr>
              <a:t>△ASB  </a:t>
            </a:r>
            <a:r>
              <a:rPr lang="cs-CZ" b="1" dirty="0" smtClean="0">
                <a:latin typeface="Cambria Math"/>
                <a:ea typeface="Cambria Math"/>
              </a:rPr>
              <a:t>≅  △CSB  ≅ △CSBD ≅  △ASD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420000" y="43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b="1" dirty="0" smtClean="0"/>
              <a:t>(</a:t>
            </a:r>
            <a:r>
              <a:rPr lang="cs-CZ" b="1" dirty="0" err="1" smtClean="0"/>
              <a:t>sus</a:t>
            </a:r>
            <a:r>
              <a:rPr lang="cs-CZ" b="1" dirty="0" smtClean="0"/>
              <a:t>)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ovéPole 75"/>
              <p:cNvSpPr txBox="1"/>
              <p:nvPr/>
            </p:nvSpPr>
            <p:spPr>
              <a:xfrm>
                <a:off x="180000" y="4680000"/>
                <a:ext cx="2061483" cy="748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0" smtClean="0">
                              <a:latin typeface="Cambria Math"/>
                              <a:ea typeface="Cambria Math" pitchFamily="18" charset="0"/>
                            </a:rPr>
                            <m:t>𝐒</m:t>
                          </m:r>
                        </m:e>
                        <m:sub>
                          <m:r>
                            <a:rPr lang="cs-CZ" b="1" i="0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</m:sub>
                      </m:sSub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f>
                        <m:fPr>
                          <m:ctrlPr>
                            <a:rPr lang="cs-CZ" b="1" smtClean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b="1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cs-CZ" b="1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cs-CZ" b="1" i="0" smtClean="0">
                                      <a:latin typeface="Cambria Math"/>
                                      <a:ea typeface="Cambria Math" pitchFamily="18" charset="0"/>
                                    </a:rPr>
                                    <m:t>𝐮</m:t>
                                  </m:r>
                                </m:e>
                                <m:sub>
                                  <m:r>
                                    <a:rPr lang="cs-CZ" b="1" i="0" smtClean="0">
                                      <a:latin typeface="Cambria Math"/>
                                      <a:ea typeface="Cambria Math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cs-CZ" b="1" i="0" smtClean="0">
                                  <a:latin typeface="Cambria Math"/>
                                  <a:ea typeface="Cambria Math" pitchFamily="18" charset="0"/>
                                </a:rPr>
                                <m:t>𝟐</m:t>
                              </m:r>
                            </m:den>
                          </m:f>
                          <m:r>
                            <a:rPr lang="cs-CZ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cs-CZ" b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cs-CZ" b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cs-CZ" b="1" i="0">
                                      <a:latin typeface="Cambria Math"/>
                                      <a:ea typeface="Cambria Math" pitchFamily="18" charset="0"/>
                                    </a:rPr>
                                    <m:t>𝐮</m:t>
                                  </m:r>
                                </m:e>
                                <m:sub>
                                  <m:r>
                                    <a:rPr lang="cs-CZ" b="1" i="0" smtClean="0">
                                      <a:latin typeface="Cambria Math"/>
                                      <a:ea typeface="Cambria Math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cs-CZ" b="1" i="0">
                                  <a:latin typeface="Cambria Math"/>
                                  <a:ea typeface="Cambria Math" pitchFamily="18" charset="0"/>
                                </a:rPr>
                                <m:t>𝟐</m:t>
                              </m:r>
                            </m:den>
                          </m:f>
                        </m:num>
                        <m:den>
                          <m:r>
                            <a:rPr lang="cs-CZ" b="1" i="0" smtClean="0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061483" cy="74853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ovéPole 76"/>
              <p:cNvSpPr txBox="1"/>
              <p:nvPr/>
            </p:nvSpPr>
            <p:spPr>
              <a:xfrm>
                <a:off x="180000" y="5400000"/>
                <a:ext cx="2061483" cy="748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∆</m:t>
                          </m:r>
                        </m:sub>
                      </m:sSub>
                      <m:r>
                        <a:rPr lang="cs-CZ" b="1" i="1">
                          <a:latin typeface="Cambria Math"/>
                          <a:ea typeface="Cambria Math" pitchFamily="18" charset="0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cs-CZ" b="1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cs-CZ" b="1" i="1">
                                      <a:latin typeface="Cambria Math"/>
                                      <a:ea typeface="Cambria Math" pitchFamily="18" charset="0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cs-CZ" b="1" i="1">
                                      <a:latin typeface="Cambria Math"/>
                                      <a:ea typeface="Cambria Math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cs-CZ" b="1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cs-CZ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cs-CZ" b="1" i="1" smtClean="0">
                                      <a:latin typeface="Cambria Math"/>
                                      <a:ea typeface="Cambria Math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cs-CZ" b="1" i="1" smtClean="0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cs-CZ" b="1" i="1" smtClean="0">
                                  <a:latin typeface="Cambria Math"/>
                                  <a:ea typeface="Cambria Math" pitchFamily="18" charset="0"/>
                                </a:rPr>
                                <m:t>𝟒</m:t>
                              </m:r>
                            </m:den>
                          </m:f>
                        </m:num>
                        <m:den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400000"/>
                <a:ext cx="2061483" cy="74853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180000" y="6120000"/>
                <a:ext cx="2461351" cy="56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∆</m:t>
                          </m:r>
                        </m:sub>
                      </m:sSub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b="1" i="1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cs-CZ" b="1" i="1" smtClean="0">
                                  <a:latin typeface="Cambria Math"/>
                                  <a:ea typeface="Cambria Math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  <a:ea typeface="Cambria Math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6120000"/>
                <a:ext cx="2461351" cy="56887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Přímá spojnice 84"/>
          <p:cNvCxnSpPr/>
          <p:nvPr/>
        </p:nvCxnSpPr>
        <p:spPr bwMode="auto">
          <a:xfrm>
            <a:off x="6143097" y="6453336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6143097" y="6489336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6222433" y="5339454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4350433" y="3125454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5286433" y="2783454"/>
            <a:ext cx="0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400000"/>
            </a:camera>
            <a:lightRig rig="threePt" dir="t"/>
          </a:scene3d>
        </p:spPr>
      </p:cxnSp>
      <p:cxnSp>
        <p:nvCxnSpPr>
          <p:cNvPr id="55" name="Přímá spojnice 54"/>
          <p:cNvCxnSpPr/>
          <p:nvPr/>
        </p:nvCxnSpPr>
        <p:spPr bwMode="auto">
          <a:xfrm>
            <a:off x="8166433" y="2783454"/>
            <a:ext cx="0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400000"/>
            </a:camera>
            <a:lightRig rig="threePt" dir="t"/>
          </a:scene3d>
        </p:spPr>
      </p:cxnSp>
      <p:sp>
        <p:nvSpPr>
          <p:cNvPr id="11" name="TextovéPole 10"/>
          <p:cNvSpPr txBox="1"/>
          <p:nvPr/>
        </p:nvSpPr>
        <p:spPr>
          <a:xfrm>
            <a:off x="8150934" y="385412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7230433" y="529412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7367625" y="4228421"/>
                <a:ext cx="3737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625" y="4228421"/>
                <a:ext cx="373769" cy="369332"/>
              </a:xfrm>
              <a:prstGeom prst="rect">
                <a:avLst/>
              </a:prstGeom>
              <a:blipFill rotWithShape="1">
                <a:blip r:embed="rId12"/>
                <a:stretch>
                  <a:fillRect r="-6557"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Obdélník 60"/>
          <p:cNvSpPr/>
          <p:nvPr/>
        </p:nvSpPr>
        <p:spPr>
          <a:xfrm>
            <a:off x="1692000" y="3240000"/>
            <a:ext cx="1229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= 22,5 cm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798461" y="6504057"/>
            <a:ext cx="4303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Kosočtverec má </a:t>
            </a:r>
            <a:r>
              <a:rPr lang="cs-CZ" sz="2000" b="1" dirty="0" smtClean="0"/>
              <a:t>obsah 486 cm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cxnSp>
        <p:nvCxnSpPr>
          <p:cNvPr id="9" name="Přímá spojnice 8"/>
          <p:cNvCxnSpPr/>
          <p:nvPr/>
        </p:nvCxnSpPr>
        <p:spPr bwMode="auto">
          <a:xfrm>
            <a:off x="4350433" y="3116737"/>
            <a:ext cx="4752000" cy="22227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flipH="1">
            <a:off x="6232130" y="3116737"/>
            <a:ext cx="994290" cy="22227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962465" y="4111439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664373" y="272042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6539548" y="3368786"/>
                <a:ext cx="3737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0" dirty="0" smtClean="0"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9548" y="3368786"/>
                <a:ext cx="373769" cy="369332"/>
              </a:xfrm>
              <a:prstGeom prst="rect">
                <a:avLst/>
              </a:prstGeom>
              <a:blipFill rotWithShape="1">
                <a:blip r:embed="rId13"/>
                <a:stretch>
                  <a:fillRect r="-6557"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blouk 15"/>
          <p:cNvSpPr/>
          <p:nvPr/>
        </p:nvSpPr>
        <p:spPr bwMode="auto">
          <a:xfrm rot="6889200">
            <a:off x="6312420" y="3855002"/>
            <a:ext cx="828024" cy="82802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700440" y="4192520"/>
            <a:ext cx="31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cxnSp>
        <p:nvCxnSpPr>
          <p:cNvPr id="19" name="Přímá spojnice 18"/>
          <p:cNvCxnSpPr>
            <a:endCxn id="17" idx="0"/>
          </p:cNvCxnSpPr>
          <p:nvPr/>
        </p:nvCxnSpPr>
        <p:spPr bwMode="auto">
          <a:xfrm flipV="1">
            <a:off x="6539548" y="4192520"/>
            <a:ext cx="320084" cy="76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ovéPole 39"/>
          <p:cNvSpPr txBox="1"/>
          <p:nvPr/>
        </p:nvSpPr>
        <p:spPr>
          <a:xfrm>
            <a:off x="6096373" y="5325166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8856384" y="529412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7226420" y="273810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4330104" y="2708920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906681" y="386325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2880000" y="4679818"/>
                <a:ext cx="2461351" cy="570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</a:rPr>
                            <m:t>𝑨𝑩𝑪𝑫</m:t>
                          </m:r>
                        </m:sub>
                      </m:sSub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4679818"/>
                <a:ext cx="2461351" cy="570734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6120000" y="6120000"/>
                <a:ext cx="24613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b="1" i="1">
                              <a:latin typeface="Cambria Math"/>
                            </a:rPr>
                            <m:t>𝑨𝑩𝑪𝑫</m:t>
                          </m:r>
                        </m:sub>
                      </m:sSub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𝟒𝟖𝟔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𝐜𝐦𝟐</m:t>
                      </m:r>
                    </m:oMath>
                  </m:oMathPara>
                </a14:m>
                <a:endParaRPr lang="cs-CZ" b="1" baseline="30000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6120000"/>
                <a:ext cx="2461351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Přímá spojnice 50"/>
          <p:cNvCxnSpPr/>
          <p:nvPr/>
        </p:nvCxnSpPr>
        <p:spPr bwMode="auto">
          <a:xfrm>
            <a:off x="6120000" y="6120000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Obdélník 42"/>
          <p:cNvSpPr/>
          <p:nvPr/>
        </p:nvSpPr>
        <p:spPr>
          <a:xfrm>
            <a:off x="360000" y="3960000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S = </a:t>
            </a:r>
            <a:r>
              <a:rPr lang="cs-CZ" b="1" dirty="0" smtClean="0"/>
              <a:t>… </a:t>
            </a:r>
            <a:r>
              <a:rPr lang="cs-CZ" b="1" dirty="0" smtClean="0"/>
              <a:t>cm</a:t>
            </a:r>
            <a:r>
              <a:rPr lang="cs-CZ" b="1" baseline="30000" dirty="0" smtClean="0"/>
              <a:t>2</a:t>
            </a:r>
            <a:endParaRPr lang="cs-CZ" baseline="30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2880000" y="5400000"/>
                <a:ext cx="2461351" cy="570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</a:rPr>
                            <m:t>𝑨𝑩𝑪𝑫</m:t>
                          </m:r>
                        </m:sub>
                      </m:sSub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  <a:ea typeface="Cambria Math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5400000"/>
                <a:ext cx="2461351" cy="570734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2880000" y="6120000"/>
                <a:ext cx="2461351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</a:rPr>
                            <m:t>𝑨𝑩𝑪𝑫</m:t>
                          </m:r>
                        </m:sub>
                      </m:sSub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𝟑𝟔</m:t>
                          </m:r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6120000"/>
                <a:ext cx="2461351" cy="610936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6120000" y="5760000"/>
                <a:ext cx="24613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b="1" i="1">
                              <a:latin typeface="Cambria Math"/>
                            </a:rPr>
                            <m:t>𝑨𝑩𝑪𝑫</m:t>
                          </m:r>
                        </m:sub>
                      </m:sSub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𝟒𝟖𝟔</m:t>
                      </m:r>
                    </m:oMath>
                  </m:oMathPara>
                </a14:m>
                <a:endParaRPr lang="cs-CZ" b="1" baseline="30000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5760000"/>
                <a:ext cx="2461351" cy="369332"/>
              </a:xfrm>
              <a:prstGeom prst="rect">
                <a:avLst/>
              </a:prstGeom>
              <a:blipFill rotWithShape="1">
                <a:blip r:embed="rId18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83920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1" grpId="0"/>
      <p:bldP spid="4" grpId="0"/>
      <p:bldP spid="72" grpId="0"/>
      <p:bldP spid="74" grpId="0"/>
      <p:bldP spid="75" grpId="0"/>
      <p:bldP spid="76" grpId="0"/>
      <p:bldP spid="77" grpId="0"/>
      <p:bldP spid="81" grpId="0"/>
      <p:bldP spid="11" grpId="0"/>
      <p:bldP spid="57" grpId="0"/>
      <p:bldP spid="60" grpId="0"/>
      <p:bldP spid="61" grpId="0"/>
      <p:bldP spid="14" grpId="0"/>
      <p:bldP spid="32" grpId="0"/>
      <p:bldP spid="33" grpId="0"/>
      <p:bldP spid="34" grpId="0"/>
      <p:bldP spid="16" grpId="0" animBg="1"/>
      <p:bldP spid="17" grpId="0"/>
      <p:bldP spid="40" grpId="0"/>
      <p:bldP spid="41" grpId="0"/>
      <p:bldP spid="42" grpId="0"/>
      <p:bldP spid="44" grpId="0"/>
      <p:bldP spid="45" grpId="0"/>
      <p:bldP spid="47" grpId="0"/>
      <p:bldP spid="48" grpId="0"/>
      <p:bldP spid="43" grpId="0"/>
      <p:bldP spid="46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louk 19"/>
          <p:cNvSpPr/>
          <p:nvPr/>
        </p:nvSpPr>
        <p:spPr bwMode="auto">
          <a:xfrm>
            <a:off x="5868144" y="4833248"/>
            <a:ext cx="683984" cy="683984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14635" y="1844824"/>
            <a:ext cx="69297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Do jaké výše dosahuje žebřík délky </a:t>
            </a:r>
            <a:r>
              <a:rPr lang="cs-CZ" sz="2000" b="1" dirty="0" smtClean="0"/>
              <a:t>7 </a:t>
            </a:r>
            <a:r>
              <a:rPr lang="cs-CZ" sz="2000" b="1" dirty="0"/>
              <a:t>m , je-li postaven od zdi ve vzdálenosti </a:t>
            </a:r>
            <a:r>
              <a:rPr lang="cs-CZ" sz="2000" b="1" dirty="0" smtClean="0"/>
              <a:t>2,5 </a:t>
            </a:r>
            <a:r>
              <a:rPr lang="cs-CZ" sz="2000" b="1" dirty="0"/>
              <a:t>m. </a:t>
            </a:r>
            <a:endParaRPr lang="cs-CZ" sz="2000" b="1" i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187624" y="2520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 = 7 m</a:t>
            </a:r>
            <a:endParaRPr lang="cs-CZ" b="1" i="1" dirty="0"/>
          </a:p>
        </p:txBody>
      </p:sp>
      <p:sp>
        <p:nvSpPr>
          <p:cNvPr id="4" name="Obdélník 3"/>
          <p:cNvSpPr/>
          <p:nvPr/>
        </p:nvSpPr>
        <p:spPr>
          <a:xfrm>
            <a:off x="1188113" y="2880000"/>
            <a:ext cx="1178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d </a:t>
            </a:r>
            <a:r>
              <a:rPr lang="cs-CZ" b="1" dirty="0"/>
              <a:t>= </a:t>
            </a:r>
            <a:r>
              <a:rPr lang="cs-CZ" b="1" dirty="0" smtClean="0"/>
              <a:t>2,5 m</a:t>
            </a:r>
            <a:endParaRPr lang="cs-CZ" dirty="0"/>
          </a:p>
        </p:txBody>
      </p:sp>
      <p:sp>
        <p:nvSpPr>
          <p:cNvPr id="72" name="Obdélník 71"/>
          <p:cNvSpPr/>
          <p:nvPr/>
        </p:nvSpPr>
        <p:spPr>
          <a:xfrm>
            <a:off x="1188113" y="3240000"/>
            <a:ext cx="107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v </a:t>
            </a:r>
            <a:r>
              <a:rPr lang="cs-CZ" b="1" dirty="0"/>
              <a:t>= </a:t>
            </a:r>
            <a:r>
              <a:rPr lang="cs-CZ" b="1" dirty="0" smtClean="0"/>
              <a:t>… m</a:t>
            </a:r>
            <a:endParaRPr lang="cs-CZ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1188113" y="3636000"/>
            <a:ext cx="215594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188000" y="3600000"/>
                <a:ext cx="2880319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𝐯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𝐳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𝐝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000" y="3600000"/>
                <a:ext cx="2880319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1188000" y="4032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𝐯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𝟕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000" y="4032000"/>
                <a:ext cx="2061483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1188113" y="4464000"/>
                <a:ext cx="2735815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𝐯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𝟒𝟗</m:t>
                      </m:r>
                      <m:r>
                        <a:rPr lang="cs-CZ" b="1" i="0" smtClean="0">
                          <a:latin typeface="Cambria Math"/>
                        </a:rPr>
                        <m:t>−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113" y="4464000"/>
                <a:ext cx="2735815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1188113" y="4896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𝐯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𝟒𝟐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𝟕𝟓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113" y="4896000"/>
                <a:ext cx="2061483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188113" y="5328000"/>
                <a:ext cx="2061483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𝐯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</a:rPr>
                            <m:t>𝟒𝟐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𝟕𝟓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113" y="5328000"/>
                <a:ext cx="2061483" cy="42774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1188113" y="576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𝐯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𝟓𝟒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113" y="5760000"/>
                <a:ext cx="2061483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1188113" y="6120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188000" y="6192000"/>
                <a:ext cx="1439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𝐯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𝟓𝟒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000" y="6192000"/>
                <a:ext cx="143999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Přímá spojnice 84"/>
          <p:cNvCxnSpPr/>
          <p:nvPr/>
        </p:nvCxnSpPr>
        <p:spPr bwMode="auto">
          <a:xfrm>
            <a:off x="1188113" y="6525344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1188113" y="6561344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6210136" y="3026048"/>
            <a:ext cx="126000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6678048" y="5114280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cxnSp>
        <p:nvCxnSpPr>
          <p:cNvPr id="55" name="Přímá spojnice 54"/>
          <p:cNvCxnSpPr>
            <a:endCxn id="20" idx="1"/>
          </p:cNvCxnSpPr>
          <p:nvPr/>
        </p:nvCxnSpPr>
        <p:spPr bwMode="auto">
          <a:xfrm flipH="1" flipV="1">
            <a:off x="6210136" y="5175240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 flipV="1">
            <a:off x="6210136" y="3026048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5922216" y="4096716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491880" y="6254668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Žebřík dosáhne do výšky je 6,54 m.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930328" y="3936934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6222880" y="4754240"/>
            <a:ext cx="305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1501913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/>
      <p:bldP spid="71" grpId="0"/>
      <p:bldP spid="4" grpId="0"/>
      <p:bldP spid="72" grpId="0"/>
      <p:bldP spid="8" grpId="0"/>
      <p:bldP spid="74" grpId="0"/>
      <p:bldP spid="75" grpId="0"/>
      <p:bldP spid="76" grpId="0"/>
      <p:bldP spid="77" grpId="0"/>
      <p:bldP spid="78" grpId="0"/>
      <p:bldP spid="81" grpId="0"/>
      <p:bldP spid="11" grpId="0"/>
      <p:bldP spid="60" grpId="0"/>
      <p:bldP spid="14" grpId="0"/>
      <p:bldP spid="36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411761" y="1844824"/>
            <a:ext cx="5553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Čtverec má úhlopříčku dlouhou </a:t>
            </a:r>
            <a:r>
              <a:rPr lang="cs-CZ" sz="2000" b="1" dirty="0" smtClean="0"/>
              <a:t>21,2 </a:t>
            </a:r>
            <a:r>
              <a:rPr lang="cs-CZ" sz="2000" b="1" dirty="0"/>
              <a:t>cm .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Vypočítejte </a:t>
            </a:r>
            <a:r>
              <a:rPr lang="cs-CZ" sz="2000" b="1" dirty="0"/>
              <a:t>obvod čtverce </a:t>
            </a:r>
            <a:r>
              <a:rPr lang="cs-CZ" sz="2000" b="1" dirty="0" smtClean="0"/>
              <a:t>. </a:t>
            </a:r>
            <a:endParaRPr lang="cs-CZ" sz="2000" b="1" i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539552" y="2420888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 = 21,2 cm</a:t>
            </a:r>
            <a:endParaRPr lang="cs-CZ" b="1" i="1" dirty="0"/>
          </a:p>
        </p:txBody>
      </p:sp>
      <p:sp>
        <p:nvSpPr>
          <p:cNvPr id="4" name="Obdélník 3"/>
          <p:cNvSpPr/>
          <p:nvPr/>
        </p:nvSpPr>
        <p:spPr>
          <a:xfrm>
            <a:off x="540041" y="2780888"/>
            <a:ext cx="120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a </a:t>
            </a:r>
            <a:r>
              <a:rPr lang="cs-CZ" b="1" dirty="0"/>
              <a:t>= </a:t>
            </a:r>
            <a:r>
              <a:rPr lang="cs-CZ" b="1" dirty="0" smtClean="0"/>
              <a:t>… cm</a:t>
            </a:r>
            <a:endParaRPr lang="cs-CZ" dirty="0"/>
          </a:p>
        </p:txBody>
      </p:sp>
      <p:sp>
        <p:nvSpPr>
          <p:cNvPr id="72" name="Obdélník 71"/>
          <p:cNvSpPr/>
          <p:nvPr/>
        </p:nvSpPr>
        <p:spPr>
          <a:xfrm>
            <a:off x="540041" y="3140888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o </a:t>
            </a:r>
            <a:r>
              <a:rPr lang="cs-CZ" b="1" dirty="0"/>
              <a:t>= </a:t>
            </a:r>
            <a:r>
              <a:rPr lang="cs-CZ" b="1" dirty="0" smtClean="0"/>
              <a:t>… cm</a:t>
            </a:r>
            <a:endParaRPr lang="cs-CZ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540041" y="3500888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539928" y="3500888"/>
                <a:ext cx="171360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𝐮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28" y="3500888"/>
                <a:ext cx="1713602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539928" y="3860888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𝐮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28" y="3860888"/>
                <a:ext cx="2061483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539929" y="4220888"/>
                <a:ext cx="187183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𝟐𝟏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29" y="4220888"/>
                <a:ext cx="1871832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539928" y="4580888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</a:rPr>
                            <m:t>𝟐𝟏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28" y="4580888"/>
                <a:ext cx="2061483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540041" y="5660888"/>
                <a:ext cx="2061483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𝐚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</a:rPr>
                            <m:t>𝟐𝟐𝟒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𝟕𝟐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41" y="5660888"/>
                <a:ext cx="2061483" cy="42774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540041" y="6020888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𝐚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41" y="6020888"/>
                <a:ext cx="2061483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540041" y="6380888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540042" y="6372000"/>
                <a:ext cx="1439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𝐚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𝟏𝟓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42" y="6372000"/>
                <a:ext cx="143999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Přímá spojnice 84"/>
          <p:cNvCxnSpPr/>
          <p:nvPr/>
        </p:nvCxnSpPr>
        <p:spPr bwMode="auto">
          <a:xfrm>
            <a:off x="540041" y="6732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6120000" y="306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7128192" y="515719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55" name="Přímá spojnice 54"/>
          <p:cNvCxnSpPr/>
          <p:nvPr/>
        </p:nvCxnSpPr>
        <p:spPr bwMode="auto">
          <a:xfrm flipH="1" flipV="1">
            <a:off x="6120000" y="522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 flipV="1">
            <a:off x="8280000" y="306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5779808" y="380637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491880" y="625466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Obvod čtverce je 60 cm.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 flipV="1">
            <a:off x="6120000" y="306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8280000" y="3962119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958650" y="2704666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9" name="Přímá spojnice 8"/>
          <p:cNvCxnSpPr/>
          <p:nvPr/>
        </p:nvCxnSpPr>
        <p:spPr bwMode="auto">
          <a:xfrm flipV="1">
            <a:off x="6120000" y="3073998"/>
            <a:ext cx="2160000" cy="21460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ovéPole 32"/>
          <p:cNvSpPr txBox="1"/>
          <p:nvPr/>
        </p:nvSpPr>
        <p:spPr>
          <a:xfrm>
            <a:off x="6958650" y="3820960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539928" y="4940888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𝟒𝟒𝟗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𝟒𝟒</m:t>
                      </m:r>
                      <m:r>
                        <a:rPr lang="cs-CZ" b="1" i="1" smtClean="0"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28" y="4940888"/>
                <a:ext cx="2061483" cy="3755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539928" y="5302185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𝟐𝟐𝟒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𝟕𝟐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28" y="5302185"/>
                <a:ext cx="2061483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3240000" y="3492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𝐨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𝐚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3492000"/>
                <a:ext cx="2061483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3240000" y="3852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𝐨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𝟏𝟓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3852000"/>
                <a:ext cx="2061483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3240000" y="4212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𝐨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𝟔𝟎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4212000"/>
                <a:ext cx="2061483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39"/>
          <p:cNvCxnSpPr/>
          <p:nvPr/>
        </p:nvCxnSpPr>
        <p:spPr bwMode="auto">
          <a:xfrm>
            <a:off x="3240000" y="4572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3240000" y="4572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𝐨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𝟔𝟎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4572000"/>
                <a:ext cx="2061483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Přímá spojnice 41"/>
          <p:cNvCxnSpPr/>
          <p:nvPr/>
        </p:nvCxnSpPr>
        <p:spPr bwMode="auto">
          <a:xfrm>
            <a:off x="3240000" y="4932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3240000" y="4968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036307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1" grpId="0"/>
      <p:bldP spid="4" grpId="0"/>
      <p:bldP spid="72" grpId="0"/>
      <p:bldP spid="8" grpId="0"/>
      <p:bldP spid="74" grpId="0"/>
      <p:bldP spid="75" grpId="0"/>
      <p:bldP spid="76" grpId="0"/>
      <p:bldP spid="77" grpId="0"/>
      <p:bldP spid="78" grpId="0"/>
      <p:bldP spid="81" grpId="0"/>
      <p:bldP spid="11" grpId="0"/>
      <p:bldP spid="60" grpId="0"/>
      <p:bldP spid="14" grpId="0"/>
      <p:bldP spid="29" grpId="0"/>
      <p:bldP spid="30" grpId="0"/>
      <p:bldP spid="33" grpId="0"/>
      <p:bldP spid="34" grpId="0"/>
      <p:bldP spid="35" grpId="0"/>
      <p:bldP spid="37" grpId="0"/>
      <p:bldP spid="38" grpId="0"/>
      <p:bldP spid="39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403649" y="1844824"/>
            <a:ext cx="6594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Čtverci </a:t>
            </a:r>
            <a:r>
              <a:rPr lang="cs-CZ" sz="2000" b="1" dirty="0"/>
              <a:t>o straně 1</a:t>
            </a:r>
            <a:r>
              <a:rPr lang="cs-CZ" sz="2000" b="1" dirty="0" smtClean="0"/>
              <a:t> m </a:t>
            </a:r>
            <a:r>
              <a:rPr lang="cs-CZ" sz="2000" b="1" dirty="0"/>
              <a:t>je opsána a vepsána kružnice. Urči poloměry obou </a:t>
            </a:r>
            <a:r>
              <a:rPr lang="cs-CZ" sz="2000" b="1" dirty="0" smtClean="0"/>
              <a:t>kružnic.</a:t>
            </a:r>
            <a:endParaRPr lang="cs-CZ" sz="2000" b="1" i="1" dirty="0"/>
          </a:p>
        </p:txBody>
      </p:sp>
      <p:cxnSp>
        <p:nvCxnSpPr>
          <p:cNvPr id="52" name="Přímá spojnice 51"/>
          <p:cNvCxnSpPr/>
          <p:nvPr/>
        </p:nvCxnSpPr>
        <p:spPr bwMode="auto">
          <a:xfrm>
            <a:off x="6120000" y="306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 flipV="1">
            <a:off x="6120000" y="522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 flipV="1">
            <a:off x="8280000" y="306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0" y="6254668"/>
            <a:ext cx="4125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Poloměr kružnice vepsané je 0,5 m.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28" name="Přímá spojnice 27"/>
          <p:cNvCxnSpPr/>
          <p:nvPr/>
        </p:nvCxnSpPr>
        <p:spPr bwMode="auto">
          <a:xfrm flipV="1">
            <a:off x="6120000" y="3060000"/>
            <a:ext cx="0" cy="21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8280000" y="3962119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9" name="Přímá spojnice 8"/>
          <p:cNvCxnSpPr/>
          <p:nvPr/>
        </p:nvCxnSpPr>
        <p:spPr bwMode="auto">
          <a:xfrm flipV="1">
            <a:off x="7210770" y="3073998"/>
            <a:ext cx="1069230" cy="10730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084710" y="3425588"/>
                <a:ext cx="4396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𝒓</m:t>
                          </m:r>
                        </m:e>
                        <m:sub>
                          <m:r>
                            <a:rPr lang="cs-CZ" b="1" i="1" dirty="0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4710" y="3425588"/>
                <a:ext cx="43961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ál 4"/>
          <p:cNvSpPr/>
          <p:nvPr/>
        </p:nvSpPr>
        <p:spPr bwMode="auto">
          <a:xfrm>
            <a:off x="5680770" y="2611695"/>
            <a:ext cx="3060000" cy="3060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vál 43"/>
          <p:cNvSpPr/>
          <p:nvPr/>
        </p:nvSpPr>
        <p:spPr bwMode="auto">
          <a:xfrm>
            <a:off x="6120000" y="3060000"/>
            <a:ext cx="2160000" cy="2160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Přímá spojnice 44"/>
          <p:cNvCxnSpPr>
            <a:stCxn id="44" idx="6"/>
          </p:cNvCxnSpPr>
          <p:nvPr/>
        </p:nvCxnSpPr>
        <p:spPr bwMode="auto">
          <a:xfrm flipH="1">
            <a:off x="7210770" y="4140000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7616915" y="4141695"/>
                <a:ext cx="4396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 dirty="0" smtClean="0">
                              <a:latin typeface="Cambria Math"/>
                            </a:rPr>
                            <m:t>𝒓</m:t>
                          </m:r>
                        </m:e>
                        <m:sub>
                          <m:r>
                            <a:rPr lang="cs-CZ" b="1" i="1" dirty="0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6915" y="4141695"/>
                <a:ext cx="439618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louk 47"/>
          <p:cNvSpPr/>
          <p:nvPr/>
        </p:nvSpPr>
        <p:spPr bwMode="auto">
          <a:xfrm rot="16426839">
            <a:off x="7848000" y="3762000"/>
            <a:ext cx="828024" cy="82802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7998032" y="3717032"/>
            <a:ext cx="31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4788024" y="6274383"/>
            <a:ext cx="434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Poloměr kružnice vepsané je 0,71 m.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2632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29" grpId="0"/>
      <p:bldP spid="33" grpId="0"/>
      <p:bldP spid="5" grpId="0" animBg="1"/>
      <p:bldP spid="44" grpId="0" animBg="1"/>
      <p:bldP spid="47" grpId="0"/>
      <p:bldP spid="48" grpId="0" animBg="1"/>
      <p:bldP spid="49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403649" y="1844824"/>
            <a:ext cx="77320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Vypočítejte do jaké výšky (v cm) sahají štafle (dvojitý žebřík) </a:t>
            </a:r>
            <a:br>
              <a:rPr lang="cs-CZ" sz="2000" b="1" dirty="0" smtClean="0"/>
            </a:br>
            <a:r>
              <a:rPr lang="cs-CZ" sz="2000" b="1" dirty="0" smtClean="0"/>
              <a:t>vysoké 5 metrů, jsou-li jejich dolní konce vzdáleny 1,8 m.</a:t>
            </a:r>
            <a:endParaRPr lang="cs-CZ" sz="2000" b="1" i="1" dirty="0"/>
          </a:p>
        </p:txBody>
      </p:sp>
      <p:cxnSp>
        <p:nvCxnSpPr>
          <p:cNvPr id="52" name="Přímá spojnice 51"/>
          <p:cNvCxnSpPr/>
          <p:nvPr/>
        </p:nvCxnSpPr>
        <p:spPr bwMode="auto">
          <a:xfrm flipV="1">
            <a:off x="7884488" y="2564904"/>
            <a:ext cx="0" cy="2511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 flipV="1">
            <a:off x="6804488" y="5075984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 flipH="1" flipV="1">
            <a:off x="7884488" y="2564904"/>
            <a:ext cx="1080000" cy="2511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6804488" y="2564904"/>
            <a:ext cx="1080000" cy="2511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7870451" y="3801345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sp>
        <p:nvSpPr>
          <p:cNvPr id="48" name="Oblouk 47"/>
          <p:cNvSpPr/>
          <p:nvPr/>
        </p:nvSpPr>
        <p:spPr bwMode="auto">
          <a:xfrm rot="16426839">
            <a:off x="7452488" y="4679984"/>
            <a:ext cx="828024" cy="82802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7602400" y="4653136"/>
            <a:ext cx="31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168928" y="6459049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Štafle dosahují do výšky 492 cm.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7055401" y="3616679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7797632" y="5093996"/>
            <a:ext cx="378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7224020" y="5075984"/>
                <a:ext cx="378380" cy="56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0" smtClean="0">
                              <a:latin typeface="Cambria Math"/>
                            </a:rPr>
                            <m:t>𝐯</m:t>
                          </m:r>
                        </m:num>
                        <m:den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4020" y="5075984"/>
                <a:ext cx="378380" cy="5688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82415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/>
      <p:bldP spid="48" grpId="0" animBg="1"/>
      <p:bldP spid="49" grpId="0"/>
      <p:bldP spid="50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2732</TotalTime>
  <Words>932</Words>
  <Application>Microsoft Office PowerPoint</Application>
  <PresentationFormat>Předvádění na obrazovce (4:3)</PresentationFormat>
  <Paragraphs>210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Prezentace školení zaměstnanců</vt:lpstr>
      <vt:lpstr>Pythagorova věta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394</cp:revision>
  <dcterms:created xsi:type="dcterms:W3CDTF">2012-01-02T08:14:14Z</dcterms:created>
  <dcterms:modified xsi:type="dcterms:W3CDTF">2012-11-20T14:45:41Z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