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9A7D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518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2" y="-9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6913"/>
            <a:ext cx="46418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2" y="2438401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1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2" y="1098551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0" y="1520826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6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1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1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5" y="1781175"/>
            <a:ext cx="8226425" cy="31751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0" y="214314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9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Relationship Id="rId14" Type="http://schemas.openxmlformats.org/officeDocument/2006/relationships/image" Target="../media/image8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ythagorova_v%C4%9Bta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cut-the-knot.org/pythagoras/" TargetMode="External"/><Relationship Id="rId4" Type="http://schemas.openxmlformats.org/officeDocument/2006/relationships/hyperlink" Target="http://dvojkaberoun.sweb.cz/019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" Type="http://schemas.openxmlformats.org/officeDocument/2006/relationships/image" Target="../media/image42.png"/><Relationship Id="rId21" Type="http://schemas.openxmlformats.org/officeDocument/2006/relationships/image" Target="../media/image60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55.png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23" Type="http://schemas.openxmlformats.org/officeDocument/2006/relationships/image" Target="../media/image62.png"/><Relationship Id="rId10" Type="http://schemas.openxmlformats.org/officeDocument/2006/relationships/image" Target="../media/image49.png"/><Relationship Id="rId19" Type="http://schemas.openxmlformats.org/officeDocument/2006/relationships/image" Target="../media/image58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Relationship Id="rId22" Type="http://schemas.openxmlformats.org/officeDocument/2006/relationships/image" Target="../media/image6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Pythagorova věta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Obrácená věta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Pravoúhlý trojúhelník 4"/>
          <p:cNvSpPr/>
          <p:nvPr/>
        </p:nvSpPr>
        <p:spPr bwMode="auto">
          <a:xfrm>
            <a:off x="5157498" y="3033376"/>
            <a:ext cx="1620000" cy="2160000"/>
          </a:xfrm>
          <a:prstGeom prst="rtTriangl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bdélník 8"/>
          <p:cNvSpPr/>
          <p:nvPr/>
        </p:nvSpPr>
        <p:spPr bwMode="auto">
          <a:xfrm>
            <a:off x="2998800" y="3034800"/>
            <a:ext cx="2160000" cy="2160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bdélník 28"/>
          <p:cNvSpPr/>
          <p:nvPr/>
        </p:nvSpPr>
        <p:spPr bwMode="auto">
          <a:xfrm>
            <a:off x="5157498" y="5193376"/>
            <a:ext cx="1620000" cy="1620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 bwMode="auto">
          <a:xfrm rot="3180000">
            <a:off x="5706000" y="1962000"/>
            <a:ext cx="2700000" cy="2700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6014935" y="3928710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805480" y="5193376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841355" y="3928710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6731964" y="2982551"/>
                <a:ext cx="648072" cy="658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600" b="1" i="0" dirty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sz="3600" b="1" i="0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964" y="2982551"/>
                <a:ext cx="648072" cy="6588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5643462" y="5673927"/>
                <a:ext cx="648072" cy="658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600" b="1" i="0" dirty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sz="3600" b="1" i="0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462" y="5673927"/>
                <a:ext cx="648072" cy="6588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753462" y="3783927"/>
                <a:ext cx="648072" cy="658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600" b="1" i="0" dirty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3600" b="1" i="0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3462" y="3783927"/>
                <a:ext cx="648072" cy="6588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ovéPole 13"/>
          <p:cNvSpPr txBox="1"/>
          <p:nvPr/>
        </p:nvSpPr>
        <p:spPr>
          <a:xfrm>
            <a:off x="0" y="1980000"/>
            <a:ext cx="596749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cs-CZ" b="1" dirty="0"/>
              <a:t>Jestliže v trojúhelníku platí, že součet druhých mocnin délek dvou kratších stran je roven druhé mocnině délky nejdelší strany, potom je tento trojúhelník pravoúhlý.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-1" y="4860000"/>
                <a:ext cx="2983749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=</m:t>
                          </m:r>
                          <m:r>
                            <a:rPr lang="cs-CZ" sz="2800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4860000"/>
                <a:ext cx="2983749" cy="53296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ovéPole 38"/>
          <p:cNvSpPr txBox="1"/>
          <p:nvPr/>
        </p:nvSpPr>
        <p:spPr>
          <a:xfrm>
            <a:off x="0" y="4140000"/>
            <a:ext cx="299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t</a:t>
            </a:r>
            <a:r>
              <a:rPr lang="cs-CZ" b="1" dirty="0" smtClean="0"/>
              <a:t>j. platí-li v trojúhelníku: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5760000"/>
            <a:ext cx="3563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je trojúhelník pravoúhlý.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0317253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29" grpId="0" animBg="1"/>
      <p:bldP spid="30" grpId="0" animBg="1"/>
      <p:bldP spid="12" grpId="0"/>
      <p:bldP spid="32" grpId="0"/>
      <p:bldP spid="33" grpId="0"/>
      <p:bldP spid="34" grpId="0"/>
      <p:bldP spid="35" grpId="0"/>
      <p:bldP spid="36" grpId="0"/>
      <p:bldP spid="14" grpId="0"/>
      <p:bldP spid="38" grpId="0"/>
      <p:bldP spid="39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Obrácená věta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720000" y="1980000"/>
            <a:ext cx="81919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Rozhodněte, zda je trojúhelník s danými délkami stran pravoúhlý.</a:t>
            </a:r>
            <a:endParaRPr lang="cs-CZ" sz="2000" b="1" i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179512" y="234000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1) </a:t>
            </a:r>
            <a:r>
              <a:rPr lang="cs-CZ" b="1" dirty="0" smtClean="0">
                <a:solidFill>
                  <a:srgbClr val="002060"/>
                </a:solidFill>
              </a:rPr>
              <a:t>a </a:t>
            </a:r>
            <a:r>
              <a:rPr lang="cs-CZ" b="1" dirty="0" smtClean="0">
                <a:solidFill>
                  <a:srgbClr val="002060"/>
                </a:solidFill>
              </a:rPr>
              <a:t>= 75 </a:t>
            </a:r>
            <a:r>
              <a:rPr lang="cs-CZ" b="1" dirty="0" smtClean="0">
                <a:solidFill>
                  <a:srgbClr val="002060"/>
                </a:solidFill>
              </a:rPr>
              <a:t>mm; </a:t>
            </a:r>
            <a:r>
              <a:rPr lang="cs-CZ" b="1" dirty="0" smtClean="0">
                <a:solidFill>
                  <a:srgbClr val="002060"/>
                </a:solidFill>
              </a:rPr>
              <a:t>b = </a:t>
            </a:r>
            <a:r>
              <a:rPr lang="cs-CZ" b="1" dirty="0" smtClean="0">
                <a:solidFill>
                  <a:srgbClr val="002060"/>
                </a:solidFill>
              </a:rPr>
              <a:t>1 dm; </a:t>
            </a:r>
            <a:br>
              <a:rPr lang="cs-CZ" b="1" dirty="0" smtClean="0">
                <a:solidFill>
                  <a:srgbClr val="002060"/>
                </a:solidFill>
              </a:rPr>
            </a:br>
            <a:r>
              <a:rPr lang="cs-CZ" b="1" dirty="0" smtClean="0">
                <a:solidFill>
                  <a:srgbClr val="002060"/>
                </a:solidFill>
              </a:rPr>
              <a:t>    c = 12,5 cm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179512" y="342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</a:t>
            </a:r>
            <a:r>
              <a:rPr lang="cs-CZ" b="1" dirty="0" smtClean="0"/>
              <a:t>= 75 </a:t>
            </a:r>
            <a:r>
              <a:rPr lang="cs-CZ" b="1" dirty="0" smtClean="0"/>
              <a:t>mm</a:t>
            </a:r>
            <a:endParaRPr lang="cs-CZ" b="1" i="1" dirty="0"/>
          </a:p>
        </p:txBody>
      </p:sp>
      <p:sp>
        <p:nvSpPr>
          <p:cNvPr id="4" name="Obdélník 3"/>
          <p:cNvSpPr/>
          <p:nvPr/>
        </p:nvSpPr>
        <p:spPr>
          <a:xfrm>
            <a:off x="180000" y="37800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b = </a:t>
            </a:r>
            <a:r>
              <a:rPr lang="cs-CZ" b="1" dirty="0" smtClean="0"/>
              <a:t>1 dm</a:t>
            </a:r>
            <a:endParaRPr lang="cs-CZ" dirty="0"/>
          </a:p>
        </p:txBody>
      </p:sp>
      <p:sp>
        <p:nvSpPr>
          <p:cNvPr id="72" name="Obdélník 71"/>
          <p:cNvSpPr/>
          <p:nvPr/>
        </p:nvSpPr>
        <p:spPr>
          <a:xfrm>
            <a:off x="180000" y="4140000"/>
            <a:ext cx="14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c </a:t>
            </a:r>
            <a:r>
              <a:rPr lang="cs-CZ" b="1" dirty="0"/>
              <a:t>= </a:t>
            </a:r>
            <a:r>
              <a:rPr lang="cs-CZ" b="1" dirty="0" smtClean="0"/>
              <a:t>12,5 </a:t>
            </a:r>
            <a:r>
              <a:rPr lang="cs-CZ" b="1" dirty="0"/>
              <a:t>cm</a:t>
            </a:r>
            <a:endParaRPr lang="cs-CZ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180000" y="4500000"/>
            <a:ext cx="23153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540000" y="450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500000"/>
                <a:ext cx="1701443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ovéPole 73"/>
              <p:cNvSpPr txBox="1"/>
              <p:nvPr/>
            </p:nvSpPr>
            <p:spPr>
              <a:xfrm>
                <a:off x="180000" y="4860000"/>
                <a:ext cx="251979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𝟏𝟐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860000"/>
                <a:ext cx="2519792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0" y="5220000"/>
                <a:ext cx="28800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𝟏𝟓𝟔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𝟐𝟓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𝟓𝟔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𝟐𝟓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𝟏𝟎𝟎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20000"/>
                <a:ext cx="2880000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ovéPole 75"/>
              <p:cNvSpPr txBox="1"/>
              <p:nvPr/>
            </p:nvSpPr>
            <p:spPr>
              <a:xfrm>
                <a:off x="0" y="558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𝟏𝟓𝟔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𝟐𝟓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𝟏𝟓𝟔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0000"/>
                <a:ext cx="2061483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180000" y="5940000"/>
            <a:ext cx="23757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4" name="TextovéPole 123"/>
          <p:cNvSpPr txBox="1"/>
          <p:nvPr/>
        </p:nvSpPr>
        <p:spPr>
          <a:xfrm>
            <a:off x="3060000" y="2340000"/>
            <a:ext cx="3096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2) </a:t>
            </a:r>
            <a:r>
              <a:rPr lang="cs-CZ" b="1" dirty="0" smtClean="0">
                <a:solidFill>
                  <a:srgbClr val="002060"/>
                </a:solidFill>
              </a:rPr>
              <a:t>a </a:t>
            </a:r>
            <a:r>
              <a:rPr lang="cs-CZ" b="1" dirty="0" smtClean="0">
                <a:solidFill>
                  <a:srgbClr val="002060"/>
                </a:solidFill>
              </a:rPr>
              <a:t>= </a:t>
            </a:r>
            <a:r>
              <a:rPr lang="cs-CZ" b="1" dirty="0" smtClean="0">
                <a:solidFill>
                  <a:srgbClr val="002060"/>
                </a:solidFill>
              </a:rPr>
              <a:t>48 cm</a:t>
            </a:r>
            <a:r>
              <a:rPr lang="cs-CZ" b="1" dirty="0" smtClean="0">
                <a:solidFill>
                  <a:srgbClr val="002060"/>
                </a:solidFill>
              </a:rPr>
              <a:t>; </a:t>
            </a:r>
            <a:r>
              <a:rPr lang="cs-CZ" b="1" dirty="0" smtClean="0">
                <a:solidFill>
                  <a:srgbClr val="002060"/>
                </a:solidFill>
              </a:rPr>
              <a:t>b </a:t>
            </a:r>
            <a:r>
              <a:rPr lang="cs-CZ" b="1" dirty="0" smtClean="0">
                <a:solidFill>
                  <a:srgbClr val="002060"/>
                </a:solidFill>
              </a:rPr>
              <a:t>= </a:t>
            </a:r>
            <a:r>
              <a:rPr lang="cs-CZ" b="1" dirty="0" smtClean="0">
                <a:solidFill>
                  <a:srgbClr val="002060"/>
                </a:solidFill>
              </a:rPr>
              <a:t>0,5 m;</a:t>
            </a:r>
            <a:br>
              <a:rPr lang="cs-CZ" b="1" dirty="0" smtClean="0">
                <a:solidFill>
                  <a:srgbClr val="002060"/>
                </a:solidFill>
              </a:rPr>
            </a:br>
            <a:r>
              <a:rPr lang="cs-CZ" b="1" dirty="0" smtClean="0">
                <a:solidFill>
                  <a:srgbClr val="002060"/>
                </a:solidFill>
              </a:rPr>
              <a:t>    c = 140 mm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126" name="TextovéPole 125"/>
          <p:cNvSpPr txBox="1"/>
          <p:nvPr/>
        </p:nvSpPr>
        <p:spPr>
          <a:xfrm>
            <a:off x="5940000" y="234000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3) </a:t>
            </a:r>
            <a:r>
              <a:rPr lang="cs-CZ" b="1" dirty="0" smtClean="0">
                <a:solidFill>
                  <a:srgbClr val="002060"/>
                </a:solidFill>
              </a:rPr>
              <a:t>k </a:t>
            </a:r>
            <a:r>
              <a:rPr lang="cs-CZ" b="1" dirty="0" smtClean="0">
                <a:solidFill>
                  <a:srgbClr val="002060"/>
                </a:solidFill>
              </a:rPr>
              <a:t>= </a:t>
            </a:r>
            <a:r>
              <a:rPr lang="cs-CZ" b="1" dirty="0" smtClean="0">
                <a:solidFill>
                  <a:srgbClr val="002060"/>
                </a:solidFill>
              </a:rPr>
              <a:t>4,3 </a:t>
            </a:r>
            <a:r>
              <a:rPr lang="cs-CZ" b="1" dirty="0" smtClean="0">
                <a:solidFill>
                  <a:srgbClr val="002060"/>
                </a:solidFill>
              </a:rPr>
              <a:t>m; </a:t>
            </a:r>
            <a:r>
              <a:rPr lang="cs-CZ" b="1" dirty="0" smtClean="0">
                <a:solidFill>
                  <a:srgbClr val="002060"/>
                </a:solidFill>
              </a:rPr>
              <a:t>l </a:t>
            </a:r>
            <a:r>
              <a:rPr lang="cs-CZ" b="1" dirty="0" smtClean="0">
                <a:solidFill>
                  <a:srgbClr val="002060"/>
                </a:solidFill>
              </a:rPr>
              <a:t>= </a:t>
            </a:r>
            <a:r>
              <a:rPr lang="cs-CZ" b="1" dirty="0" smtClean="0">
                <a:solidFill>
                  <a:srgbClr val="002060"/>
                </a:solidFill>
              </a:rPr>
              <a:t>4 m; </a:t>
            </a:r>
            <a:br>
              <a:rPr lang="cs-CZ" b="1" dirty="0" smtClean="0">
                <a:solidFill>
                  <a:srgbClr val="002060"/>
                </a:solidFill>
              </a:rPr>
            </a:br>
            <a:r>
              <a:rPr lang="cs-CZ" b="1" dirty="0" smtClean="0">
                <a:solidFill>
                  <a:srgbClr val="002060"/>
                </a:solidFill>
              </a:rPr>
              <a:t>    m = 1,7 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127" name="TextovéPole 126"/>
          <p:cNvSpPr txBox="1"/>
          <p:nvPr/>
        </p:nvSpPr>
        <p:spPr>
          <a:xfrm>
            <a:off x="3060000" y="342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</a:t>
            </a:r>
            <a:r>
              <a:rPr lang="cs-CZ" b="1" dirty="0" smtClean="0"/>
              <a:t>48 cm</a:t>
            </a:r>
            <a:endParaRPr lang="cs-CZ" b="1" i="1" dirty="0"/>
          </a:p>
        </p:txBody>
      </p:sp>
      <p:sp>
        <p:nvSpPr>
          <p:cNvPr id="128" name="Obdélník 127"/>
          <p:cNvSpPr/>
          <p:nvPr/>
        </p:nvSpPr>
        <p:spPr>
          <a:xfrm>
            <a:off x="3060000" y="3780000"/>
            <a:ext cx="1178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b </a:t>
            </a:r>
            <a:r>
              <a:rPr lang="cs-CZ" b="1" dirty="0"/>
              <a:t>= </a:t>
            </a:r>
            <a:r>
              <a:rPr lang="cs-CZ" b="1" dirty="0" smtClean="0"/>
              <a:t>0,5 </a:t>
            </a:r>
            <a:r>
              <a:rPr lang="cs-CZ" b="1" dirty="0" smtClean="0"/>
              <a:t>m</a:t>
            </a:r>
            <a:endParaRPr lang="cs-CZ" dirty="0"/>
          </a:p>
        </p:txBody>
      </p:sp>
      <p:sp>
        <p:nvSpPr>
          <p:cNvPr id="129" name="Obdélník 128"/>
          <p:cNvSpPr/>
          <p:nvPr/>
        </p:nvSpPr>
        <p:spPr>
          <a:xfrm>
            <a:off x="3060000" y="4140000"/>
            <a:ext cx="1435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c </a:t>
            </a:r>
            <a:r>
              <a:rPr lang="cs-CZ" b="1" dirty="0"/>
              <a:t>= </a:t>
            </a:r>
            <a:r>
              <a:rPr lang="cs-CZ" b="1" dirty="0" smtClean="0"/>
              <a:t>140 mm</a:t>
            </a:r>
            <a:endParaRPr lang="cs-CZ" dirty="0"/>
          </a:p>
        </p:txBody>
      </p:sp>
      <p:cxnSp>
        <p:nvCxnSpPr>
          <p:cNvPr id="130" name="Přímá spojnice 129"/>
          <p:cNvCxnSpPr/>
          <p:nvPr/>
        </p:nvCxnSpPr>
        <p:spPr bwMode="auto">
          <a:xfrm>
            <a:off x="3060000" y="4500000"/>
            <a:ext cx="23857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1" name="TextovéPole 130"/>
              <p:cNvSpPr txBox="1"/>
              <p:nvPr/>
            </p:nvSpPr>
            <p:spPr>
              <a:xfrm>
                <a:off x="3420000" y="450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31" name="TextovéPole 1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000" y="4500000"/>
                <a:ext cx="1701443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ovéPole 131"/>
              <p:cNvSpPr txBox="1"/>
              <p:nvPr/>
            </p:nvSpPr>
            <p:spPr>
              <a:xfrm>
                <a:off x="3276000" y="4860000"/>
                <a:ext cx="257807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𝟓𝟎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𝟒𝟖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𝟒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32" name="TextovéPole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000" y="4860000"/>
                <a:ext cx="2578075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3" name="TextovéPole 132"/>
              <p:cNvSpPr txBox="1"/>
              <p:nvPr/>
            </p:nvSpPr>
            <p:spPr>
              <a:xfrm>
                <a:off x="3060000" y="5220000"/>
                <a:ext cx="288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𝟓𝟎𝟎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>
                          <a:latin typeface="Cambria Math"/>
                        </a:rPr>
                        <m:t>𝟐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>
                          <a:latin typeface="Cambria Math"/>
                        </a:rPr>
                        <m:t>𝟑𝟎𝟒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𝟏𝟗𝟔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33" name="TextovéPole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220000"/>
                <a:ext cx="288000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TextovéPole 133"/>
              <p:cNvSpPr txBox="1"/>
              <p:nvPr/>
            </p:nvSpPr>
            <p:spPr>
              <a:xfrm>
                <a:off x="3060000" y="558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𝟓𝟎𝟎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r>
                        <a:rPr lang="cs-CZ" b="1" i="0" smtClean="0">
                          <a:latin typeface="Cambria Math"/>
                        </a:rPr>
                        <m:t>𝟎</m:t>
                      </m:r>
                      <m:r>
                        <a:rPr lang="cs-CZ" b="1" i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34" name="TextovéPole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580000"/>
                <a:ext cx="2061483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7" name="Přímá spojnice 136"/>
          <p:cNvCxnSpPr/>
          <p:nvPr/>
        </p:nvCxnSpPr>
        <p:spPr bwMode="auto">
          <a:xfrm>
            <a:off x="3060000" y="5940000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TextovéPole 140"/>
          <p:cNvSpPr txBox="1"/>
          <p:nvPr/>
        </p:nvSpPr>
        <p:spPr>
          <a:xfrm>
            <a:off x="5940000" y="3420000"/>
            <a:ext cx="13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</a:t>
            </a:r>
            <a:r>
              <a:rPr lang="cs-CZ" b="1" dirty="0" smtClean="0"/>
              <a:t>= </a:t>
            </a:r>
            <a:r>
              <a:rPr lang="cs-CZ" b="1" dirty="0" smtClean="0"/>
              <a:t>4,3 </a:t>
            </a:r>
            <a:r>
              <a:rPr lang="cs-CZ" b="1" dirty="0" smtClean="0"/>
              <a:t>m</a:t>
            </a:r>
            <a:endParaRPr lang="cs-CZ" b="1" i="1" dirty="0"/>
          </a:p>
        </p:txBody>
      </p:sp>
      <p:sp>
        <p:nvSpPr>
          <p:cNvPr id="142" name="Obdélník 141"/>
          <p:cNvSpPr/>
          <p:nvPr/>
        </p:nvSpPr>
        <p:spPr>
          <a:xfrm>
            <a:off x="5940000" y="3780000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l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4 m</a:t>
            </a:r>
            <a:endParaRPr lang="cs-CZ" dirty="0"/>
          </a:p>
        </p:txBody>
      </p:sp>
      <p:sp>
        <p:nvSpPr>
          <p:cNvPr id="143" name="Obdélník 142"/>
          <p:cNvSpPr/>
          <p:nvPr/>
        </p:nvSpPr>
        <p:spPr>
          <a:xfrm>
            <a:off x="5940000" y="4140000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m </a:t>
            </a:r>
            <a:r>
              <a:rPr lang="cs-CZ" b="1" dirty="0"/>
              <a:t>= </a:t>
            </a:r>
            <a:r>
              <a:rPr lang="cs-CZ" b="1" dirty="0" smtClean="0"/>
              <a:t>1,7 m</a:t>
            </a:r>
            <a:endParaRPr lang="cs-CZ" dirty="0"/>
          </a:p>
        </p:txBody>
      </p:sp>
      <p:cxnSp>
        <p:nvCxnSpPr>
          <p:cNvPr id="144" name="Přímá spojnice 143"/>
          <p:cNvCxnSpPr/>
          <p:nvPr/>
        </p:nvCxnSpPr>
        <p:spPr bwMode="auto">
          <a:xfrm>
            <a:off x="5940000" y="4500000"/>
            <a:ext cx="244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5" name="TextovéPole 144"/>
              <p:cNvSpPr txBox="1"/>
              <p:nvPr/>
            </p:nvSpPr>
            <p:spPr>
              <a:xfrm>
                <a:off x="6336000" y="450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𝐤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𝐥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𝐦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45" name="TextovéPole 1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000" y="4500000"/>
                <a:ext cx="1701443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6" name="TextovéPole 145"/>
              <p:cNvSpPr txBox="1"/>
              <p:nvPr/>
            </p:nvSpPr>
            <p:spPr>
              <a:xfrm>
                <a:off x="6084000" y="4860000"/>
                <a:ext cx="27364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𝟒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𝟏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46" name="TextovéPole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000" y="4860000"/>
                <a:ext cx="2736456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TextovéPole 146"/>
              <p:cNvSpPr txBox="1"/>
              <p:nvPr/>
            </p:nvSpPr>
            <p:spPr>
              <a:xfrm>
                <a:off x="5940000" y="5220000"/>
                <a:ext cx="27364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𝟏𝟖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𝟒𝟗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𝟖𝟗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47" name="TextovéPole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220000"/>
                <a:ext cx="273645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8" name="TextovéPole 147"/>
              <p:cNvSpPr txBox="1"/>
              <p:nvPr/>
            </p:nvSpPr>
            <p:spPr>
              <a:xfrm>
                <a:off x="5940000" y="558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𝟏𝟖</m:t>
                      </m:r>
                      <m:r>
                        <a:rPr lang="cs-CZ" b="1" smtClean="0">
                          <a:latin typeface="Cambria Math"/>
                        </a:rPr>
                        <m:t>,</m:t>
                      </m:r>
                      <m:r>
                        <a:rPr lang="cs-CZ" b="1" smtClean="0">
                          <a:latin typeface="Cambria Math"/>
                        </a:rPr>
                        <m:t>𝟒𝟗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𝟏𝟖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𝟖𝟗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48" name="TextovéPole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580000"/>
                <a:ext cx="2061483" cy="37555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1" name="Přímá spojnice 150"/>
          <p:cNvCxnSpPr/>
          <p:nvPr/>
        </p:nvCxnSpPr>
        <p:spPr bwMode="auto">
          <a:xfrm>
            <a:off x="5940000" y="5940000"/>
            <a:ext cx="24484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1210741" y="3420000"/>
            <a:ext cx="1345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 </a:t>
            </a:r>
            <a:r>
              <a:rPr lang="cs-CZ" b="1" dirty="0" smtClean="0"/>
              <a:t> </a:t>
            </a:r>
            <a:r>
              <a:rPr lang="cs-CZ" b="1" dirty="0" smtClean="0"/>
              <a:t>= 7,5 cm</a:t>
            </a:r>
            <a:endParaRPr lang="cs-CZ" b="1" i="1" dirty="0"/>
          </a:p>
        </p:txBody>
      </p:sp>
      <p:sp>
        <p:nvSpPr>
          <p:cNvPr id="51" name="Obdélník 50"/>
          <p:cNvSpPr/>
          <p:nvPr/>
        </p:nvSpPr>
        <p:spPr>
          <a:xfrm>
            <a:off x="1201681" y="3780000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= 10 cm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180000" y="6120000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Cambria Math"/>
                <a:ea typeface="Cambria Math"/>
              </a:rPr>
              <a:t>△ je pravoúhlý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4125907" y="378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dirty="0" smtClean="0"/>
              <a:t>50 cm</a:t>
            </a:r>
            <a:endParaRPr lang="cs-CZ" b="1" i="1" dirty="0"/>
          </a:p>
        </p:txBody>
      </p:sp>
      <p:sp>
        <p:nvSpPr>
          <p:cNvPr id="55" name="Obdélník 54"/>
          <p:cNvSpPr/>
          <p:nvPr/>
        </p:nvSpPr>
        <p:spPr>
          <a:xfrm>
            <a:off x="4355976" y="4140000"/>
            <a:ext cx="1037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= 14 cm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6120000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Cambria Math"/>
                <a:ea typeface="Cambria Math"/>
              </a:rPr>
              <a:t>△ je pravoúhlý</a:t>
            </a:r>
            <a:endParaRPr lang="cs-CZ" sz="20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940000" y="6120000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Cambria Math"/>
                <a:ea typeface="Cambria Math"/>
              </a:rPr>
              <a:t>△ není pravoúhlý</a:t>
            </a:r>
            <a:endParaRPr lang="cs-CZ" sz="2000" b="1" dirty="0"/>
          </a:p>
        </p:txBody>
      </p:sp>
      <p:cxnSp>
        <p:nvCxnSpPr>
          <p:cNvPr id="14" name="Přímá spojnice 13"/>
          <p:cNvCxnSpPr/>
          <p:nvPr/>
        </p:nvCxnSpPr>
        <p:spPr bwMode="auto">
          <a:xfrm flipV="1">
            <a:off x="6716820" y="4579764"/>
            <a:ext cx="253921" cy="21602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6709576" y="5659764"/>
            <a:ext cx="253921" cy="21602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V="1">
            <a:off x="6696000" y="5328000"/>
            <a:ext cx="253921" cy="21602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6695999" y="4939764"/>
            <a:ext cx="253921" cy="21602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490462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7" grpId="0"/>
      <p:bldP spid="71" grpId="0"/>
      <p:bldP spid="4" grpId="0"/>
      <p:bldP spid="72" grpId="0"/>
      <p:bldP spid="8" grpId="0"/>
      <p:bldP spid="74" grpId="0"/>
      <p:bldP spid="75" grpId="0"/>
      <p:bldP spid="76" grpId="0"/>
      <p:bldP spid="124" grpId="0"/>
      <p:bldP spid="126" grpId="0"/>
      <p:bldP spid="127" grpId="0"/>
      <p:bldP spid="128" grpId="0"/>
      <p:bldP spid="129" grpId="0"/>
      <p:bldP spid="131" grpId="0"/>
      <p:bldP spid="132" grpId="0"/>
      <p:bldP spid="133" grpId="0"/>
      <p:bldP spid="134" grpId="0"/>
      <p:bldP spid="141" grpId="0"/>
      <p:bldP spid="142" grpId="0"/>
      <p:bldP spid="143" grpId="0"/>
      <p:bldP spid="145" grpId="0"/>
      <p:bldP spid="146" grpId="0"/>
      <p:bldP spid="147" grpId="0"/>
      <p:bldP spid="148" grpId="0"/>
      <p:bldP spid="50" grpId="0"/>
      <p:bldP spid="51" grpId="0"/>
      <p:bldP spid="5" grpId="0"/>
      <p:bldP spid="54" grpId="0"/>
      <p:bldP spid="55" grpId="0"/>
      <p:bldP spid="56" grpId="0"/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</a:t>
            </a:r>
            <a:r>
              <a:rPr lang="cs-CZ" sz="4400" dirty="0" smtClean="0"/>
              <a:t>věta</a:t>
            </a:r>
            <a:endParaRPr lang="cs-CZ" sz="4400" dirty="0" smtClean="0"/>
          </a:p>
        </p:txBody>
      </p:sp>
      <p:sp>
        <p:nvSpPr>
          <p:cNvPr id="3" name="TextovéPole 2"/>
          <p:cNvSpPr txBox="1"/>
          <p:nvPr/>
        </p:nvSpPr>
        <p:spPr>
          <a:xfrm>
            <a:off x="1" y="27000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hlinkClick r:id="rId3"/>
              </a:rPr>
              <a:t>Pythagorova věta na Wikipedii.</a:t>
            </a:r>
            <a:endParaRPr lang="cs-CZ" sz="2400" b="1" i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0" y="3960000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hlinkClick r:id="rId4"/>
              </a:rPr>
              <a:t>Pár příkladů na procvičení.</a:t>
            </a:r>
            <a:endParaRPr lang="cs-CZ" sz="2400" b="1" i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1214" y="52200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hlinkClick r:id="rId5"/>
              </a:rPr>
              <a:t>Pro ty co chtějí přemýšlet a pocvičit si angličtinu.</a:t>
            </a:r>
            <a:endParaRPr lang="cs-CZ" sz="2400" b="1" i="1" dirty="0"/>
          </a:p>
        </p:txBody>
      </p:sp>
    </p:spTree>
    <p:extLst>
      <p:ext uri="{BB962C8B-B14F-4D97-AF65-F5344CB8AC3E}">
        <p14:creationId xmlns:p14="http://schemas.microsoft.com/office/powerpoint/2010/main" val="3580344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ravoúhlý trojúhelník 49"/>
          <p:cNvSpPr/>
          <p:nvPr/>
        </p:nvSpPr>
        <p:spPr bwMode="auto">
          <a:xfrm>
            <a:off x="2412000" y="2638800"/>
            <a:ext cx="4328173" cy="2880320"/>
          </a:xfrm>
          <a:prstGeom prst="rtTriangle">
            <a:avLst/>
          </a:prstGeom>
          <a:solidFill>
            <a:srgbClr val="92D05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Pravoúhlý trojúhelník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2411760" y="2636912"/>
            <a:ext cx="0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2411760" y="5517232"/>
            <a:ext cx="43204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>
            <a:off x="2411760" y="2636912"/>
            <a:ext cx="4320480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6516216" y="551723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2195736" y="547716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2195736" y="223680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2051720" y="3877017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3923928" y="547246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4355976" y="3629307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cxnSp>
        <p:nvCxnSpPr>
          <p:cNvPr id="111" name="Přímá spojnice 110"/>
          <p:cNvCxnSpPr/>
          <p:nvPr/>
        </p:nvCxnSpPr>
        <p:spPr bwMode="auto">
          <a:xfrm>
            <a:off x="2412000" y="2638800"/>
            <a:ext cx="0" cy="288032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2412000" y="5518800"/>
            <a:ext cx="432048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2412000" y="2638800"/>
            <a:ext cx="4320480" cy="288032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5292080" y="2436857"/>
            <a:ext cx="1656184" cy="46166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přepona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14" name="TextovéPole 113"/>
          <p:cNvSpPr txBox="1"/>
          <p:nvPr/>
        </p:nvSpPr>
        <p:spPr>
          <a:xfrm>
            <a:off x="300773" y="5717287"/>
            <a:ext cx="1656184" cy="46166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odvěsny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4" name="Oblouk 23"/>
          <p:cNvSpPr/>
          <p:nvPr/>
        </p:nvSpPr>
        <p:spPr bwMode="auto">
          <a:xfrm>
            <a:off x="1944000" y="5040000"/>
            <a:ext cx="920135" cy="920135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48000" y="500400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.</a:t>
            </a:r>
            <a:endParaRPr lang="cs-CZ" sz="2400" dirty="0"/>
          </a:p>
        </p:txBody>
      </p:sp>
      <p:sp>
        <p:nvSpPr>
          <p:cNvPr id="115" name="TextovéPole 114"/>
          <p:cNvSpPr txBox="1"/>
          <p:nvPr/>
        </p:nvSpPr>
        <p:spPr>
          <a:xfrm>
            <a:off x="2448000" y="4983944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.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6" name="Oblouk 115"/>
          <p:cNvSpPr/>
          <p:nvPr/>
        </p:nvSpPr>
        <p:spPr bwMode="auto">
          <a:xfrm>
            <a:off x="1944000" y="5040000"/>
            <a:ext cx="920135" cy="920135"/>
          </a:xfrm>
          <a:prstGeom prst="arc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3" name="Přímá spojnice se šipkou 42"/>
          <p:cNvCxnSpPr>
            <a:endCxn id="110" idx="2"/>
          </p:cNvCxnSpPr>
          <p:nvPr/>
        </p:nvCxnSpPr>
        <p:spPr bwMode="auto">
          <a:xfrm flipH="1">
            <a:off x="4572000" y="2898522"/>
            <a:ext cx="1296144" cy="113089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1128865" y="4277127"/>
            <a:ext cx="1275202" cy="13953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Přímá spojnice se šipkou 46"/>
          <p:cNvCxnSpPr/>
          <p:nvPr/>
        </p:nvCxnSpPr>
        <p:spPr bwMode="auto">
          <a:xfrm flipV="1">
            <a:off x="2051720" y="5517232"/>
            <a:ext cx="1656184" cy="56292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7" name="TextovéPole 116"/>
          <p:cNvSpPr txBox="1"/>
          <p:nvPr/>
        </p:nvSpPr>
        <p:spPr>
          <a:xfrm>
            <a:off x="179512" y="3367697"/>
            <a:ext cx="2088232" cy="46166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p</a:t>
            </a:r>
            <a:r>
              <a:rPr lang="cs-CZ" sz="2400" b="1" dirty="0" smtClean="0">
                <a:solidFill>
                  <a:srgbClr val="FF0000"/>
                </a:solidFill>
              </a:rPr>
              <a:t>ravý úhel</a:t>
            </a:r>
            <a:endParaRPr lang="cs-CZ" sz="2400" b="1" dirty="0">
              <a:solidFill>
                <a:srgbClr val="FF0000"/>
              </a:solidFill>
            </a:endParaRPr>
          </a:p>
        </p:txBody>
      </p:sp>
      <p:cxnSp>
        <p:nvCxnSpPr>
          <p:cNvPr id="49" name="Přímá spojnice se šipkou 48"/>
          <p:cNvCxnSpPr/>
          <p:nvPr/>
        </p:nvCxnSpPr>
        <p:spPr bwMode="auto">
          <a:xfrm>
            <a:off x="1259632" y="3877017"/>
            <a:ext cx="1304528" cy="135781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20095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2" grpId="0"/>
      <p:bldP spid="106" grpId="0"/>
      <p:bldP spid="107" grpId="0"/>
      <p:bldP spid="108" grpId="0"/>
      <p:bldP spid="109" grpId="0"/>
      <p:bldP spid="110" grpId="0"/>
      <p:bldP spid="23" grpId="0" animBg="1"/>
      <p:bldP spid="114" grpId="0" animBg="1"/>
      <p:bldP spid="24" grpId="0" animBg="1"/>
      <p:bldP spid="25" grpId="0"/>
      <p:bldP spid="115" grpId="0"/>
      <p:bldP spid="116" grpId="0" animBg="1"/>
      <p:bldP spid="1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aoblený obdélník 52"/>
          <p:cNvSpPr/>
          <p:nvPr/>
        </p:nvSpPr>
        <p:spPr bwMode="auto">
          <a:xfrm>
            <a:off x="4562638" y="3861368"/>
            <a:ext cx="4257834" cy="216348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louk 31"/>
          <p:cNvSpPr/>
          <p:nvPr/>
        </p:nvSpPr>
        <p:spPr bwMode="auto">
          <a:xfrm rot="8058754">
            <a:off x="1907464" y="4221328"/>
            <a:ext cx="720080" cy="720080"/>
          </a:xfrm>
          <a:prstGeom prst="arc">
            <a:avLst/>
          </a:prstGeom>
          <a:solidFill>
            <a:schemeClr val="bg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57132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07504" y="3861368"/>
            <a:ext cx="432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107504" y="3861368"/>
            <a:ext cx="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07504" y="6741368"/>
            <a:ext cx="432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4427504" y="3861368"/>
            <a:ext cx="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107504" y="5301368"/>
            <a:ext cx="43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1547504" y="3861368"/>
            <a:ext cx="0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987504" y="3861368"/>
            <a:ext cx="0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>
            <a:off x="107504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1547504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19209" y="530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987504" y="386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 flipV="1">
            <a:off x="107504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1559209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107504" y="386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V="1">
            <a:off x="2987504" y="530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226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V="1">
            <a:off x="154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547504" y="5301368"/>
            <a:ext cx="1440000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ovéPole 32"/>
          <p:cNvSpPr txBox="1"/>
          <p:nvPr/>
        </p:nvSpPr>
        <p:spPr>
          <a:xfrm>
            <a:off x="2159264" y="451431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1547504" y="5301368"/>
            <a:ext cx="0" cy="144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2987504" y="5301368"/>
            <a:ext cx="0" cy="144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1547504" y="6741368"/>
            <a:ext cx="1440000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1547504" y="5301368"/>
            <a:ext cx="1440000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1559209" y="5821313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1</a:t>
            </a:r>
            <a:endParaRPr lang="cs-CZ" sz="2000" b="1" dirty="0">
              <a:solidFill>
                <a:srgbClr val="0070C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2085974" y="537841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2</a:t>
            </a:r>
            <a:endParaRPr lang="cs-CZ" sz="2000" b="1" dirty="0">
              <a:solidFill>
                <a:srgbClr val="0070C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2482130" y="5824799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3</a:t>
            </a:r>
            <a:endParaRPr lang="cs-CZ" sz="2000" b="1" dirty="0">
              <a:solidFill>
                <a:srgbClr val="0070C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2063265" y="624184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4</a:t>
            </a:r>
            <a:endParaRPr lang="cs-CZ" sz="2000" b="1" dirty="0">
              <a:solidFill>
                <a:srgbClr val="0070C0"/>
              </a:solidFill>
            </a:endParaRPr>
          </a:p>
        </p:txBody>
      </p:sp>
      <p:cxnSp>
        <p:nvCxnSpPr>
          <p:cNvPr id="71" name="Přímá spojnice 70"/>
          <p:cNvCxnSpPr/>
          <p:nvPr/>
        </p:nvCxnSpPr>
        <p:spPr bwMode="auto">
          <a:xfrm>
            <a:off x="2986186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226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1547504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82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 flipV="1">
            <a:off x="827504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 flipV="1">
            <a:off x="154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V="1">
            <a:off x="2267504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V="1">
            <a:off x="298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ovéPole 78"/>
          <p:cNvSpPr txBox="1"/>
          <p:nvPr/>
        </p:nvSpPr>
        <p:spPr>
          <a:xfrm>
            <a:off x="1007136" y="4325909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1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80" name="TextovéPole 79"/>
          <p:cNvSpPr txBox="1"/>
          <p:nvPr/>
        </p:nvSpPr>
        <p:spPr>
          <a:xfrm>
            <a:off x="1559209" y="4325909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2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2482130" y="4381313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3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3023360" y="4381313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4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0" y="2060848"/>
            <a:ext cx="9162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Obsah čtverce sestrojeného nad přeponou </a:t>
            </a:r>
            <a:r>
              <a:rPr lang="cs-CZ" sz="2000" b="1" i="1" dirty="0" smtClean="0">
                <a:solidFill>
                  <a:srgbClr val="FF0000"/>
                </a:solidFill>
              </a:rPr>
              <a:t>pravoúhlého</a:t>
            </a:r>
            <a:r>
              <a:rPr lang="cs-CZ" sz="2000" b="1" dirty="0" smtClean="0">
                <a:solidFill>
                  <a:srgbClr val="FF0000"/>
                </a:solidFill>
              </a:rPr>
              <a:t> trojúhelníku </a:t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se rovná součtu obsahů čtverců sestrojených nad  jeho odvěsnami.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84250" y="2768734"/>
            <a:ext cx="255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t</a:t>
            </a:r>
            <a:r>
              <a:rPr lang="cs-CZ" b="1" dirty="0" smtClean="0"/>
              <a:t>j. platí: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1811237" y="2784123"/>
            <a:ext cx="6505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Pro pravoúhlý trojúhelník ABC s přeponou o délce </a:t>
            </a:r>
            <a:r>
              <a:rPr lang="cs-CZ" sz="2000" b="1" i="1" dirty="0" smtClean="0"/>
              <a:t>c</a:t>
            </a:r>
            <a:r>
              <a:rPr lang="cs-CZ" sz="2000" b="1" dirty="0" smtClean="0"/>
              <a:t> a s odvěsnami o délkách </a:t>
            </a:r>
            <a:r>
              <a:rPr lang="cs-CZ" sz="2000" b="1" i="1" dirty="0" smtClean="0"/>
              <a:t>a</a:t>
            </a:r>
            <a:r>
              <a:rPr lang="cs-CZ" sz="2000" b="1" dirty="0" smtClean="0"/>
              <a:t>, </a:t>
            </a:r>
            <a:r>
              <a:rPr lang="cs-CZ" sz="2000" b="1" i="1" dirty="0" smtClean="0"/>
              <a:t>b</a:t>
            </a:r>
            <a:r>
              <a:rPr lang="cs-CZ" sz="2000" b="1" dirty="0" smtClean="0"/>
              <a:t> platí: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/>
              <p:cNvSpPr txBox="1"/>
              <p:nvPr/>
            </p:nvSpPr>
            <p:spPr>
              <a:xfrm>
                <a:off x="4716016" y="4543116"/>
                <a:ext cx="4132455" cy="847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4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4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4543116"/>
                <a:ext cx="4132455" cy="8477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89577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1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1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1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1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1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1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1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1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 tmFilter="0,0; .5, 1; 1, 1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32" grpId="0" animBg="1"/>
      <p:bldP spid="33" grpId="0"/>
      <p:bldP spid="38" grpId="0"/>
      <p:bldP spid="65" grpId="0"/>
      <p:bldP spid="66" grpId="0"/>
      <p:bldP spid="67" grpId="0"/>
      <p:bldP spid="79" grpId="0"/>
      <p:bldP spid="80" grpId="0"/>
      <p:bldP spid="81" grpId="0"/>
      <p:bldP spid="82" grpId="0"/>
      <p:bldP spid="40" grpId="0"/>
      <p:bldP spid="41" grpId="0"/>
      <p:bldP spid="85" grpId="0"/>
      <p:bldP spid="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Důkaz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360000" y="234916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3600000" y="234916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60000" y="486916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600000" y="486916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>
            <a:off x="6120000" y="234916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360000" y="234000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2880000" y="234916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3600000" y="234916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440000" y="234916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360000" y="378916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V="1">
            <a:off x="360000" y="2349160"/>
            <a:ext cx="108000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V="1">
            <a:off x="1440000" y="3789160"/>
            <a:ext cx="1440000" cy="10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3600000" y="2349572"/>
            <a:ext cx="1440000" cy="10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V="1">
            <a:off x="4680000" y="3789160"/>
            <a:ext cx="1440000" cy="10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H="1" flipV="1">
            <a:off x="5040000" y="2349160"/>
            <a:ext cx="108000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 flipH="1" flipV="1">
            <a:off x="3600000" y="3429160"/>
            <a:ext cx="108000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3256620" y="270490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5400000" y="19798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6120000" y="414449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</a:t>
            </a:r>
          </a:p>
        </p:txBody>
      </p:sp>
      <p:sp>
        <p:nvSpPr>
          <p:cNvPr id="87" name="TextovéPole 86"/>
          <p:cNvSpPr txBox="1"/>
          <p:nvPr/>
        </p:nvSpPr>
        <p:spPr>
          <a:xfrm>
            <a:off x="3959980" y="48691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</a:t>
            </a:r>
          </a:p>
        </p:txBody>
      </p:sp>
      <p:sp>
        <p:nvSpPr>
          <p:cNvPr id="88" name="TextovéPole 87"/>
          <p:cNvSpPr txBox="1"/>
          <p:nvPr/>
        </p:nvSpPr>
        <p:spPr>
          <a:xfrm>
            <a:off x="2896580" y="414449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</a:t>
            </a:r>
          </a:p>
        </p:txBody>
      </p:sp>
      <p:sp>
        <p:nvSpPr>
          <p:cNvPr id="89" name="TextovéPole 88"/>
          <p:cNvSpPr txBox="1"/>
          <p:nvPr/>
        </p:nvSpPr>
        <p:spPr>
          <a:xfrm>
            <a:off x="719980" y="48691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719980" y="199820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</a:t>
            </a:r>
          </a:p>
        </p:txBody>
      </p:sp>
      <p:sp>
        <p:nvSpPr>
          <p:cNvPr id="92" name="TextovéPole 91"/>
          <p:cNvSpPr txBox="1"/>
          <p:nvPr/>
        </p:nvSpPr>
        <p:spPr>
          <a:xfrm>
            <a:off x="2102709" y="48691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9635" y="28895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2896580" y="28895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3256620" y="41491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1979980" y="19798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3959980" y="19798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6120000" y="270490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5399980" y="487503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2095615" y="418628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720000" y="270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5508104" y="27716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5399980" y="418043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3851920" y="39957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4139980" y="25202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6300000" y="2160000"/>
            <a:ext cx="274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1. Oba velké čtverce </a:t>
            </a:r>
            <a:br>
              <a:rPr lang="cs-CZ" dirty="0" smtClean="0"/>
            </a:br>
            <a:r>
              <a:rPr lang="cs-CZ" dirty="0" smtClean="0"/>
              <a:t>    mají délky stran a + b</a:t>
            </a:r>
            <a:endParaRPr lang="cs-CZ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6300000" y="3060000"/>
            <a:ext cx="28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2. Oba čtverce obsahují </a:t>
            </a:r>
            <a:br>
              <a:rPr lang="cs-CZ" dirty="0" smtClean="0"/>
            </a:br>
            <a:r>
              <a:rPr lang="cs-CZ" dirty="0" smtClean="0"/>
              <a:t>    čtyři shodné pravoúhlé  </a:t>
            </a:r>
            <a:br>
              <a:rPr lang="cs-CZ" dirty="0" smtClean="0"/>
            </a:br>
            <a:r>
              <a:rPr lang="cs-CZ" dirty="0" smtClean="0"/>
              <a:t>    trojúhelníky.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ovéPole 106"/>
              <p:cNvSpPr txBox="1"/>
              <p:nvPr/>
            </p:nvSpPr>
            <p:spPr>
              <a:xfrm>
                <a:off x="6300000" y="4320000"/>
                <a:ext cx="2844000" cy="652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3. Vlevo jsou dva čtverce </a:t>
                </a:r>
                <a:br>
                  <a:rPr lang="cs-CZ" dirty="0" smtClean="0"/>
                </a:br>
                <a:r>
                  <a:rPr lang="cs-CZ" dirty="0" smtClean="0"/>
                  <a:t>    s obsahy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cs-CZ" b="0" i="0" smtClean="0">
                        <a:latin typeface="Cambria Math"/>
                      </a:rPr>
                      <m:t>a</m:t>
                    </m:r>
                    <m:r>
                      <a:rPr lang="cs-CZ" b="0" i="1" smtClean="0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dirty="0" smtClean="0"/>
                  <a:t> .</a:t>
                </a:r>
                <a:endParaRPr lang="cs-CZ" dirty="0"/>
              </a:p>
            </p:txBody>
          </p:sp>
        </mc:Choice>
        <mc:Fallback xmlns="">
          <p:sp>
            <p:nvSpPr>
              <p:cNvPr id="107" name="TextovéPole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4320000"/>
                <a:ext cx="2844000" cy="652551"/>
              </a:xfrm>
              <a:prstGeom prst="rect">
                <a:avLst/>
              </a:prstGeom>
              <a:blipFill rotWithShape="1">
                <a:blip r:embed="rId3"/>
                <a:stretch>
                  <a:fillRect l="-1713" t="-4673" b="-1495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Pravoúhlý trojúhelník 21"/>
          <p:cNvSpPr/>
          <p:nvPr/>
        </p:nvSpPr>
        <p:spPr bwMode="auto">
          <a:xfrm>
            <a:off x="3600000" y="3420000"/>
            <a:ext cx="1080000" cy="1439588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8" name="Pravoúhlý trojúhelník 107"/>
          <p:cNvSpPr/>
          <p:nvPr/>
        </p:nvSpPr>
        <p:spPr bwMode="auto">
          <a:xfrm rot="10800000">
            <a:off x="5040000" y="2340000"/>
            <a:ext cx="1080000" cy="1439588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9" name="Pravoúhlý trojúhelník 108"/>
          <p:cNvSpPr/>
          <p:nvPr/>
        </p:nvSpPr>
        <p:spPr bwMode="auto">
          <a:xfrm rot="5400000">
            <a:off x="3779794" y="2160206"/>
            <a:ext cx="1080000" cy="1439588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0" name="Pravoúhlý trojúhelník 109"/>
          <p:cNvSpPr/>
          <p:nvPr/>
        </p:nvSpPr>
        <p:spPr bwMode="auto">
          <a:xfrm rot="16200000">
            <a:off x="4860206" y="3599794"/>
            <a:ext cx="1080000" cy="1439588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" name="Pravoúhlý trojúhelník 110"/>
          <p:cNvSpPr/>
          <p:nvPr/>
        </p:nvSpPr>
        <p:spPr bwMode="auto">
          <a:xfrm rot="16200000">
            <a:off x="1620224" y="3600000"/>
            <a:ext cx="1080000" cy="1439588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2" name="Pravoúhlý trojúhelník 111"/>
          <p:cNvSpPr/>
          <p:nvPr/>
        </p:nvSpPr>
        <p:spPr bwMode="auto">
          <a:xfrm rot="5400000">
            <a:off x="1620000" y="3600000"/>
            <a:ext cx="1080000" cy="1439588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" name="Pravoúhlý trojúhelník 112"/>
          <p:cNvSpPr/>
          <p:nvPr/>
        </p:nvSpPr>
        <p:spPr bwMode="auto">
          <a:xfrm>
            <a:off x="360000" y="2340000"/>
            <a:ext cx="1080000" cy="1439588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Pravoúhlý trojúhelník 113"/>
          <p:cNvSpPr/>
          <p:nvPr/>
        </p:nvSpPr>
        <p:spPr bwMode="auto">
          <a:xfrm rot="10800000">
            <a:off x="360000" y="2340000"/>
            <a:ext cx="1080000" cy="1439588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1439999" y="2339999"/>
            <a:ext cx="1440000" cy="1440000"/>
          </a:xfrm>
          <a:prstGeom prst="rect">
            <a:avLst/>
          </a:prstGeom>
          <a:solidFill>
            <a:srgbClr val="FFFF0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360000" y="3780000"/>
            <a:ext cx="1080000" cy="1080000"/>
          </a:xfrm>
          <a:prstGeom prst="rect">
            <a:avLst/>
          </a:prstGeom>
          <a:solidFill>
            <a:srgbClr val="FFFF0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délník 24"/>
          <p:cNvSpPr/>
          <p:nvPr/>
        </p:nvSpPr>
        <p:spPr bwMode="auto">
          <a:xfrm rot="19380000">
            <a:off x="3960000" y="2700000"/>
            <a:ext cx="1800000" cy="1800000"/>
          </a:xfrm>
          <a:prstGeom prst="rect">
            <a:avLst/>
          </a:prstGeom>
          <a:solidFill>
            <a:srgbClr val="FFFF0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45613" y="3972961"/>
                <a:ext cx="728124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0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4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4000" b="1" i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613" y="3972961"/>
                <a:ext cx="728124" cy="72180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ovéPole 114"/>
              <p:cNvSpPr txBox="1"/>
              <p:nvPr/>
            </p:nvSpPr>
            <p:spPr>
              <a:xfrm>
                <a:off x="1795937" y="2698199"/>
                <a:ext cx="728124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000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4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4000" b="1" i="1" dirty="0"/>
              </a:p>
            </p:txBody>
          </p:sp>
        </mc:Choice>
        <mc:Fallback xmlns="">
          <p:sp>
            <p:nvSpPr>
              <p:cNvPr id="115" name="TextovéPole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937" y="2698199"/>
                <a:ext cx="728124" cy="72180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TextovéPole 115"/>
              <p:cNvSpPr txBox="1"/>
              <p:nvPr/>
            </p:nvSpPr>
            <p:spPr>
              <a:xfrm>
                <a:off x="4495938" y="3239099"/>
                <a:ext cx="728124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000" b="1" i="1" smtClean="0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sz="4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4000" b="1" i="1" dirty="0"/>
              </a:p>
            </p:txBody>
          </p:sp>
        </mc:Choice>
        <mc:Fallback xmlns="">
          <p:sp>
            <p:nvSpPr>
              <p:cNvPr id="116" name="TextovéPole 1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938" y="3239099"/>
                <a:ext cx="728124" cy="72180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blouk 27"/>
          <p:cNvSpPr/>
          <p:nvPr/>
        </p:nvSpPr>
        <p:spPr bwMode="auto">
          <a:xfrm rot="17331629">
            <a:off x="5659235" y="2940122"/>
            <a:ext cx="728124" cy="728124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7" name="Oblouk 116"/>
          <p:cNvSpPr/>
          <p:nvPr/>
        </p:nvSpPr>
        <p:spPr bwMode="auto">
          <a:xfrm rot="9718840">
            <a:off x="5657154" y="3644517"/>
            <a:ext cx="728124" cy="728124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8" name="Oblouk 117"/>
          <p:cNvSpPr/>
          <p:nvPr/>
        </p:nvSpPr>
        <p:spPr bwMode="auto">
          <a:xfrm rot="2065995">
            <a:off x="4790407" y="4305210"/>
            <a:ext cx="728124" cy="728124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5071726" y="4467403"/>
            <a:ext cx="436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ym typeface="Symbol"/>
              </a:rPr>
              <a:t></a:t>
            </a:r>
            <a:endParaRPr lang="cs-CZ" b="1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5760020" y="3044683"/>
            <a:ext cx="436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ym typeface="Symbol"/>
              </a:rPr>
              <a:t></a:t>
            </a:r>
            <a:endParaRPr lang="cs-CZ" b="1" dirty="0"/>
          </a:p>
        </p:txBody>
      </p:sp>
      <p:sp>
        <p:nvSpPr>
          <p:cNvPr id="120" name="TextovéPole 119"/>
          <p:cNvSpPr txBox="1"/>
          <p:nvPr/>
        </p:nvSpPr>
        <p:spPr>
          <a:xfrm>
            <a:off x="5791806" y="3933056"/>
            <a:ext cx="436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ym typeface="Symbol"/>
              </a:rPr>
              <a:t>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ovéPole 120"/>
              <p:cNvSpPr txBox="1"/>
              <p:nvPr/>
            </p:nvSpPr>
            <p:spPr>
              <a:xfrm>
                <a:off x="360000" y="5400000"/>
                <a:ext cx="903598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4. Součet úhlů </a:t>
                </a:r>
                <a:r>
                  <a:rPr lang="cs-CZ" dirty="0" smtClean="0">
                    <a:latin typeface="Symbol" pitchFamily="18" charset="2"/>
                  </a:rPr>
                  <a:t>a</a:t>
                </a:r>
                <a:r>
                  <a:rPr lang="cs-CZ" dirty="0" smtClean="0"/>
                  <a:t> </a:t>
                </a:r>
                <a:r>
                  <a:rPr lang="cs-CZ" dirty="0" err="1" smtClean="0"/>
                  <a:t>a</a:t>
                </a:r>
                <a:r>
                  <a:rPr lang="cs-CZ" dirty="0" smtClean="0"/>
                  <a:t> </a:t>
                </a:r>
                <a:r>
                  <a:rPr lang="cs-CZ" dirty="0" smtClean="0">
                    <a:latin typeface="Symbol" pitchFamily="18" charset="2"/>
                  </a:rPr>
                  <a:t>b</a:t>
                </a:r>
                <a:r>
                  <a:rPr lang="cs-CZ" dirty="0" smtClean="0">
                    <a:latin typeface="Arial" pitchFamily="34" charset="0"/>
                    <a:cs typeface="Arial" pitchFamily="34" charset="0"/>
                  </a:rPr>
                  <a:t> je 90° =&gt; čtyřúhelník vpravo je čtverec s obsahem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𝒄</m:t>
                        </m:r>
                      </m:e>
                      <m:sup>
                        <m:r>
                          <a:rPr lang="cs-CZ" b="1" i="1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dirty="0" smtClean="0">
                    <a:latin typeface="Arial" pitchFamily="34" charset="0"/>
                    <a:cs typeface="Arial" pitchFamily="34" charset="0"/>
                  </a:rPr>
                  <a:t>. </a:t>
                </a:r>
                <a:endParaRPr lang="cs-CZ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21" name="TextovéPole 1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400000"/>
                <a:ext cx="9035982" cy="375552"/>
              </a:xfrm>
              <a:prstGeom prst="rect">
                <a:avLst/>
              </a:prstGeom>
              <a:blipFill rotWithShape="1">
                <a:blip r:embed="rId7"/>
                <a:stretch>
                  <a:fillRect l="-540" t="-6557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ovéPole 121"/>
              <p:cNvSpPr txBox="1"/>
              <p:nvPr/>
            </p:nvSpPr>
            <p:spPr>
              <a:xfrm>
                <a:off x="360000" y="5940000"/>
                <a:ext cx="8755664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5. </a:t>
                </a:r>
                <a:r>
                  <a:rPr lang="cs-CZ" dirty="0">
                    <a:latin typeface="Arial" pitchFamily="34" charset="0"/>
                    <a:cs typeface="Arial" pitchFamily="34" charset="0"/>
                  </a:rPr>
                  <a:t>Vybarvené části mají stejné obsahy a tudíž </a:t>
                </a:r>
                <a:r>
                  <a:rPr lang="cs-CZ" dirty="0" smtClean="0">
                    <a:latin typeface="Arial" pitchFamily="34" charset="0"/>
                    <a:cs typeface="Arial" pitchFamily="34" charset="0"/>
                  </a:rPr>
                  <a:t>platí: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40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4000" b="1" i="1"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cs-CZ" sz="40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sz="4000" b="1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40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4000" b="1" i="1" smtClean="0"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cs-CZ" sz="40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sz="40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40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4000" b="1" i="1" smtClean="0">
                            <a:latin typeface="Cambria Math"/>
                          </a:rPr>
                          <m:t>𝒄</m:t>
                        </m:r>
                      </m:e>
                      <m:sup>
                        <m:r>
                          <a:rPr lang="cs-CZ" sz="4000" b="1" i="1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cs-CZ" sz="4000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22" name="TextovéPole 1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940000"/>
                <a:ext cx="8755664" cy="721801"/>
              </a:xfrm>
              <a:prstGeom prst="rect">
                <a:avLst/>
              </a:prstGeom>
              <a:blipFill rotWithShape="1">
                <a:blip r:embed="rId8"/>
                <a:stretch>
                  <a:fillRect l="-557" b="-420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5" name="TextovéPole 124"/>
          <p:cNvSpPr txBox="1"/>
          <p:nvPr/>
        </p:nvSpPr>
        <p:spPr>
          <a:xfrm>
            <a:off x="9635" y="418043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8421390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5" dur="1250" autoRev="1" fill="remove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06" dur="1250" autoRev="1" fill="remove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7" dur="1250" autoRev="1" fill="remove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8" dur="1250" autoRev="1" fill="remove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0" dur="1250" autoRev="1" fill="remov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11" dur="1250" autoRev="1" fill="remov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2" dur="1250" autoRev="1" fill="remov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3" dur="1250" autoRev="1" fill="remov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5" dur="1250" autoRev="1" fill="remove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16" dur="1250" autoRev="1" fill="remove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7" dur="1250" autoRev="1" fill="remove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1250" autoRev="1" fill="remove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0" dur="1250" autoRev="1" fill="remove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21" dur="1250" autoRev="1" fill="remove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2" dur="1250" autoRev="1" fill="remove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3" dur="1250" autoRev="1" fill="remove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5" dur="1250" autoRev="1" fill="remove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26" dur="1250" autoRev="1" fill="remove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7" dur="1250" autoRev="1" fill="remove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8" dur="1250" autoRev="1" fill="remove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0" dur="1250" autoRev="1" fill="remove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1" dur="1250" autoRev="1" fill="remove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32" dur="1250" autoRev="1" fill="remove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3" dur="1250" autoRev="1" fill="remove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5" dur="1250" autoRev="1" fill="remove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6" dur="1250" autoRev="1" fill="remove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37" dur="1250" autoRev="1" fill="remove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8" dur="1250" autoRev="1" fill="remove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0" dur="1250" autoRev="1" fill="remove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41" dur="1250" autoRev="1" fill="remove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2" dur="1250" autoRev="1" fill="remove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3" dur="1250" autoRev="1" fill="remove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7" dur="1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48" dur="1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9" dur="1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0" dur="1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2" dur="1250" autoRev="1" fill="remove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53" dur="1250" autoRev="1" fill="remove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4" dur="1250" autoRev="1" fill="remove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5" dur="1250" autoRev="1" fill="remove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7" dur="1250" autoRev="1" fill="remove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58" dur="1250" autoRev="1" fill="remove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9" dur="1250" autoRev="1" fill="remove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0" dur="1250" autoRev="1" fill="remove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2" dur="1250" autoRev="1" fill="remove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63" dur="1250" autoRev="1" fill="remove"/>
                                        <p:tgtEl>
                                          <p:spTgt spid="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64" dur="1250" autoRev="1" fill="remove"/>
                                        <p:tgtEl>
                                          <p:spTgt spid="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5" dur="1250" autoRev="1" fill="remove"/>
                                        <p:tgtEl>
                                          <p:spTgt spid="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7" dur="1250" autoRev="1" fill="remove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68" dur="1250" autoRev="1" fill="remove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69" dur="1250" autoRev="1" fill="remove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0" dur="1250" autoRev="1" fill="remove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2" dur="1250" autoRev="1" fill="remove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73" dur="1250" autoRev="1" fill="remove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4" dur="1250" autoRev="1" fill="remove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5" dur="1250" autoRev="1" fill="remove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7" dur="1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78" dur="1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9" dur="1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0" dur="1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2" dur="1250" autoRev="1" fill="remove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83" dur="1250" autoRev="1" fill="remove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4" dur="1250" autoRev="1" fill="remove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5" dur="1250" autoRev="1" fill="remove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7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0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3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6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9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2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8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83" grpId="0"/>
      <p:bldP spid="83" grpId="1"/>
      <p:bldP spid="84" grpId="0"/>
      <p:bldP spid="84" grpId="1"/>
      <p:bldP spid="87" grpId="0"/>
      <p:bldP spid="87" grpId="1"/>
      <p:bldP spid="88" grpId="0"/>
      <p:bldP spid="88" grpId="1"/>
      <p:bldP spid="89" grpId="0"/>
      <p:bldP spid="89" grpId="1"/>
      <p:bldP spid="91" grpId="0"/>
      <p:bldP spid="91" grpId="1"/>
      <p:bldP spid="92" grpId="0"/>
      <p:bldP spid="92" grpId="1"/>
      <p:bldP spid="93" grpId="0"/>
      <p:bldP spid="93" grpId="1"/>
      <p:bldP spid="94" grpId="0"/>
      <p:bldP spid="94" grpId="1"/>
      <p:bldP spid="95" grpId="0"/>
      <p:bldP spid="95" grpId="1"/>
      <p:bldP spid="96" grpId="0"/>
      <p:bldP spid="96" grpId="1"/>
      <p:bldP spid="97" grpId="0"/>
      <p:bldP spid="97" grpId="1"/>
      <p:bldP spid="98" grpId="0"/>
      <p:bldP spid="98" grpId="1"/>
      <p:bldP spid="99" grpId="0"/>
      <p:bldP spid="99" grpId="1"/>
      <p:bldP spid="101" grpId="0"/>
      <p:bldP spid="102" grpId="0"/>
      <p:bldP spid="104" grpId="0"/>
      <p:bldP spid="105" grpId="0"/>
      <p:bldP spid="17" grpId="0"/>
      <p:bldP spid="106" grpId="0"/>
      <p:bldP spid="107" grpId="0"/>
      <p:bldP spid="22" grpId="0" animBg="1"/>
      <p:bldP spid="22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23" grpId="0" animBg="1"/>
      <p:bldP spid="24" grpId="0" animBg="1"/>
      <p:bldP spid="25" grpId="0" animBg="1"/>
      <p:bldP spid="26" grpId="0"/>
      <p:bldP spid="115" grpId="0"/>
      <p:bldP spid="116" grpId="0"/>
      <p:bldP spid="28" grpId="0" animBg="1"/>
      <p:bldP spid="117" grpId="0" animBg="1"/>
      <p:bldP spid="118" grpId="0" animBg="1"/>
      <p:bldP spid="30" grpId="0"/>
      <p:bldP spid="119" grpId="0"/>
      <p:bldP spid="120" grpId="0"/>
      <p:bldP spid="121" grpId="0"/>
      <p:bldP spid="122" grpId="0"/>
      <p:bldP spid="125" grpId="0"/>
      <p:bldP spid="12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14635" y="1844824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 délku přepony </a:t>
            </a:r>
            <a:r>
              <a:rPr lang="cs-CZ" sz="2000" b="1" i="1" dirty="0" smtClean="0"/>
              <a:t>c</a:t>
            </a:r>
            <a:r>
              <a:rPr lang="cs-CZ" sz="2000" b="1" dirty="0" smtClean="0"/>
              <a:t> v pravoúhlém trojúhelníku ABC, který má délky odvěsen </a:t>
            </a:r>
            <a:r>
              <a:rPr lang="cs-CZ" sz="2000" b="1" i="1" dirty="0" smtClean="0"/>
              <a:t>a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a</a:t>
            </a:r>
            <a:r>
              <a:rPr lang="cs-CZ" sz="2000" b="1" dirty="0" smtClean="0"/>
              <a:t> </a:t>
            </a:r>
            <a:r>
              <a:rPr lang="cs-CZ" sz="2000" b="1" i="1" dirty="0" smtClean="0"/>
              <a:t>b:</a:t>
            </a:r>
            <a:endParaRPr lang="cs-CZ" sz="2000" b="1" i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179512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1) a = 36 cm; b = 15 cm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179512" y="306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36 cm</a:t>
            </a:r>
            <a:endParaRPr lang="cs-CZ" b="1" i="1" dirty="0"/>
          </a:p>
        </p:txBody>
      </p:sp>
      <p:sp>
        <p:nvSpPr>
          <p:cNvPr id="4" name="Obdélník 3"/>
          <p:cNvSpPr/>
          <p:nvPr/>
        </p:nvSpPr>
        <p:spPr>
          <a:xfrm>
            <a:off x="180000" y="3420000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b = 15 cm</a:t>
            </a:r>
            <a:endParaRPr lang="cs-CZ" dirty="0"/>
          </a:p>
        </p:txBody>
      </p:sp>
      <p:sp>
        <p:nvSpPr>
          <p:cNvPr id="72" name="Obdélník 71"/>
          <p:cNvSpPr/>
          <p:nvPr/>
        </p:nvSpPr>
        <p:spPr>
          <a:xfrm>
            <a:off x="180000" y="3780000"/>
            <a:ext cx="120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c </a:t>
            </a:r>
            <a:r>
              <a:rPr lang="cs-CZ" b="1" dirty="0"/>
              <a:t>= </a:t>
            </a:r>
            <a:r>
              <a:rPr lang="cs-CZ" b="1" dirty="0" smtClean="0"/>
              <a:t>… </a:t>
            </a:r>
            <a:r>
              <a:rPr lang="cs-CZ" b="1" dirty="0"/>
              <a:t>cm</a:t>
            </a:r>
            <a:endParaRPr lang="cs-CZ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18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79512" y="414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140000"/>
                <a:ext cx="1701443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180000" y="4500000"/>
                <a:ext cx="184545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𝟑𝟔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𝟏𝟓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500000"/>
                <a:ext cx="1845459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180000" y="486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𝟐𝟗𝟔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𝟐𝟐𝟓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860000"/>
                <a:ext cx="2061483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180000" y="522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𝟓𝟐𝟏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220000"/>
                <a:ext cx="2061483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80000" y="5580000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𝐜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𝟓𝟐𝟏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580000"/>
                <a:ext cx="2061483" cy="40754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18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𝐜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𝟑𝟗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940000"/>
                <a:ext cx="2061483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18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80001" y="6300000"/>
                <a:ext cx="12426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𝐜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𝟑𝟗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1" y="6300000"/>
                <a:ext cx="1242648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Přímá spojnice 84"/>
          <p:cNvCxnSpPr/>
          <p:nvPr/>
        </p:nvCxnSpPr>
        <p:spPr bwMode="auto">
          <a:xfrm>
            <a:off x="180000" y="662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180000" y="6660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4" name="TextovéPole 123"/>
          <p:cNvSpPr txBox="1"/>
          <p:nvPr/>
        </p:nvSpPr>
        <p:spPr>
          <a:xfrm>
            <a:off x="3060000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2) a = 5,2 dm; b = 8,3 dm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126" name="TextovéPole 125"/>
          <p:cNvSpPr txBox="1"/>
          <p:nvPr/>
        </p:nvSpPr>
        <p:spPr>
          <a:xfrm>
            <a:off x="5940000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3) a = 3,2 m; b = 17 dm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127" name="TextovéPole 126"/>
          <p:cNvSpPr txBox="1"/>
          <p:nvPr/>
        </p:nvSpPr>
        <p:spPr>
          <a:xfrm>
            <a:off x="3060000" y="306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5,2 dm</a:t>
            </a:r>
            <a:endParaRPr lang="cs-CZ" b="1" i="1" dirty="0"/>
          </a:p>
        </p:txBody>
      </p:sp>
      <p:sp>
        <p:nvSpPr>
          <p:cNvPr id="128" name="Obdélník 127"/>
          <p:cNvSpPr/>
          <p:nvPr/>
        </p:nvSpPr>
        <p:spPr>
          <a:xfrm>
            <a:off x="3060000" y="3420000"/>
            <a:ext cx="1319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b = </a:t>
            </a:r>
            <a:r>
              <a:rPr lang="cs-CZ" b="1" dirty="0" smtClean="0"/>
              <a:t>8,3 dm</a:t>
            </a:r>
            <a:endParaRPr lang="cs-CZ" dirty="0"/>
          </a:p>
        </p:txBody>
      </p:sp>
      <p:sp>
        <p:nvSpPr>
          <p:cNvPr id="129" name="Obdélník 128"/>
          <p:cNvSpPr/>
          <p:nvPr/>
        </p:nvSpPr>
        <p:spPr>
          <a:xfrm>
            <a:off x="3060000" y="3780000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c </a:t>
            </a:r>
            <a:r>
              <a:rPr lang="cs-CZ" b="1" dirty="0"/>
              <a:t>= </a:t>
            </a:r>
            <a:r>
              <a:rPr lang="cs-CZ" b="1" dirty="0" smtClean="0"/>
              <a:t>… dm</a:t>
            </a:r>
            <a:endParaRPr lang="cs-CZ" dirty="0"/>
          </a:p>
        </p:txBody>
      </p:sp>
      <p:cxnSp>
        <p:nvCxnSpPr>
          <p:cNvPr id="130" name="Přímá spojnice 129"/>
          <p:cNvCxnSpPr/>
          <p:nvPr/>
        </p:nvCxnSpPr>
        <p:spPr bwMode="auto">
          <a:xfrm>
            <a:off x="306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ovéPole 130"/>
              <p:cNvSpPr txBox="1"/>
              <p:nvPr/>
            </p:nvSpPr>
            <p:spPr>
              <a:xfrm>
                <a:off x="3060000" y="414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1" name="TextovéPole 1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140000"/>
                <a:ext cx="1701443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ovéPole 131"/>
              <p:cNvSpPr txBox="1"/>
              <p:nvPr/>
            </p:nvSpPr>
            <p:spPr>
              <a:xfrm>
                <a:off x="3060000" y="4500000"/>
                <a:ext cx="207064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𝟖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2" name="TextovéPole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500000"/>
                <a:ext cx="2070647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ovéPole 132"/>
              <p:cNvSpPr txBox="1"/>
              <p:nvPr/>
            </p:nvSpPr>
            <p:spPr>
              <a:xfrm>
                <a:off x="3060000" y="4860000"/>
                <a:ext cx="22527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𝟐𝟕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𝟎𝟒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𝟔𝟖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𝟖𝟗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3" name="TextovéPole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860000"/>
                <a:ext cx="2252756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ovéPole 133"/>
              <p:cNvSpPr txBox="1"/>
              <p:nvPr/>
            </p:nvSpPr>
            <p:spPr>
              <a:xfrm>
                <a:off x="3060000" y="522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𝟗𝟓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𝟗𝟑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4" name="TextovéPole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220000"/>
                <a:ext cx="2061483" cy="37555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ovéPole 134"/>
              <p:cNvSpPr txBox="1"/>
              <p:nvPr/>
            </p:nvSpPr>
            <p:spPr>
              <a:xfrm>
                <a:off x="3060000" y="5580000"/>
                <a:ext cx="2061483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𝐜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</a:rPr>
                            <m:t>𝟗𝟓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𝟗𝟑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5" name="TextovéPole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580000"/>
                <a:ext cx="2061483" cy="42774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TextovéPole 135"/>
              <p:cNvSpPr txBox="1"/>
              <p:nvPr/>
            </p:nvSpPr>
            <p:spPr>
              <a:xfrm>
                <a:off x="306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𝐜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𝟗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𝟕𝟗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6" name="TextovéPole 1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940000"/>
                <a:ext cx="2061483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7" name="Přímá spojnice 136"/>
          <p:cNvCxnSpPr/>
          <p:nvPr/>
        </p:nvCxnSpPr>
        <p:spPr bwMode="auto">
          <a:xfrm>
            <a:off x="306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ovéPole 137"/>
              <p:cNvSpPr txBox="1"/>
              <p:nvPr/>
            </p:nvSpPr>
            <p:spPr>
              <a:xfrm>
                <a:off x="3060000" y="6300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𝐜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𝟗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𝟕𝟗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𝐝𝐦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8" name="TextovéPole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6300000"/>
                <a:ext cx="1701443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9" name="Přímá spojnice 138"/>
          <p:cNvCxnSpPr/>
          <p:nvPr/>
        </p:nvCxnSpPr>
        <p:spPr bwMode="auto">
          <a:xfrm>
            <a:off x="3060000" y="662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Přímá spojnice 139"/>
          <p:cNvCxnSpPr/>
          <p:nvPr/>
        </p:nvCxnSpPr>
        <p:spPr bwMode="auto">
          <a:xfrm>
            <a:off x="3060000" y="6660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TextovéPole 140"/>
          <p:cNvSpPr txBox="1"/>
          <p:nvPr/>
        </p:nvSpPr>
        <p:spPr>
          <a:xfrm>
            <a:off x="5940000" y="3060000"/>
            <a:ext cx="13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3,2 m</a:t>
            </a:r>
            <a:endParaRPr lang="cs-CZ" b="1" i="1" dirty="0"/>
          </a:p>
        </p:txBody>
      </p:sp>
      <p:sp>
        <p:nvSpPr>
          <p:cNvPr id="142" name="Obdélník 141"/>
          <p:cNvSpPr/>
          <p:nvPr/>
        </p:nvSpPr>
        <p:spPr>
          <a:xfrm>
            <a:off x="5940000" y="3420000"/>
            <a:ext cx="1255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b = </a:t>
            </a:r>
            <a:r>
              <a:rPr lang="cs-CZ" b="1" dirty="0" smtClean="0"/>
              <a:t>17 dm</a:t>
            </a:r>
            <a:endParaRPr lang="cs-CZ" dirty="0"/>
          </a:p>
        </p:txBody>
      </p:sp>
      <p:sp>
        <p:nvSpPr>
          <p:cNvPr id="143" name="Obdélník 142"/>
          <p:cNvSpPr/>
          <p:nvPr/>
        </p:nvSpPr>
        <p:spPr>
          <a:xfrm>
            <a:off x="5940000" y="3780000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c </a:t>
            </a:r>
            <a:r>
              <a:rPr lang="cs-CZ" b="1" dirty="0"/>
              <a:t>= </a:t>
            </a:r>
            <a:r>
              <a:rPr lang="cs-CZ" b="1" dirty="0" smtClean="0"/>
              <a:t>… dm</a:t>
            </a:r>
            <a:endParaRPr lang="cs-CZ" dirty="0"/>
          </a:p>
        </p:txBody>
      </p:sp>
      <p:cxnSp>
        <p:nvCxnSpPr>
          <p:cNvPr id="144" name="Přímá spojnice 143"/>
          <p:cNvCxnSpPr/>
          <p:nvPr/>
        </p:nvCxnSpPr>
        <p:spPr bwMode="auto">
          <a:xfrm>
            <a:off x="594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ovéPole 144"/>
              <p:cNvSpPr txBox="1"/>
              <p:nvPr/>
            </p:nvSpPr>
            <p:spPr>
              <a:xfrm>
                <a:off x="5940000" y="414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45" name="TextovéPole 1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140000"/>
                <a:ext cx="1701443" cy="37555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ovéPole 145"/>
              <p:cNvSpPr txBox="1"/>
              <p:nvPr/>
            </p:nvSpPr>
            <p:spPr>
              <a:xfrm>
                <a:off x="5940000" y="4500000"/>
                <a:ext cx="184545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𝟑𝟐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𝟏𝟕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46" name="TextovéPole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500000"/>
                <a:ext cx="1845459" cy="37555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TextovéPole 146"/>
              <p:cNvSpPr txBox="1"/>
              <p:nvPr/>
            </p:nvSpPr>
            <p:spPr>
              <a:xfrm>
                <a:off x="5940000" y="486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𝟎𝟐𝟒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𝟐𝟖𝟗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47" name="TextovéPole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860000"/>
                <a:ext cx="2061483" cy="37555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ovéPole 147"/>
              <p:cNvSpPr txBox="1"/>
              <p:nvPr/>
            </p:nvSpPr>
            <p:spPr>
              <a:xfrm>
                <a:off x="5940000" y="522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𝟑𝟏𝟑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48" name="TextovéPole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220000"/>
                <a:ext cx="2061483" cy="37555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TextovéPole 148"/>
              <p:cNvSpPr txBox="1"/>
              <p:nvPr/>
            </p:nvSpPr>
            <p:spPr>
              <a:xfrm>
                <a:off x="5940000" y="5580000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𝐜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𝟑𝟏𝟑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49" name="TextovéPole 1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580000"/>
                <a:ext cx="2061483" cy="407547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TextovéPole 149"/>
              <p:cNvSpPr txBox="1"/>
              <p:nvPr/>
            </p:nvSpPr>
            <p:spPr>
              <a:xfrm>
                <a:off x="594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𝐜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𝟑𝟔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50" name="TextovéPole 1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940000"/>
                <a:ext cx="2061483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1" name="Přímá spojnice 150"/>
          <p:cNvCxnSpPr/>
          <p:nvPr/>
        </p:nvCxnSpPr>
        <p:spPr bwMode="auto">
          <a:xfrm>
            <a:off x="594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ovéPole 151"/>
              <p:cNvSpPr txBox="1"/>
              <p:nvPr/>
            </p:nvSpPr>
            <p:spPr>
              <a:xfrm>
                <a:off x="5940000" y="6300000"/>
                <a:ext cx="19878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𝐜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𝟑𝟔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𝐝𝐦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52" name="TextovéPole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6300000"/>
                <a:ext cx="1987898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3" name="Přímá spojnice 152"/>
          <p:cNvCxnSpPr/>
          <p:nvPr/>
        </p:nvCxnSpPr>
        <p:spPr bwMode="auto">
          <a:xfrm>
            <a:off x="5940000" y="6624000"/>
            <a:ext cx="15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4" name="Přímá spojnice 153"/>
          <p:cNvCxnSpPr/>
          <p:nvPr/>
        </p:nvCxnSpPr>
        <p:spPr bwMode="auto">
          <a:xfrm>
            <a:off x="5940000" y="6660000"/>
            <a:ext cx="15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5" name="TextovéPole 154"/>
          <p:cNvSpPr txBox="1"/>
          <p:nvPr/>
        </p:nvSpPr>
        <p:spPr>
          <a:xfrm>
            <a:off x="6984000" y="3060000"/>
            <a:ext cx="13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32 dm</a:t>
            </a:r>
            <a:endParaRPr lang="cs-CZ" b="1" i="1" dirty="0"/>
          </a:p>
        </p:txBody>
      </p:sp>
    </p:spTree>
    <p:extLst>
      <p:ext uri="{BB962C8B-B14F-4D97-AF65-F5344CB8AC3E}">
        <p14:creationId xmlns:p14="http://schemas.microsoft.com/office/powerpoint/2010/main" val="31390690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7" grpId="0"/>
      <p:bldP spid="71" grpId="0"/>
      <p:bldP spid="4" grpId="0"/>
      <p:bldP spid="72" grpId="0"/>
      <p:bldP spid="8" grpId="0"/>
      <p:bldP spid="74" grpId="0"/>
      <p:bldP spid="75" grpId="0"/>
      <p:bldP spid="76" grpId="0"/>
      <p:bldP spid="77" grpId="0"/>
      <p:bldP spid="78" grpId="0"/>
      <p:bldP spid="81" grpId="0"/>
      <p:bldP spid="124" grpId="0"/>
      <p:bldP spid="126" grpId="0"/>
      <p:bldP spid="127" grpId="0"/>
      <p:bldP spid="128" grpId="0"/>
      <p:bldP spid="129" grpId="0"/>
      <p:bldP spid="131" grpId="0"/>
      <p:bldP spid="132" grpId="0"/>
      <p:bldP spid="133" grpId="0"/>
      <p:bldP spid="134" grpId="0"/>
      <p:bldP spid="135" grpId="0"/>
      <p:bldP spid="136" grpId="0"/>
      <p:bldP spid="138" grpId="0"/>
      <p:bldP spid="141" grpId="0"/>
      <p:bldP spid="142" grpId="0"/>
      <p:bldP spid="143" grpId="0"/>
      <p:bldP spid="145" grpId="0"/>
      <p:bldP spid="146" grpId="0"/>
      <p:bldP spid="147" grpId="0"/>
      <p:bldP spid="148" grpId="0"/>
      <p:bldP spid="149" grpId="0"/>
      <p:bldP spid="150" grpId="0"/>
      <p:bldP spid="152" grpId="0"/>
      <p:bldP spid="1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14635" y="1844824"/>
            <a:ext cx="69297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 délku úhlopříčky obdélníku, s délkami stran 27 cm a 12 dm.</a:t>
            </a:r>
            <a:endParaRPr lang="cs-CZ" sz="2000" b="1" i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410408" y="3060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27 cm</a:t>
            </a:r>
            <a:endParaRPr lang="cs-CZ" b="1" i="1" dirty="0"/>
          </a:p>
        </p:txBody>
      </p:sp>
      <p:sp>
        <p:nvSpPr>
          <p:cNvPr id="4" name="Obdélník 3"/>
          <p:cNvSpPr/>
          <p:nvPr/>
        </p:nvSpPr>
        <p:spPr>
          <a:xfrm>
            <a:off x="1410897" y="3420000"/>
            <a:ext cx="1255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b = </a:t>
            </a:r>
            <a:r>
              <a:rPr lang="cs-CZ" b="1" dirty="0" smtClean="0"/>
              <a:t>12 dm</a:t>
            </a:r>
            <a:endParaRPr lang="cs-CZ" dirty="0"/>
          </a:p>
        </p:txBody>
      </p:sp>
      <p:sp>
        <p:nvSpPr>
          <p:cNvPr id="72" name="Obdélník 71"/>
          <p:cNvSpPr/>
          <p:nvPr/>
        </p:nvSpPr>
        <p:spPr>
          <a:xfrm>
            <a:off x="1410897" y="3780000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u </a:t>
            </a:r>
            <a:r>
              <a:rPr lang="cs-CZ" b="1" dirty="0"/>
              <a:t>= </a:t>
            </a:r>
            <a:r>
              <a:rPr lang="cs-CZ" b="1" dirty="0" smtClean="0"/>
              <a:t>… </a:t>
            </a:r>
            <a:r>
              <a:rPr lang="cs-CZ" b="1" dirty="0"/>
              <a:t>cm</a:t>
            </a:r>
            <a:endParaRPr lang="cs-CZ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1410897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410409" y="414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𝐮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409" y="4140000"/>
                <a:ext cx="1701443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1410897" y="450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𝐮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𝟐𝟕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𝟏𝟐𝟎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897" y="4500000"/>
                <a:ext cx="2061483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1410897" y="4860000"/>
                <a:ext cx="229700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𝐮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𝟕𝟐𝟗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𝟏𝟒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𝟒𝟎𝟎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897" y="4860000"/>
                <a:ext cx="2297007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1410897" y="522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𝐮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𝟏𝟓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𝟏𝟐𝟗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897" y="5220000"/>
                <a:ext cx="2061483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410897" y="5580000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𝐮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𝟏𝟐𝟗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897" y="5580000"/>
                <a:ext cx="2061483" cy="40754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1410897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𝐮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𝟏𝟐𝟑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897" y="5940000"/>
                <a:ext cx="2061483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1410897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410897" y="6300000"/>
                <a:ext cx="1439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𝐮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𝟏𝟐𝟑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897" y="6300000"/>
                <a:ext cx="143999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Přímá spojnice 84"/>
          <p:cNvCxnSpPr/>
          <p:nvPr/>
        </p:nvCxnSpPr>
        <p:spPr bwMode="auto">
          <a:xfrm>
            <a:off x="1410897" y="662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1410897" y="6660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787840" y="4292936"/>
            <a:ext cx="32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4787840" y="2852936"/>
            <a:ext cx="32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4787840" y="2852936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8027840" y="2852936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6393712" y="4306363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064296" y="3352617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13" name="Přímá spojnice 12"/>
          <p:cNvCxnSpPr/>
          <p:nvPr/>
        </p:nvCxnSpPr>
        <p:spPr bwMode="auto">
          <a:xfrm flipV="1">
            <a:off x="4787840" y="2852936"/>
            <a:ext cx="324000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6250231" y="3208270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</a:t>
            </a:r>
            <a:endParaRPr lang="cs-CZ" b="1" dirty="0"/>
          </a:p>
        </p:txBody>
      </p:sp>
      <p:sp>
        <p:nvSpPr>
          <p:cNvPr id="61" name="Obdélník 60"/>
          <p:cNvSpPr/>
          <p:nvPr/>
        </p:nvSpPr>
        <p:spPr>
          <a:xfrm>
            <a:off x="2484000" y="3420000"/>
            <a:ext cx="1178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= 120 cm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95144" y="625466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Obdélník má úhlopříčku dlouhou 123 cm.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2675194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1" grpId="0"/>
      <p:bldP spid="4" grpId="0"/>
      <p:bldP spid="72" grpId="0"/>
      <p:bldP spid="8" grpId="0"/>
      <p:bldP spid="74" grpId="0"/>
      <p:bldP spid="75" grpId="0"/>
      <p:bldP spid="76" grpId="0"/>
      <p:bldP spid="77" grpId="0"/>
      <p:bldP spid="78" grpId="0"/>
      <p:bldP spid="81" grpId="0"/>
      <p:bldP spid="11" grpId="0"/>
      <p:bldP spid="57" grpId="0"/>
      <p:bldP spid="60" grpId="0"/>
      <p:bldP spid="61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Pravoúhlý trojúhelník 4"/>
          <p:cNvSpPr/>
          <p:nvPr/>
        </p:nvSpPr>
        <p:spPr bwMode="auto">
          <a:xfrm>
            <a:off x="5157498" y="3033376"/>
            <a:ext cx="1620000" cy="2160000"/>
          </a:xfrm>
          <a:prstGeom prst="rtTriangl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bdélník 8"/>
          <p:cNvSpPr/>
          <p:nvPr/>
        </p:nvSpPr>
        <p:spPr bwMode="auto">
          <a:xfrm>
            <a:off x="2998800" y="3034800"/>
            <a:ext cx="2160000" cy="2160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bdélník 28"/>
          <p:cNvSpPr/>
          <p:nvPr/>
        </p:nvSpPr>
        <p:spPr bwMode="auto">
          <a:xfrm>
            <a:off x="5157498" y="5193376"/>
            <a:ext cx="1620000" cy="1620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 bwMode="auto">
          <a:xfrm rot="3180000">
            <a:off x="5706000" y="1962000"/>
            <a:ext cx="2700000" cy="2700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6014935" y="3928710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805480" y="5193376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841355" y="3928710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6731964" y="2982551"/>
                <a:ext cx="648072" cy="658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600" b="1" i="0" dirty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sz="3600" b="1" i="0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964" y="2982551"/>
                <a:ext cx="648072" cy="6588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5643462" y="5673927"/>
                <a:ext cx="648072" cy="658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600" b="1" i="0" dirty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sz="3600" b="1" i="0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462" y="5673927"/>
                <a:ext cx="648072" cy="6588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753462" y="3783927"/>
                <a:ext cx="648072" cy="658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600" b="1" i="0" dirty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3600" b="1" i="0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3462" y="3783927"/>
                <a:ext cx="648072" cy="6588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ovéPole 13"/>
          <p:cNvSpPr txBox="1"/>
          <p:nvPr/>
        </p:nvSpPr>
        <p:spPr>
          <a:xfrm>
            <a:off x="360000" y="216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Platí-li: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540000" y="2880000"/>
                <a:ext cx="225505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=</m:t>
                          </m:r>
                          <m:r>
                            <a:rPr lang="cs-CZ" sz="2800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880000"/>
                <a:ext cx="2255050" cy="53296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ovéPole 38"/>
          <p:cNvSpPr txBox="1"/>
          <p:nvPr/>
        </p:nvSpPr>
        <p:spPr>
          <a:xfrm>
            <a:off x="360000" y="36000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Pak platí také: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540000" y="5760000"/>
                <a:ext cx="225505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=</m:t>
                          </m:r>
                          <m:r>
                            <a:rPr lang="cs-CZ" sz="2800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</a:rPr>
                        <m:t>− 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760000"/>
                <a:ext cx="2255050" cy="53296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ovéPole 40"/>
          <p:cNvSpPr txBox="1"/>
          <p:nvPr/>
        </p:nvSpPr>
        <p:spPr>
          <a:xfrm>
            <a:off x="360000" y="50400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ale též: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540000" y="4320000"/>
                <a:ext cx="225505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=</m:t>
                          </m:r>
                          <m:r>
                            <a:rPr lang="cs-CZ" sz="2800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</a:rPr>
                        <m:t>− 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320000"/>
                <a:ext cx="2255050" cy="53296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86252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29" grpId="0" animBg="1"/>
      <p:bldP spid="30" grpId="0" animBg="1"/>
      <p:bldP spid="12" grpId="0"/>
      <p:bldP spid="32" grpId="0"/>
      <p:bldP spid="33" grpId="0"/>
      <p:bldP spid="34" grpId="0"/>
      <p:bldP spid="35" grpId="0"/>
      <p:bldP spid="36" grpId="0"/>
      <p:bldP spid="14" grpId="0"/>
      <p:bldP spid="38" grpId="0"/>
      <p:bldP spid="39" grpId="0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14635" y="1844824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 délku odvěsny  v pravoúhlém trojúhelníku ABC, znáte-li délku přepony </a:t>
            </a:r>
            <a:r>
              <a:rPr lang="cs-CZ" sz="2000" b="1" i="1" dirty="0" smtClean="0"/>
              <a:t>c</a:t>
            </a:r>
            <a:r>
              <a:rPr lang="cs-CZ" sz="2000" b="1" dirty="0" smtClean="0"/>
              <a:t>  a druhé odvěsny</a:t>
            </a:r>
            <a:r>
              <a:rPr lang="cs-CZ" sz="2000" b="1" i="1" dirty="0" smtClean="0"/>
              <a:t>:</a:t>
            </a:r>
            <a:endParaRPr lang="cs-CZ" sz="2000" b="1" i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179512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1) c = 75 cm; b = 21 cm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179512" y="306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 = 75 cm</a:t>
            </a:r>
            <a:endParaRPr lang="cs-CZ" b="1" i="1" dirty="0"/>
          </a:p>
        </p:txBody>
      </p:sp>
      <p:sp>
        <p:nvSpPr>
          <p:cNvPr id="4" name="Obdélník 3"/>
          <p:cNvSpPr/>
          <p:nvPr/>
        </p:nvSpPr>
        <p:spPr>
          <a:xfrm>
            <a:off x="180000" y="3420000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b = </a:t>
            </a:r>
            <a:r>
              <a:rPr lang="cs-CZ" b="1" dirty="0" smtClean="0"/>
              <a:t>21 </a:t>
            </a:r>
            <a:r>
              <a:rPr lang="cs-CZ" b="1" dirty="0"/>
              <a:t>cm</a:t>
            </a:r>
            <a:endParaRPr lang="cs-CZ" dirty="0"/>
          </a:p>
        </p:txBody>
      </p:sp>
      <p:sp>
        <p:nvSpPr>
          <p:cNvPr id="72" name="Obdélník 71"/>
          <p:cNvSpPr/>
          <p:nvPr/>
        </p:nvSpPr>
        <p:spPr>
          <a:xfrm>
            <a:off x="180000" y="3780000"/>
            <a:ext cx="120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a </a:t>
            </a:r>
            <a:r>
              <a:rPr lang="cs-CZ" b="1" dirty="0"/>
              <a:t>= </a:t>
            </a:r>
            <a:r>
              <a:rPr lang="cs-CZ" b="1" dirty="0" smtClean="0"/>
              <a:t>… </a:t>
            </a:r>
            <a:r>
              <a:rPr lang="cs-CZ" b="1" dirty="0"/>
              <a:t>cm</a:t>
            </a:r>
            <a:endParaRPr lang="cs-CZ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18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79512" y="414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140000"/>
                <a:ext cx="1701443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180000" y="4500000"/>
                <a:ext cx="184545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𝟕𝟓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𝟐𝟏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500000"/>
                <a:ext cx="1845459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180000" y="486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𝟔𝟐𝟓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𝟒𝟒𝟏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860000"/>
                <a:ext cx="2061483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180000" y="522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𝟏𝟖𝟒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220000"/>
                <a:ext cx="2061483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80000" y="5580000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𝐚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𝟏𝟖𝟒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580000"/>
                <a:ext cx="2061483" cy="40754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18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𝐚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𝟕𝟐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940000"/>
                <a:ext cx="2061483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18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80000" y="6300000"/>
                <a:ext cx="1439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𝐚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𝟕𝟐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6300000"/>
                <a:ext cx="143999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Přímá spojnice 84"/>
          <p:cNvCxnSpPr/>
          <p:nvPr/>
        </p:nvCxnSpPr>
        <p:spPr bwMode="auto">
          <a:xfrm>
            <a:off x="180000" y="662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180000" y="6660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4" name="TextovéPole 123"/>
          <p:cNvSpPr txBox="1"/>
          <p:nvPr/>
        </p:nvSpPr>
        <p:spPr>
          <a:xfrm>
            <a:off x="3060000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2) a = 4,8 m; c = 8,6 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126" name="TextovéPole 125"/>
          <p:cNvSpPr txBox="1"/>
          <p:nvPr/>
        </p:nvSpPr>
        <p:spPr>
          <a:xfrm>
            <a:off x="5940000" y="270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3) c = 6 m; a = 37 dm</a:t>
            </a:r>
            <a:endParaRPr lang="cs-CZ" b="1" i="1" dirty="0">
              <a:solidFill>
                <a:srgbClr val="002060"/>
              </a:solidFill>
            </a:endParaRPr>
          </a:p>
        </p:txBody>
      </p:sp>
      <p:sp>
        <p:nvSpPr>
          <p:cNvPr id="127" name="TextovéPole 126"/>
          <p:cNvSpPr txBox="1"/>
          <p:nvPr/>
        </p:nvSpPr>
        <p:spPr>
          <a:xfrm>
            <a:off x="3060000" y="306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4,8 m</a:t>
            </a:r>
            <a:endParaRPr lang="cs-CZ" b="1" i="1" dirty="0"/>
          </a:p>
        </p:txBody>
      </p:sp>
      <p:sp>
        <p:nvSpPr>
          <p:cNvPr id="128" name="Obdélník 127"/>
          <p:cNvSpPr/>
          <p:nvPr/>
        </p:nvSpPr>
        <p:spPr>
          <a:xfrm>
            <a:off x="3060000" y="3420000"/>
            <a:ext cx="1165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c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8,6 m</a:t>
            </a:r>
            <a:endParaRPr lang="cs-CZ" dirty="0"/>
          </a:p>
        </p:txBody>
      </p:sp>
      <p:sp>
        <p:nvSpPr>
          <p:cNvPr id="129" name="Obdélník 128"/>
          <p:cNvSpPr/>
          <p:nvPr/>
        </p:nvSpPr>
        <p:spPr>
          <a:xfrm>
            <a:off x="3060000" y="3780000"/>
            <a:ext cx="1088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b </a:t>
            </a:r>
            <a:r>
              <a:rPr lang="cs-CZ" b="1" dirty="0"/>
              <a:t>= </a:t>
            </a:r>
            <a:r>
              <a:rPr lang="cs-CZ" b="1" dirty="0" smtClean="0"/>
              <a:t>… m</a:t>
            </a:r>
            <a:endParaRPr lang="cs-CZ" dirty="0"/>
          </a:p>
        </p:txBody>
      </p:sp>
      <p:cxnSp>
        <p:nvCxnSpPr>
          <p:cNvPr id="130" name="Přímá spojnice 129"/>
          <p:cNvCxnSpPr/>
          <p:nvPr/>
        </p:nvCxnSpPr>
        <p:spPr bwMode="auto">
          <a:xfrm>
            <a:off x="306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ovéPole 130"/>
              <p:cNvSpPr txBox="1"/>
              <p:nvPr/>
            </p:nvSpPr>
            <p:spPr>
              <a:xfrm>
                <a:off x="3060000" y="414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1" name="TextovéPole 1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140000"/>
                <a:ext cx="1701443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ovéPole 131"/>
              <p:cNvSpPr txBox="1"/>
              <p:nvPr/>
            </p:nvSpPr>
            <p:spPr>
              <a:xfrm>
                <a:off x="3060000" y="4500000"/>
                <a:ext cx="207064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𝟖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𝟔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𝟒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𝟖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2" name="TextovéPole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500000"/>
                <a:ext cx="2070647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ovéPole 132"/>
              <p:cNvSpPr txBox="1"/>
              <p:nvPr/>
            </p:nvSpPr>
            <p:spPr>
              <a:xfrm>
                <a:off x="3060000" y="4860000"/>
                <a:ext cx="244810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𝟕𝟑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𝟗𝟔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𝟐𝟑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𝟎𝟒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3" name="TextovéPole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860000"/>
                <a:ext cx="2448104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ovéPole 133"/>
              <p:cNvSpPr txBox="1"/>
              <p:nvPr/>
            </p:nvSpPr>
            <p:spPr>
              <a:xfrm>
                <a:off x="3060000" y="522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𝟓𝟎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𝟗𝟐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4" name="TextovéPole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220000"/>
                <a:ext cx="2061483" cy="37555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ovéPole 134"/>
              <p:cNvSpPr txBox="1"/>
              <p:nvPr/>
            </p:nvSpPr>
            <p:spPr>
              <a:xfrm>
                <a:off x="3060000" y="5580000"/>
                <a:ext cx="2061483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𝐛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</a:rPr>
                            <m:t>𝟓𝟎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𝟗𝟐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5" name="TextovéPole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580000"/>
                <a:ext cx="2061483" cy="42774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TextovéPole 135"/>
              <p:cNvSpPr txBox="1"/>
              <p:nvPr/>
            </p:nvSpPr>
            <p:spPr>
              <a:xfrm>
                <a:off x="306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𝐛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𝟕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𝟏𝟒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6" name="TextovéPole 1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940000"/>
                <a:ext cx="2061483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7" name="Přímá spojnice 136"/>
          <p:cNvCxnSpPr/>
          <p:nvPr/>
        </p:nvCxnSpPr>
        <p:spPr bwMode="auto">
          <a:xfrm>
            <a:off x="306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ovéPole 137"/>
              <p:cNvSpPr txBox="1"/>
              <p:nvPr/>
            </p:nvSpPr>
            <p:spPr>
              <a:xfrm>
                <a:off x="3060000" y="6300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𝐛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𝟕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𝟏𝟒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𝐝𝐦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38" name="TextovéPole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6300000"/>
                <a:ext cx="1701443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9" name="Přímá spojnice 138"/>
          <p:cNvCxnSpPr/>
          <p:nvPr/>
        </p:nvCxnSpPr>
        <p:spPr bwMode="auto">
          <a:xfrm>
            <a:off x="3060000" y="662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Přímá spojnice 139"/>
          <p:cNvCxnSpPr/>
          <p:nvPr/>
        </p:nvCxnSpPr>
        <p:spPr bwMode="auto">
          <a:xfrm>
            <a:off x="3060000" y="6660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TextovéPole 140"/>
          <p:cNvSpPr txBox="1"/>
          <p:nvPr/>
        </p:nvSpPr>
        <p:spPr>
          <a:xfrm>
            <a:off x="5940000" y="3060000"/>
            <a:ext cx="13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 = 6 m</a:t>
            </a:r>
            <a:endParaRPr lang="cs-CZ" b="1" i="1" dirty="0"/>
          </a:p>
        </p:txBody>
      </p:sp>
      <p:sp>
        <p:nvSpPr>
          <p:cNvPr id="142" name="Obdélník 141"/>
          <p:cNvSpPr/>
          <p:nvPr/>
        </p:nvSpPr>
        <p:spPr>
          <a:xfrm>
            <a:off x="5940000" y="3420000"/>
            <a:ext cx="1255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a </a:t>
            </a:r>
            <a:r>
              <a:rPr lang="cs-CZ" b="1" dirty="0"/>
              <a:t>= </a:t>
            </a:r>
            <a:r>
              <a:rPr lang="cs-CZ" b="1" dirty="0" smtClean="0"/>
              <a:t>37 dm</a:t>
            </a:r>
            <a:endParaRPr lang="cs-CZ" dirty="0"/>
          </a:p>
        </p:txBody>
      </p:sp>
      <p:sp>
        <p:nvSpPr>
          <p:cNvPr id="143" name="Obdélník 142"/>
          <p:cNvSpPr/>
          <p:nvPr/>
        </p:nvSpPr>
        <p:spPr>
          <a:xfrm>
            <a:off x="5940000" y="3780000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c </a:t>
            </a:r>
            <a:r>
              <a:rPr lang="cs-CZ" b="1" dirty="0"/>
              <a:t>= </a:t>
            </a:r>
            <a:r>
              <a:rPr lang="cs-CZ" b="1" dirty="0" smtClean="0"/>
              <a:t>… dm</a:t>
            </a:r>
            <a:endParaRPr lang="cs-CZ" dirty="0"/>
          </a:p>
        </p:txBody>
      </p:sp>
      <p:cxnSp>
        <p:nvCxnSpPr>
          <p:cNvPr id="144" name="Přímá spojnice 143"/>
          <p:cNvCxnSpPr/>
          <p:nvPr/>
        </p:nvCxnSpPr>
        <p:spPr bwMode="auto">
          <a:xfrm>
            <a:off x="5940000" y="4104000"/>
            <a:ext cx="12426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ovéPole 144"/>
              <p:cNvSpPr txBox="1"/>
              <p:nvPr/>
            </p:nvSpPr>
            <p:spPr>
              <a:xfrm>
                <a:off x="5940000" y="4140000"/>
                <a:ext cx="170144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45" name="TextovéPole 1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140000"/>
                <a:ext cx="1701443" cy="37555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ovéPole 145"/>
              <p:cNvSpPr txBox="1"/>
              <p:nvPr/>
            </p:nvSpPr>
            <p:spPr>
              <a:xfrm>
                <a:off x="5940000" y="4500000"/>
                <a:ext cx="184545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𝟔𝟎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𝟑𝟕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46" name="TextovéPole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500000"/>
                <a:ext cx="1845459" cy="37555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TextovéPole 146"/>
              <p:cNvSpPr txBox="1"/>
              <p:nvPr/>
            </p:nvSpPr>
            <p:spPr>
              <a:xfrm>
                <a:off x="5940000" y="4860000"/>
                <a:ext cx="224165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𝟔𝟎𝟎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𝟑𝟔𝟗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47" name="TextovéPole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860000"/>
                <a:ext cx="2241656" cy="37555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ovéPole 147"/>
              <p:cNvSpPr txBox="1"/>
              <p:nvPr/>
            </p:nvSpPr>
            <p:spPr>
              <a:xfrm>
                <a:off x="5940000" y="522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𝟐𝟑𝟏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48" name="TextovéPole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220000"/>
                <a:ext cx="2061483" cy="37555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TextovéPole 148"/>
              <p:cNvSpPr txBox="1"/>
              <p:nvPr/>
            </p:nvSpPr>
            <p:spPr>
              <a:xfrm>
                <a:off x="5940000" y="5580000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𝐛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𝟐𝟑𝟏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49" name="TextovéPole 1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580000"/>
                <a:ext cx="2061483" cy="407547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TextovéPole 149"/>
              <p:cNvSpPr txBox="1"/>
              <p:nvPr/>
            </p:nvSpPr>
            <p:spPr>
              <a:xfrm>
                <a:off x="594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𝐛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𝟒𝟕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50" name="TextovéPole 1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940000"/>
                <a:ext cx="2061483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1" name="Přímá spojnice 150"/>
          <p:cNvCxnSpPr/>
          <p:nvPr/>
        </p:nvCxnSpPr>
        <p:spPr bwMode="auto">
          <a:xfrm>
            <a:off x="5940000" y="626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ovéPole 151"/>
              <p:cNvSpPr txBox="1"/>
              <p:nvPr/>
            </p:nvSpPr>
            <p:spPr>
              <a:xfrm>
                <a:off x="5940000" y="630000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𝐜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𝟒𝟕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𝐝𝐦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52" name="TextovéPole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6300000"/>
                <a:ext cx="1512168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3" name="Přímá spojnice 152"/>
          <p:cNvCxnSpPr/>
          <p:nvPr/>
        </p:nvCxnSpPr>
        <p:spPr bwMode="auto">
          <a:xfrm>
            <a:off x="5940000" y="662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4" name="Přímá spojnice 153"/>
          <p:cNvCxnSpPr/>
          <p:nvPr/>
        </p:nvCxnSpPr>
        <p:spPr bwMode="auto">
          <a:xfrm>
            <a:off x="5940000" y="6660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5" name="TextovéPole 154"/>
          <p:cNvSpPr txBox="1"/>
          <p:nvPr/>
        </p:nvSpPr>
        <p:spPr>
          <a:xfrm>
            <a:off x="6804248" y="3060000"/>
            <a:ext cx="13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60 dm</a:t>
            </a:r>
            <a:endParaRPr lang="cs-CZ" b="1" i="1" dirty="0"/>
          </a:p>
        </p:txBody>
      </p:sp>
    </p:spTree>
    <p:extLst>
      <p:ext uri="{BB962C8B-B14F-4D97-AF65-F5344CB8AC3E}">
        <p14:creationId xmlns:p14="http://schemas.microsoft.com/office/powerpoint/2010/main" val="41835217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7" grpId="0"/>
      <p:bldP spid="71" grpId="0"/>
      <p:bldP spid="4" grpId="0"/>
      <p:bldP spid="72" grpId="0"/>
      <p:bldP spid="8" grpId="0"/>
      <p:bldP spid="74" grpId="0"/>
      <p:bldP spid="75" grpId="0"/>
      <p:bldP spid="76" grpId="0"/>
      <p:bldP spid="77" grpId="0"/>
      <p:bldP spid="78" grpId="0"/>
      <p:bldP spid="81" grpId="0"/>
      <p:bldP spid="124" grpId="0"/>
      <p:bldP spid="126" grpId="0"/>
      <p:bldP spid="127" grpId="0"/>
      <p:bldP spid="128" grpId="0"/>
      <p:bldP spid="129" grpId="0"/>
      <p:bldP spid="131" grpId="0"/>
      <p:bldP spid="132" grpId="0"/>
      <p:bldP spid="133" grpId="0"/>
      <p:bldP spid="134" grpId="0"/>
      <p:bldP spid="135" grpId="0"/>
      <p:bldP spid="136" grpId="0"/>
      <p:bldP spid="138" grpId="0"/>
      <p:bldP spid="141" grpId="0"/>
      <p:bldP spid="142" grpId="0"/>
      <p:bldP spid="143" grpId="0"/>
      <p:bldP spid="145" grpId="0"/>
      <p:bldP spid="146" grpId="0"/>
      <p:bldP spid="147" grpId="0"/>
      <p:bldP spid="148" grpId="0"/>
      <p:bldP spid="149" grpId="0"/>
      <p:bldP spid="150" grpId="0"/>
      <p:bldP spid="152" grpId="0"/>
      <p:bldP spid="1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14635" y="1844824"/>
            <a:ext cx="69297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 délku výšky rovnoramenného trojúhelníku, s délkami ramen 65 cm a základny 5 dm.</a:t>
            </a:r>
            <a:endParaRPr lang="cs-CZ" sz="2000" b="1" i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187624" y="2520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65 cm</a:t>
            </a:r>
            <a:endParaRPr lang="cs-CZ" b="1" i="1" dirty="0"/>
          </a:p>
        </p:txBody>
      </p:sp>
      <p:sp>
        <p:nvSpPr>
          <p:cNvPr id="4" name="Obdélník 3"/>
          <p:cNvSpPr/>
          <p:nvPr/>
        </p:nvSpPr>
        <p:spPr>
          <a:xfrm>
            <a:off x="1188113" y="28800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b = </a:t>
            </a:r>
            <a:r>
              <a:rPr lang="cs-CZ" b="1" dirty="0" smtClean="0"/>
              <a:t>5 dm</a:t>
            </a:r>
            <a:endParaRPr lang="cs-CZ" dirty="0"/>
          </a:p>
        </p:txBody>
      </p:sp>
      <p:sp>
        <p:nvSpPr>
          <p:cNvPr id="72" name="Obdélník 71"/>
          <p:cNvSpPr/>
          <p:nvPr/>
        </p:nvSpPr>
        <p:spPr>
          <a:xfrm>
            <a:off x="1188113" y="3240000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v </a:t>
            </a:r>
            <a:r>
              <a:rPr lang="cs-CZ" b="1" dirty="0"/>
              <a:t>= </a:t>
            </a:r>
            <a:r>
              <a:rPr lang="cs-CZ" b="1" dirty="0" smtClean="0"/>
              <a:t>… </a:t>
            </a:r>
            <a:r>
              <a:rPr lang="cs-CZ" b="1" dirty="0"/>
              <a:t>cm</a:t>
            </a:r>
            <a:endParaRPr lang="cs-CZ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1188113" y="3636000"/>
            <a:ext cx="215594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175465" y="3600000"/>
                <a:ext cx="2880319" cy="7764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𝐯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0" smtClean="0">
                                      <a:latin typeface="Cambria Math"/>
                                    </a:rPr>
                                    <m:t>𝐛</m:t>
                                  </m:r>
                                </m:num>
                                <m:den>
                                  <m:r>
                                    <a:rPr lang="cs-CZ" b="1" i="0" smtClean="0"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5465" y="3600000"/>
                <a:ext cx="2880319" cy="7764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1173554" y="4320000"/>
                <a:ext cx="2061483" cy="7764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𝐯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𝟔𝟓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𝟓𝟎</m:t>
                                  </m:r>
                                </m:num>
                                <m:den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554" y="4320000"/>
                <a:ext cx="2061483" cy="7764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1188113" y="5040000"/>
                <a:ext cx="273581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𝐯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𝟐𝟐𝟓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𝟔𝟐𝟓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113" y="5040000"/>
                <a:ext cx="2735815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1188113" y="540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𝐯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𝟔𝟎𝟎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113" y="5400000"/>
                <a:ext cx="2061483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188113" y="5760000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𝐯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𝟔𝟎𝟎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113" y="5760000"/>
                <a:ext cx="2061483" cy="40754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1188113" y="6084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𝐯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𝟔𝟎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113" y="6084000"/>
                <a:ext cx="2061483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1188113" y="6480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188113" y="6408000"/>
                <a:ext cx="1439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𝐯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𝟔𝟎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113" y="6408000"/>
                <a:ext cx="143999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Přímá spojnice 84"/>
          <p:cNvCxnSpPr/>
          <p:nvPr/>
        </p:nvCxnSpPr>
        <p:spPr bwMode="auto">
          <a:xfrm>
            <a:off x="1188113" y="6768044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1188113" y="6804044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V="1">
            <a:off x="5940432" y="2708920"/>
            <a:ext cx="126000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7200432" y="2708920"/>
            <a:ext cx="126000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 flipV="1">
            <a:off x="5940432" y="4868920"/>
            <a:ext cx="25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6840504" y="4907135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6264440" y="3581109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13" name="Přímá spojnice 12"/>
          <p:cNvCxnSpPr/>
          <p:nvPr/>
        </p:nvCxnSpPr>
        <p:spPr bwMode="auto">
          <a:xfrm flipV="1">
            <a:off x="7200432" y="270892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6912512" y="377958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61" name="Obdélník 60"/>
          <p:cNvSpPr/>
          <p:nvPr/>
        </p:nvSpPr>
        <p:spPr>
          <a:xfrm>
            <a:off x="2306592" y="2843564"/>
            <a:ext cx="1037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= 50 cm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491880" y="6254668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Výška rovnoramenného trojúhelníku je 60 cm.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7920624" y="3619806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20" name="Oblouk 19"/>
          <p:cNvSpPr/>
          <p:nvPr/>
        </p:nvSpPr>
        <p:spPr bwMode="auto">
          <a:xfrm>
            <a:off x="6858440" y="4516120"/>
            <a:ext cx="683984" cy="683984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7213176" y="4446112"/>
            <a:ext cx="305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7200432" y="2708920"/>
            <a:ext cx="1260000" cy="216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H="1" flipV="1">
            <a:off x="7200432" y="4868920"/>
            <a:ext cx="126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7200432" y="2708920"/>
            <a:ext cx="0" cy="216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Levá složená závorka 21"/>
          <p:cNvSpPr/>
          <p:nvPr/>
        </p:nvSpPr>
        <p:spPr bwMode="auto">
          <a:xfrm>
            <a:off x="7650432" y="4418920"/>
            <a:ext cx="360040" cy="1260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7676392" y="5260628"/>
                <a:ext cx="388248" cy="616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92" y="5260628"/>
                <a:ext cx="388248" cy="61664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01913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1" grpId="0"/>
      <p:bldP spid="4" grpId="0"/>
      <p:bldP spid="72" grpId="0"/>
      <p:bldP spid="8" grpId="0"/>
      <p:bldP spid="74" grpId="0"/>
      <p:bldP spid="75" grpId="0"/>
      <p:bldP spid="76" grpId="0"/>
      <p:bldP spid="77" grpId="0"/>
      <p:bldP spid="78" grpId="0"/>
      <p:bldP spid="81" grpId="0"/>
      <p:bldP spid="11" grpId="0"/>
      <p:bldP spid="57" grpId="0"/>
      <p:bldP spid="60" grpId="0"/>
      <p:bldP spid="61" grpId="0"/>
      <p:bldP spid="14" grpId="0"/>
      <p:bldP spid="36" grpId="0"/>
      <p:bldP spid="20" grpId="0" animBg="1"/>
      <p:bldP spid="21" grpId="0"/>
      <p:bldP spid="22" grpId="0" animBg="1"/>
      <p:bldP spid="23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2404</TotalTime>
  <Words>1449</Words>
  <Application>Microsoft Office PowerPoint</Application>
  <PresentationFormat>Předvádění na obrazovce (4:3)</PresentationFormat>
  <Paragraphs>289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Prezentace školení zaměstnanců</vt:lpstr>
      <vt:lpstr>Pythagorova věta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347</cp:revision>
  <dcterms:created xsi:type="dcterms:W3CDTF">2012-01-02T08:14:14Z</dcterms:created>
  <dcterms:modified xsi:type="dcterms:W3CDTF">2012-11-06T15:01:17Z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