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92" r:id="rId4"/>
    <p:sldId id="280" r:id="rId5"/>
    <p:sldId id="274" r:id="rId6"/>
    <p:sldId id="28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png"/><Relationship Id="rId3" Type="http://schemas.openxmlformats.org/officeDocument/2006/relationships/package" Target="../embeddings/List_aplikace_Microsoft_Excel1.xlsx"/><Relationship Id="rId7" Type="http://schemas.openxmlformats.org/officeDocument/2006/relationships/image" Target="../media/image83.png"/><Relationship Id="rId12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2.png"/><Relationship Id="rId11" Type="http://schemas.openxmlformats.org/officeDocument/2006/relationships/image" Target="../media/image94.png"/><Relationship Id="rId5" Type="http://schemas.openxmlformats.org/officeDocument/2006/relationships/image" Target="../media/image81.png"/><Relationship Id="rId10" Type="http://schemas.openxmlformats.org/officeDocument/2006/relationships/image" Target="../media/image93.png"/><Relationship Id="rId4" Type="http://schemas.openxmlformats.org/officeDocument/2006/relationships/image" Target="../media/image80.emf"/><Relationship Id="rId14" Type="http://schemas.openxmlformats.org/officeDocument/2006/relationships/image" Target="../media/image8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18" Type="http://schemas.openxmlformats.org/officeDocument/2006/relationships/image" Target="../media/image107.png"/><Relationship Id="rId26" Type="http://schemas.openxmlformats.org/officeDocument/2006/relationships/image" Target="../media/image115.png"/><Relationship Id="rId3" Type="http://schemas.openxmlformats.org/officeDocument/2006/relationships/package" Target="../embeddings/List_aplikace_Microsoft_Excel2.xlsx"/><Relationship Id="rId21" Type="http://schemas.openxmlformats.org/officeDocument/2006/relationships/image" Target="../media/image110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17" Type="http://schemas.openxmlformats.org/officeDocument/2006/relationships/image" Target="../media/image106.png"/><Relationship Id="rId25" Type="http://schemas.openxmlformats.org/officeDocument/2006/relationships/image" Target="../media/image11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5.png"/><Relationship Id="rId20" Type="http://schemas.openxmlformats.org/officeDocument/2006/relationships/image" Target="../media/image109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4.png"/><Relationship Id="rId11" Type="http://schemas.openxmlformats.org/officeDocument/2006/relationships/image" Target="../media/image100.png"/><Relationship Id="rId24" Type="http://schemas.openxmlformats.org/officeDocument/2006/relationships/image" Target="../media/image113.png"/><Relationship Id="rId5" Type="http://schemas.openxmlformats.org/officeDocument/2006/relationships/image" Target="../media/image93.png"/><Relationship Id="rId15" Type="http://schemas.openxmlformats.org/officeDocument/2006/relationships/image" Target="../media/image104.png"/><Relationship Id="rId23" Type="http://schemas.openxmlformats.org/officeDocument/2006/relationships/image" Target="../media/image112.png"/><Relationship Id="rId10" Type="http://schemas.openxmlformats.org/officeDocument/2006/relationships/image" Target="../media/image99.png"/><Relationship Id="rId19" Type="http://schemas.openxmlformats.org/officeDocument/2006/relationships/image" Target="../media/image108.png"/><Relationship Id="rId4" Type="http://schemas.openxmlformats.org/officeDocument/2006/relationships/image" Target="../media/image80.emf"/><Relationship Id="rId9" Type="http://schemas.openxmlformats.org/officeDocument/2006/relationships/image" Target="../media/image98.png"/><Relationship Id="rId14" Type="http://schemas.openxmlformats.org/officeDocument/2006/relationships/image" Target="../media/image103.png"/><Relationship Id="rId22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png"/><Relationship Id="rId18" Type="http://schemas.openxmlformats.org/officeDocument/2006/relationships/image" Target="../media/image132.png"/><Relationship Id="rId3" Type="http://schemas.openxmlformats.org/officeDocument/2006/relationships/image" Target="../media/image117.png"/><Relationship Id="rId21" Type="http://schemas.openxmlformats.org/officeDocument/2006/relationships/image" Target="../media/image135.png"/><Relationship Id="rId7" Type="http://schemas.openxmlformats.org/officeDocument/2006/relationships/image" Target="../media/image121.png"/><Relationship Id="rId12" Type="http://schemas.openxmlformats.org/officeDocument/2006/relationships/image" Target="../media/image126.png"/><Relationship Id="rId17" Type="http://schemas.openxmlformats.org/officeDocument/2006/relationships/image" Target="../media/image131.png"/><Relationship Id="rId25" Type="http://schemas.openxmlformats.org/officeDocument/2006/relationships/image" Target="../media/image139.png"/><Relationship Id="rId2" Type="http://schemas.openxmlformats.org/officeDocument/2006/relationships/image" Target="../media/image116.png"/><Relationship Id="rId16" Type="http://schemas.openxmlformats.org/officeDocument/2006/relationships/image" Target="../media/image130.png"/><Relationship Id="rId20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25.png"/><Relationship Id="rId24" Type="http://schemas.openxmlformats.org/officeDocument/2006/relationships/image" Target="../media/image138.png"/><Relationship Id="rId5" Type="http://schemas.openxmlformats.org/officeDocument/2006/relationships/image" Target="../media/image119.png"/><Relationship Id="rId15" Type="http://schemas.openxmlformats.org/officeDocument/2006/relationships/image" Target="../media/image129.png"/><Relationship Id="rId23" Type="http://schemas.openxmlformats.org/officeDocument/2006/relationships/image" Target="../media/image137.png"/><Relationship Id="rId10" Type="http://schemas.openxmlformats.org/officeDocument/2006/relationships/image" Target="../media/image124.png"/><Relationship Id="rId19" Type="http://schemas.openxmlformats.org/officeDocument/2006/relationships/image" Target="../media/image133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Relationship Id="rId14" Type="http://schemas.openxmlformats.org/officeDocument/2006/relationships/image" Target="../media/image128.png"/><Relationship Id="rId22" Type="http://schemas.openxmlformats.org/officeDocument/2006/relationships/image" Target="../media/image1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</a:t>
            </a:r>
            <a:r>
              <a:rPr lang="cs-CZ" dirty="0" smtClean="0"/>
              <a:t>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3420000"/>
                <a:ext cx="248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3420000"/>
                <a:ext cx="2484216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672000" y="34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72000" y="34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2520000"/>
                <a:ext cx="263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36+64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2520000"/>
                <a:ext cx="263217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520000"/>
                <a:ext cx="16200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100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520000"/>
                <a:ext cx="162009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204000" y="453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04000" y="4536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448000" y="3456000"/>
                <a:ext cx="16919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</m:t>
                      </m:r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48000" y="3456000"/>
                <a:ext cx="1691992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4716016" y="2520000"/>
            <a:ext cx="444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</a:t>
            </a:r>
            <a:r>
              <a:rPr lang="cs-CZ" b="1" dirty="0" smtClean="0"/>
              <a:t>odmocnina </a:t>
            </a:r>
            <a:r>
              <a:rPr lang="cs-CZ" b="1" dirty="0" smtClean="0"/>
              <a:t>součtu se nerovná součtu druhých </a:t>
            </a:r>
            <a:r>
              <a:rPr lang="cs-CZ" b="1" dirty="0" smtClean="0"/>
              <a:t>odmocnin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600000"/>
                <a:ext cx="2844408" cy="512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600000"/>
                <a:ext cx="2844408" cy="51283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4716016" y="4528787"/>
            <a:ext cx="444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</a:t>
            </a:r>
            <a:r>
              <a:rPr lang="cs-CZ" b="1" dirty="0" smtClean="0"/>
              <a:t>odmocnina </a:t>
            </a:r>
            <a:r>
              <a:rPr lang="cs-CZ" b="1" dirty="0" smtClean="0"/>
              <a:t>rozdílu se nerovná rozdílu druhých </a:t>
            </a:r>
            <a:r>
              <a:rPr lang="cs-CZ" b="1" dirty="0" smtClean="0"/>
              <a:t>odmocnin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580000"/>
                <a:ext cx="3060432" cy="512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580000"/>
                <a:ext cx="3060432" cy="51283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4500000"/>
                <a:ext cx="237645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25−16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4500000"/>
                <a:ext cx="2376456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268000" y="4500000"/>
                <a:ext cx="1260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8000" y="4500000"/>
                <a:ext cx="126000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5400000"/>
                <a:ext cx="263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5400000"/>
                <a:ext cx="2632176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2448001" y="5436000"/>
                <a:ext cx="1620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5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48001" y="5436000"/>
                <a:ext cx="1620052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3744000" y="5436000"/>
                <a:ext cx="792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44000" y="5436000"/>
                <a:ext cx="79200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2556000"/>
                <a:ext cx="936104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014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28" grpId="0"/>
      <p:bldP spid="29" grpId="0"/>
      <p:bldP spid="20" grpId="0" build="p"/>
      <p:bldP spid="21" grpId="0" build="p"/>
      <p:bldP spid="22" grpId="0" build="p"/>
      <p:bldP spid="23" grpId="0" build="p"/>
      <p:bldP spid="30" grpId="0" build="p"/>
      <p:bldP spid="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772811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2483849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5400000" y="18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u="dbl" smtClean="0"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1800000"/>
                <a:ext cx="936104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81</m:t>
                          </m:r>
                        </m:e>
                      </m:rad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203849" y="1800000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zpaměti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204000" y="2340000"/>
            <a:ext cx="151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písemně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4536000" y="2340000"/>
                <a:ext cx="21348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smtClean="0">
                          <a:latin typeface="Cambria Math"/>
                        </a:rPr>
                        <m:t>𝑝𝑜𝑚</m:t>
                      </m:r>
                      <m:r>
                        <a:rPr lang="cs-CZ" sz="2000" b="0" i="1" smtClean="0">
                          <a:latin typeface="Cambria Math"/>
                        </a:rPr>
                        <m:t>ě</m:t>
                      </m:r>
                      <m:r>
                        <a:rPr lang="cs-CZ" sz="2000" b="0" i="1" smtClean="0">
                          <a:latin typeface="Cambria Math"/>
                        </a:rPr>
                        <m:t>𝑟𝑛</m:t>
                      </m:r>
                      <m:r>
                        <a:rPr lang="cs-CZ" sz="2000" b="0" i="1" smtClean="0">
                          <a:latin typeface="Cambria Math"/>
                        </a:rPr>
                        <m:t>ě </m:t>
                      </m:r>
                      <m:r>
                        <a:rPr lang="cs-CZ" sz="2000" b="0" i="1" smtClean="0">
                          <a:latin typeface="Cambria Math"/>
                        </a:rPr>
                        <m:t>𝑠𝑙𝑜</m:t>
                      </m:r>
                      <m:r>
                        <a:rPr lang="cs-CZ" sz="2000" b="0" i="1" smtClean="0">
                          <a:latin typeface="Cambria Math"/>
                        </a:rPr>
                        <m:t>ž</m:t>
                      </m:r>
                      <m:r>
                        <a:rPr lang="cs-CZ" sz="2000" b="0" i="1" smtClean="0">
                          <a:latin typeface="Cambria Math"/>
                        </a:rPr>
                        <m:t>𝑖𝑡</m:t>
                      </m:r>
                      <m:r>
                        <a:rPr lang="cs-CZ" sz="2000" b="0" i="1" smtClean="0">
                          <a:latin typeface="Cambria Math"/>
                        </a:rPr>
                        <m:t>é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6000" y="2340000"/>
                <a:ext cx="2134868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086692" y="2883905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360000" y="6300000"/>
                <a:ext cx="1224136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0000"/>
                <a:ext cx="1224136" cy="50520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431924" y="6351711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10,20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1924" y="6351711"/>
                <a:ext cx="1051844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17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42960" y="4261012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27306" y="4378134"/>
            <a:ext cx="1036382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1763688" y="4261012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00" y="3360811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Šipka doprava 1"/>
          <p:cNvSpPr/>
          <p:nvPr/>
        </p:nvSpPr>
        <p:spPr bwMode="auto">
          <a:xfrm>
            <a:off x="6909600" y="2343742"/>
            <a:ext cx="1345444" cy="3655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85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4" grpId="0" build="p"/>
      <p:bldP spid="16" grpId="0" build="p"/>
      <p:bldP spid="4" grpId="0"/>
      <p:bldP spid="19" grpId="0"/>
      <p:bldP spid="24" grpId="0" build="p"/>
      <p:bldP spid="32" grpId="0" build="p"/>
      <p:bldP spid="33" grpId="0"/>
      <p:bldP spid="5" grpId="0"/>
      <p:bldP spid="34" grpId="0"/>
      <p:bldP spid="7" grpId="0"/>
      <p:bldP spid="35" grpId="0"/>
      <p:bldP spid="8" grpId="0" animBg="1"/>
      <p:bldP spid="37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5052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10,20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" y="2636912"/>
            <a:ext cx="2519784" cy="359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2772064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6064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0478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4320000"/>
                <a:ext cx="432048" cy="489173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√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4320000"/>
                <a:ext cx="432048" cy="4891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4064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0064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6064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55077"/>
            <a:ext cx="2609081" cy="375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4156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5052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10,20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774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8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2537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latin typeface="Cambria Math"/>
                            </a:rPr>
                            <m:t>𝒚</m:t>
                          </m:r>
                        </m:deg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6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2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8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ovéPole 14"/>
          <p:cNvSpPr txBox="1"/>
          <p:nvPr/>
        </p:nvSpPr>
        <p:spPr>
          <a:xfrm>
            <a:off x="6516216" y="6149088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020272" y="6149088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524328" y="6149088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=</a:t>
            </a:r>
            <a:endParaRPr lang="cs-CZ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621" y="2670398"/>
            <a:ext cx="3952875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2411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465513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</a:t>
            </a:r>
            <a:r>
              <a:rPr lang="cs-CZ" dirty="0" smtClean="0"/>
              <a:t>odmocniny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Desetinná čísla + Velká čísla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70203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 a s kalkulačkou obdobně jako čísla přirozená.</a:t>
            </a:r>
            <a:endParaRPr lang="cs-CZ" sz="2000" b="1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35654" y="508518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18142" y="5229200"/>
            <a:ext cx="1016224" cy="104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1763688" y="5059615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680000" y="2520000"/>
                <a:ext cx="1220858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1,07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20000"/>
                <a:ext cx="1220858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128000" y="2520000"/>
                <a:ext cx="1717122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107</m:t>
                        </m:r>
                      </m:e>
                    </m:rad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0,01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000" y="2520000"/>
                <a:ext cx="1717122" cy="395429"/>
              </a:xfrm>
              <a:prstGeom prst="rect">
                <a:avLst/>
              </a:prstGeom>
              <a:blipFill rotWithShape="1">
                <a:blip r:embed="rId8"/>
                <a:stretch>
                  <a:fillRect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680000" y="3060000"/>
                <a:ext cx="172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  <a:ea typeface="Cambria Math"/>
                      </a:rPr>
                      <m:t>10,34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0,1=</m:t>
                    </m:r>
                  </m:oMath>
                </a14:m>
                <a:endParaRPr lang="cs-CZ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728000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3180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156000" y="306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,034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000" y="3060000"/>
                <a:ext cx="10801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680000" y="3600000"/>
                <a:ext cx="136814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i="1">
                              <a:latin typeface="Cambria Math"/>
                            </a:rPr>
                            <m:t>106,09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368140" cy="4277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804000" y="4176000"/>
                <a:ext cx="147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</a:rPr>
                        <m:t>03</m:t>
                      </m:r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0,1=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000" y="4176000"/>
                <a:ext cx="147600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ál 35"/>
          <p:cNvSpPr/>
          <p:nvPr/>
        </p:nvSpPr>
        <p:spPr bwMode="auto">
          <a:xfrm>
            <a:off x="35496" y="400506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Přímá spojnice se šipkou 37"/>
          <p:cNvCxnSpPr/>
          <p:nvPr/>
        </p:nvCxnSpPr>
        <p:spPr bwMode="auto">
          <a:xfrm>
            <a:off x="683568" y="3573016"/>
            <a:ext cx="1050798" cy="360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Ovál 38"/>
          <p:cNvSpPr/>
          <p:nvPr/>
        </p:nvSpPr>
        <p:spPr bwMode="auto">
          <a:xfrm>
            <a:off x="936000" y="3960000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7920000" y="4176000"/>
                <a:ext cx="7314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0</m:t>
                      </m:r>
                      <m:r>
                        <a:rPr lang="cs-CZ" b="0" i="1" u="dbl" smtClean="0">
                          <a:latin typeface="Cambria Math"/>
                        </a:rPr>
                        <m:t>,3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4176000"/>
                <a:ext cx="7314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680000" y="4680000"/>
                <a:ext cx="1155740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10 100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1155740" cy="408253"/>
              </a:xfrm>
              <a:prstGeom prst="rect">
                <a:avLst/>
              </a:prstGeom>
              <a:blipFill rotWithShape="1">
                <a:blip r:embed="rId14"/>
                <a:stretch>
                  <a:fillRect r="-4233" b="-208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760000" y="4680000"/>
                <a:ext cx="144016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101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∙100=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4680000"/>
                <a:ext cx="1440160" cy="401970"/>
              </a:xfrm>
              <a:prstGeom prst="rect">
                <a:avLst/>
              </a:prstGeom>
              <a:blipFill rotWithShape="1">
                <a:blip r:embed="rId15"/>
                <a:stretch>
                  <a:fillRect r="-4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5220000"/>
                <a:ext cx="18056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10</m:t>
                    </m:r>
                    <m:r>
                      <a:rPr lang="cs-CZ" b="0" i="1" smtClean="0">
                        <a:latin typeface="Cambria Math"/>
                      </a:rPr>
                      <m:t>,05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220000"/>
                <a:ext cx="1805617" cy="369332"/>
              </a:xfrm>
              <a:prstGeom prst="rect">
                <a:avLst/>
              </a:prstGeom>
              <a:blipFill rotWithShape="1">
                <a:blip r:embed="rId16"/>
                <a:stretch>
                  <a:fillRect l="-3041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ál 43"/>
          <p:cNvSpPr/>
          <p:nvPr/>
        </p:nvSpPr>
        <p:spPr bwMode="auto">
          <a:xfrm>
            <a:off x="1151" y="3429000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1734366" y="3429000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084000" y="5220000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100</m:t>
                      </m:r>
                      <m:r>
                        <a:rPr lang="cs-CZ" b="0" i="1" u="dbl" smtClean="0">
                          <a:latin typeface="Cambria Math"/>
                        </a:rPr>
                        <m:t>,5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000" y="5220000"/>
                <a:ext cx="1368152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680000" y="5760000"/>
                <a:ext cx="1620192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1 188 100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760000"/>
                <a:ext cx="1620192" cy="40197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120000" y="5760000"/>
                <a:ext cx="2049886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11 881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760000"/>
                <a:ext cx="2049886" cy="40197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ál 48"/>
          <p:cNvSpPr/>
          <p:nvPr/>
        </p:nvSpPr>
        <p:spPr bwMode="auto">
          <a:xfrm>
            <a:off x="33796" y="5661248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>
            <a:off x="539552" y="5805264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ál 50"/>
          <p:cNvSpPr/>
          <p:nvPr/>
        </p:nvSpPr>
        <p:spPr bwMode="auto">
          <a:xfrm>
            <a:off x="933428" y="5625244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6624000" y="6300000"/>
                <a:ext cx="1526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09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000" y="6300000"/>
                <a:ext cx="1526618" cy="369332"/>
              </a:xfrm>
              <a:prstGeom prst="rect">
                <a:avLst/>
              </a:prstGeom>
              <a:blipFill rotWithShape="1">
                <a:blip r:embed="rId2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7632000" y="6300000"/>
                <a:ext cx="834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090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00" y="6300000"/>
                <a:ext cx="834222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se šipkou 53"/>
          <p:cNvCxnSpPr/>
          <p:nvPr/>
        </p:nvCxnSpPr>
        <p:spPr bwMode="auto">
          <a:xfrm>
            <a:off x="539552" y="4149080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796136" y="3564559"/>
                <a:ext cx="1943096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10 609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∙0,01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564559"/>
                <a:ext cx="1943096" cy="42774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5616000" y="2520000"/>
                <a:ext cx="1717122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107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∙0,01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000" y="2520000"/>
                <a:ext cx="1717122" cy="42774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4140000"/>
                <a:ext cx="2331920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10 609</m:t>
                          </m:r>
                        </m:e>
                      </m:rad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0,01=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140000"/>
                <a:ext cx="2331920" cy="427746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128000" y="4680000"/>
                <a:ext cx="180596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101</m:t>
                          </m:r>
                        </m:e>
                      </m:rad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100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000" y="4680000"/>
                <a:ext cx="1805967" cy="401970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680000" y="6300000"/>
                <a:ext cx="2276863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11 881</m:t>
                        </m:r>
                      </m:e>
                    </m:rad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</m:e>
                    </m:rad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300000"/>
                <a:ext cx="2276863" cy="395429"/>
              </a:xfrm>
              <a:prstGeom prst="rect">
                <a:avLst/>
              </a:prstGeom>
              <a:blipFill rotWithShape="1">
                <a:blip r:embed="rId26"/>
                <a:stretch>
                  <a:fillRect l="-2413"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2394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2" grpId="0" build="p"/>
      <p:bldP spid="5" grpId="0"/>
      <p:bldP spid="34" grpId="0"/>
      <p:bldP spid="8" grpId="0" animBg="1"/>
      <p:bldP spid="8" grpId="1" animBg="1"/>
      <p:bldP spid="37" grpId="0" animBg="1"/>
      <p:bldP spid="37" grpId="1" animBg="1"/>
      <p:bldP spid="2" grpId="0"/>
      <p:bldP spid="23" grpId="0"/>
      <p:bldP spid="25" grpId="0"/>
      <p:bldP spid="28" grpId="0"/>
      <p:bldP spid="29" grpId="0"/>
      <p:bldP spid="31" grpId="0"/>
      <p:bldP spid="36" grpId="0" animBg="1"/>
      <p:bldP spid="36" grpId="1" animBg="1"/>
      <p:bldP spid="39" grpId="0" animBg="1"/>
      <p:bldP spid="39" grpId="1" animBg="1"/>
      <p:bldP spid="40" grpId="0"/>
      <p:bldP spid="41" grpId="0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/>
      <p:bldP spid="47" grpId="0"/>
      <p:bldP spid="48" grpId="0"/>
      <p:bldP spid="49" grpId="0" animBg="1"/>
      <p:bldP spid="49" grpId="1" animBg="1"/>
      <p:bldP spid="51" grpId="0" animBg="1"/>
      <p:bldP spid="51" grpId="1" animBg="1"/>
      <p:bldP spid="52" grpId="0"/>
      <p:bldP spid="53" grpId="0"/>
      <p:bldP spid="3" grpId="0"/>
      <p:bldP spid="55" grpId="0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084" y="1840610"/>
            <a:ext cx="423521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</a:t>
            </a:r>
            <a:r>
              <a:rPr lang="cs-CZ" sz="2000" dirty="0"/>
              <a:t>. Určete druhou </a:t>
            </a:r>
            <a:r>
              <a:rPr lang="cs-CZ" sz="2000" dirty="0" smtClean="0"/>
              <a:t>odmocninu </a:t>
            </a:r>
            <a:r>
              <a:rPr lang="cs-CZ" sz="2000" dirty="0"/>
              <a:t>čísel: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60000" y="2160000"/>
                <a:ext cx="115200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2 304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160000"/>
                <a:ext cx="1152000" cy="40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60000" y="3420000"/>
                <a:ext cx="1440160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729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420000"/>
                <a:ext cx="1440160" cy="408253"/>
              </a:xfrm>
              <a:prstGeom prst="rect">
                <a:avLst/>
              </a:prstGeom>
              <a:blipFill rotWithShape="1">
                <a:blip r:embed="rId3"/>
                <a:stretch>
                  <a:fillRect b="-208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60000" y="2880000"/>
                <a:ext cx="1080120" cy="40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484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080120" cy="4009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60000" y="4005064"/>
                <a:ext cx="1584176" cy="40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−4 489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005064"/>
                <a:ext cx="1584176" cy="4009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360000" y="4585430"/>
                <a:ext cx="1305146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86,49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585430"/>
                <a:ext cx="1305146" cy="4277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60000" y="5157192"/>
                <a:ext cx="1489605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0,2704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157192"/>
                <a:ext cx="1489605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59999" y="5769120"/>
                <a:ext cx="1489605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151 616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9" y="5769120"/>
                <a:ext cx="1489605" cy="40754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680000" y="2088000"/>
                <a:ext cx="104412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49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144</m:t>
                              </m:r>
                            </m:den>
                          </m:f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088000"/>
                <a:ext cx="1044128" cy="9106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2880000"/>
                <a:ext cx="1260152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1 024</m:t>
                              </m:r>
                            </m:den>
                          </m:f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880000"/>
                <a:ext cx="1260152" cy="9106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360000" y="6309120"/>
                <a:ext cx="108012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0,562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9120"/>
                <a:ext cx="1080120" cy="4277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3780000"/>
                <a:ext cx="1375375" cy="687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169</m:t>
                              </m:r>
                            </m:e>
                          </m:rad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780000"/>
                <a:ext cx="1375375" cy="68788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680000" y="4425911"/>
                <a:ext cx="1260151" cy="670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289</m:t>
                              </m:r>
                            </m:e>
                          </m:ra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425911"/>
                <a:ext cx="1260151" cy="67018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680000" y="5148000"/>
                <a:ext cx="111600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5,185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148000"/>
                <a:ext cx="1116000" cy="4277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680000" y="5652000"/>
                <a:ext cx="1540138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122 453 863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652000"/>
                <a:ext cx="1540138" cy="407547"/>
              </a:xfrm>
              <a:prstGeom prst="rect">
                <a:avLst/>
              </a:prstGeom>
              <a:blipFill rotWithShape="1">
                <a:blip r:embed="rId15"/>
                <a:stretch>
                  <a:fillRect r="-23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680001" y="6120000"/>
                <a:ext cx="93600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23,1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1" y="6120000"/>
                <a:ext cx="936000" cy="42774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1403648" y="216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4</m:t>
                      </m:r>
                      <m:r>
                        <a:rPr lang="cs-CZ" b="0" i="1" u="dbl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160000"/>
                <a:ext cx="885764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1224000" y="28800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22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440000" y="342000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- 27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58322" y="4005064"/>
            <a:ext cx="1373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Nemá smysl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5436" y="4571836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9,3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689452" y="515719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0,52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403648" y="5769120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/>
                <a:ea typeface="Cambria Math"/>
              </a:rPr>
              <a:t>≐ 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389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1217711" y="6309120"/>
                <a:ext cx="9060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≐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0,75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711" y="6309120"/>
                <a:ext cx="906017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5531298" y="2268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298" y="2268000"/>
                <a:ext cx="1044128" cy="609911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5796000" y="306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3060000"/>
                <a:ext cx="1044128" cy="60991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5616000" y="3816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000" y="3816000"/>
                <a:ext cx="1044128" cy="60991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693786" y="4428000"/>
                <a:ext cx="1044128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17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3786" y="4428000"/>
                <a:ext cx="1044128" cy="618374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616000" y="5148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</m:t>
                      </m:r>
                      <m:r>
                        <a:rPr lang="cs-CZ" b="0" i="1" u="dbl" smtClean="0">
                          <a:latin typeface="Cambria Math"/>
                        </a:rPr>
                        <m:t>2,28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000" y="5148000"/>
                <a:ext cx="885764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264000" y="5652000"/>
                <a:ext cx="19804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</m:t>
                      </m:r>
                      <m:r>
                        <a:rPr lang="cs-CZ" b="0" i="1" u="dbl" smtClean="0">
                          <a:latin typeface="Cambria Math"/>
                        </a:rPr>
                        <m:t>11 100 (11 066)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5652000"/>
                <a:ext cx="1980408" cy="369332"/>
              </a:xfrm>
              <a:prstGeom prst="rect">
                <a:avLst/>
              </a:prstGeom>
              <a:blipFill rotWithShape="1">
                <a:blip r:embed="rId24"/>
                <a:stretch>
                  <a:fillRect r="-4012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5472000" y="612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</m:t>
                      </m:r>
                      <m:r>
                        <a:rPr lang="cs-CZ" b="0" i="1" u="dbl" smtClean="0">
                          <a:latin typeface="Cambria Math"/>
                        </a:rPr>
                        <m:t>4,81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000" y="6120000"/>
                <a:ext cx="885764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982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23" grpId="0"/>
      <p:bldP spid="25" grpId="0"/>
      <p:bldP spid="29" grpId="0"/>
      <p:bldP spid="30" grpId="0"/>
      <p:bldP spid="31" grpId="0"/>
      <p:bldP spid="41" grpId="0"/>
      <p:bldP spid="42" grpId="0"/>
      <p:bldP spid="43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3" grpId="0"/>
      <p:bldP spid="4" grpId="0"/>
      <p:bldP spid="6" grpId="0"/>
      <p:bldP spid="7" grpId="0"/>
      <p:bldP spid="9" grpId="0"/>
      <p:bldP spid="10" grpId="0"/>
      <p:bldP spid="11" grpId="0"/>
      <p:bldP spid="63" grpId="0"/>
      <p:bldP spid="64" grpId="0"/>
      <p:bldP spid="66" grpId="0"/>
      <p:bldP spid="67" grpId="0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520000"/>
            <a:ext cx="518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aritmetickou operací je </a:t>
            </a:r>
            <a:r>
              <a:rPr lang="cs-CZ" sz="2000" b="1" dirty="0" smtClean="0">
                <a:solidFill>
                  <a:srgbClr val="FF0000"/>
                </a:solidFill>
              </a:rPr>
              <a:t>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0000" y="28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Odčítání</a:t>
            </a:r>
            <a:r>
              <a:rPr lang="cs-CZ" sz="2000" b="1" dirty="0" smtClean="0"/>
              <a:t> je opačnou aritmetickou operací ke sčítání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76000" y="324000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– b = a + (-b); při odčítání vlastně přičítáme opačné číslo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96000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sz="2000" b="1" dirty="0" smtClean="0"/>
              <a:t> je opakované sčítání.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432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· b = b + b + b + … + b; sčítáme a stejných čísel b.</a:t>
            </a:r>
          </a:p>
          <a:p>
            <a:endParaRPr lang="cs-CZ" sz="2000" b="1" dirty="0"/>
          </a:p>
          <a:p>
            <a:r>
              <a:rPr lang="cs-CZ" b="1" dirty="0" smtClean="0"/>
              <a:t>      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934000" y="3924000"/>
            <a:ext cx="288032" cy="18002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522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Dělení</a:t>
            </a:r>
            <a:r>
              <a:rPr lang="cs-CZ" sz="2000" b="1" dirty="0" smtClean="0"/>
              <a:t> je opačnou aritmetickou operací k násobení.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:</m:t>
                    </m:r>
                    <m:r>
                      <a:rPr lang="cs-CZ" b="1" i="0" smtClean="0">
                        <a:latin typeface="Cambria Math"/>
                      </a:rPr>
                      <m:t>𝐛</m:t>
                    </m:r>
                    <m:r>
                      <a:rPr lang="cs-CZ" b="1" i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1" i="0" smtClean="0">
                                <a:latin typeface="Cambria Math"/>
                              </a:rPr>
                              <m:t>𝐚</m:t>
                            </m:r>
                          </m:num>
                          <m:den>
                            <m:r>
                              <a:rPr lang="cs-CZ" b="1" i="0" smtClean="0">
                                <a:latin typeface="Cambria Math"/>
                              </a:rPr>
                              <m:t>𝐛</m:t>
                            </m:r>
                          </m:den>
                        </m:f>
                      </m:e>
                    </m:d>
                    <m:r>
                      <a:rPr lang="cs-CZ" b="1" i="0" smtClean="0">
                        <a:latin typeface="Cambria Math"/>
                      </a:rPr>
                      <m:t>=</m:t>
                    </m:r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∙ 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𝐛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; při dělení vlastně násobíme převráceným číslem.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651" r="-72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4" grpId="0"/>
      <p:bldP spid="8" grpId="0"/>
      <p:bldP spid="9" grpId="0"/>
      <p:bldP spid="6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340000"/>
            <a:ext cx="860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Umocňování</a:t>
            </a:r>
            <a:r>
              <a:rPr lang="cs-CZ" sz="2000" b="1" dirty="0"/>
              <a:t> je k násobení v podobném vztahu, </a:t>
            </a:r>
            <a:r>
              <a:rPr lang="cs-CZ" sz="2000" b="1" dirty="0" smtClean="0"/>
              <a:t>v </a:t>
            </a:r>
            <a:r>
              <a:rPr lang="cs-CZ" sz="2000" b="1" dirty="0"/>
              <a:t>jakém je samo </a:t>
            </a:r>
            <a:r>
              <a:rPr lang="cs-CZ" sz="2000" b="1" dirty="0" smtClean="0"/>
              <a:t>násobení </a:t>
            </a:r>
            <a:r>
              <a:rPr lang="cs-CZ" sz="2000" b="1" dirty="0"/>
              <a:t>ke </a:t>
            </a:r>
            <a:r>
              <a:rPr lang="cs-CZ" sz="2000" b="1" dirty="0" smtClean="0"/>
              <a:t>sčítání.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060000"/>
            <a:ext cx="86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Umocňování slouží ke zkrácenému zápisu vícenásobného násobení.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40000" y="360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b</a:t>
            </a:r>
            <a:r>
              <a:rPr lang="cs-CZ" b="1" baseline="30000" dirty="0" smtClean="0"/>
              <a:t>a</a:t>
            </a:r>
            <a:r>
              <a:rPr lang="cs-CZ" b="1" dirty="0" smtClean="0"/>
              <a:t> = b </a:t>
            </a:r>
            <a:r>
              <a:rPr lang="cs-CZ" b="1" dirty="0"/>
              <a:t>· b · </a:t>
            </a:r>
            <a:r>
              <a:rPr lang="cs-CZ" b="1" dirty="0" smtClean="0"/>
              <a:t>b</a:t>
            </a:r>
            <a:r>
              <a:rPr lang="cs-CZ" b="1" dirty="0"/>
              <a:t> · </a:t>
            </a:r>
            <a:r>
              <a:rPr lang="cs-CZ" b="1" dirty="0" smtClean="0"/>
              <a:t>…</a:t>
            </a:r>
            <a:r>
              <a:rPr lang="cs-CZ" b="1" dirty="0"/>
              <a:t> · b</a:t>
            </a:r>
            <a:r>
              <a:rPr lang="cs-CZ" b="1" dirty="0" smtClean="0"/>
              <a:t>; násobíme a stejných čísel b.</a:t>
            </a:r>
          </a:p>
          <a:p>
            <a:endParaRPr lang="cs-CZ" sz="2000" b="1" dirty="0" smtClean="0"/>
          </a:p>
          <a:p>
            <a:r>
              <a:rPr lang="cs-CZ" b="1" dirty="0" smtClean="0"/>
              <a:t>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574000" y="3312000"/>
            <a:ext cx="288032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46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Odmocňování</a:t>
            </a:r>
            <a:r>
              <a:rPr lang="cs-CZ" sz="2000" b="1" dirty="0" smtClean="0"/>
              <a:t> je opačnou aritmetickou operací k umocňování.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1" i="1" smtClean="0">
                            <a:latin typeface="Cambria Math"/>
                          </a:rPr>
                          <m:t>𝒏</m:t>
                        </m:r>
                      </m:deg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  <m:r>
                          <a:rPr lang="cs-CZ" b="1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, </m:t>
                    </m:r>
                    <m:r>
                      <a:rPr lang="cs-CZ" b="1" i="1" smtClean="0">
                        <a:latin typeface="Cambria Math"/>
                      </a:rPr>
                      <m:t>𝒌𝒅𝒆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; při odmocňování vlastně rozkládáme číslo </a:t>
                </a:r>
                <a:br>
                  <a:rPr lang="cs-CZ" b="1" dirty="0" smtClean="0"/>
                </a:br>
                <a:r>
                  <a:rPr lang="cs-CZ" b="1" dirty="0" smtClean="0"/>
                  <a:t>na součin n stejných čísel.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blipFill rotWithShape="1">
                <a:blip r:embed="rId2"/>
                <a:stretch>
                  <a:fillRect l="-638" t="-3738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05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8" grpId="0"/>
      <p:bldP spid="9" grpId="0"/>
      <p:bldP spid="6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79058" y="1988839"/>
                <a:ext cx="7992888" cy="504057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sz="2800" dirty="0" smtClean="0"/>
                  <a:t>Druhá odmocnina z a, je </a:t>
                </a:r>
                <a:r>
                  <a:rPr lang="cs-CZ" sz="2800" dirty="0"/>
                  <a:t>definována jako objekt b, pro který platí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8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r>
                      <a:rPr lang="cs-CZ" sz="28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cs-CZ" sz="2800" dirty="0" smtClean="0"/>
                  <a:t>.</a:t>
                </a:r>
                <a:endParaRPr lang="cs-CZ" sz="2800" dirty="0"/>
              </a:p>
            </p:txBody>
          </p:sp>
        </mc:Choice>
        <mc:Fallback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79058" y="1988839"/>
                <a:ext cx="7992888" cy="504057"/>
              </a:xfrm>
              <a:blipFill rotWithShape="1">
                <a:blip r:embed="rId2"/>
                <a:stretch>
                  <a:fillRect l="-381" t="-12048" r="-763" b="-119277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2195735" y="2908335"/>
                <a:ext cx="5243181" cy="972107"/>
              </a:xfrm>
              <a:prstGeom prst="rect">
                <a:avLst/>
              </a:prstGeom>
              <a:solidFill>
                <a:srgbClr val="FFFFCC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  </m:t>
                          </m:r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735" y="2908335"/>
                <a:ext cx="5243181" cy="9721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-17403" y="4148967"/>
                <a:ext cx="3370838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7403" y="4148967"/>
                <a:ext cx="3370838" cy="504057"/>
              </a:xfrm>
              <a:prstGeom prst="rect">
                <a:avLst/>
              </a:prstGeom>
              <a:blipFill rotWithShape="1">
                <a:blip r:embed="rId4"/>
                <a:stretch>
                  <a:fillRect b="-1219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4355976" y="3897373"/>
                <a:ext cx="4277707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𝟔𝟒</m:t>
                          </m:r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𝟖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3897373"/>
                <a:ext cx="4277707" cy="504057"/>
              </a:xfrm>
              <a:prstGeom prst="rect">
                <a:avLst/>
              </a:prstGeom>
              <a:blipFill rotWithShape="1">
                <a:blip r:embed="rId5"/>
                <a:stretch>
                  <a:fillRect b="-1204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3229763" y="4537556"/>
                <a:ext cx="2050753" cy="1586203"/>
              </a:xfrm>
              <a:prstGeom prst="rect">
                <a:avLst/>
              </a:prstGeom>
              <a:solidFill>
                <a:srgbClr val="00CCFF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  <a:scene3d>
                  <a:camera prst="orthographicFront">
                    <a:rot lat="0" lon="0" rev="0"/>
                  </a:camera>
                  <a:lightRig rig="threePt" dir="t"/>
                </a:scene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9600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9600" b="0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</m:rad>
                    </m:oMath>
                  </m:oMathPara>
                </a14:m>
                <a:endParaRPr lang="cs-CZ" sz="9600" dirty="0">
                  <a:ln w="22225">
                    <a:solidFill>
                      <a:schemeClr val="tx1"/>
                    </a:solidFill>
                  </a:ln>
                  <a:solidFill>
                    <a:srgbClr val="FFCC00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763" y="4537556"/>
                <a:ext cx="2050753" cy="15862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216767" y="5921270"/>
            <a:ext cx="244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Druhá </a:t>
            </a:r>
            <a:r>
              <a:rPr lang="cs-CZ" sz="2000" b="1" dirty="0" smtClean="0"/>
              <a:t>odmocnina </a:t>
            </a:r>
            <a:r>
              <a:rPr lang="cs-CZ" sz="2000" b="1" dirty="0" smtClean="0"/>
              <a:t>čísla </a:t>
            </a:r>
            <a:r>
              <a:rPr lang="cs-CZ" sz="2000" b="1" i="1" dirty="0" smtClean="0"/>
              <a:t>a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224" y="495336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 </a:t>
            </a:r>
            <a:r>
              <a:rPr lang="cs-CZ" sz="2000" b="1" dirty="0" smtClean="0"/>
              <a:t>odmocniny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51520" y="5392645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Odmocnítko</a:t>
            </a:r>
            <a:endParaRPr lang="cs-CZ" sz="2000" b="1" dirty="0"/>
          </a:p>
        </p:txBody>
      </p:sp>
      <p:cxnSp>
        <p:nvCxnSpPr>
          <p:cNvPr id="13" name="Přímá spojnice se šipkou 12"/>
          <p:cNvCxnSpPr/>
          <p:nvPr/>
        </p:nvCxnSpPr>
        <p:spPr bwMode="auto">
          <a:xfrm flipH="1" flipV="1">
            <a:off x="5280516" y="5877176"/>
            <a:ext cx="997270" cy="39803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2051720" y="5603323"/>
            <a:ext cx="1685419" cy="1200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4918501" y="5340056"/>
            <a:ext cx="1872209" cy="5258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9" grpId="0" uiExpand="1" build="p" animBg="1"/>
      <p:bldP spid="10" grpId="0" build="p"/>
      <p:bldP spid="11" grpId="0" build="p"/>
      <p:bldP spid="4" grpId="0" animBg="1"/>
      <p:bldP spid="5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4037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49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403728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656000" y="4716000"/>
                <a:ext cx="59539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4716000"/>
                <a:ext cx="595390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2556000"/>
                <a:ext cx="93610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2520000"/>
                <a:ext cx="17556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49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2520000"/>
                <a:ext cx="175568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240000"/>
                <a:ext cx="17341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0,81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240000"/>
                <a:ext cx="1734117" cy="504056"/>
              </a:xfrm>
              <a:prstGeom prst="rect">
                <a:avLst/>
              </a:prstGeom>
              <a:blipFill rotWithShape="1">
                <a:blip r:embed="rId6"/>
                <a:stretch>
                  <a:fillRect b="-1325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2124000" y="3276000"/>
                <a:ext cx="92664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0,9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4000" y="3276000"/>
                <a:ext cx="926641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3600001" y="3240000"/>
                <a:ext cx="219613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0,9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0,81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1" y="3240000"/>
                <a:ext cx="2196136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4680000"/>
                <a:ext cx="1353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680000"/>
                <a:ext cx="1353942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4680000"/>
                <a:ext cx="155171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4680000"/>
                <a:ext cx="1551718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5400000"/>
                <a:ext cx="173233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5400000"/>
                <a:ext cx="1732331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3600000" y="5400000"/>
            <a:ext cx="38121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Nemá smysl, neboť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67544" y="6120000"/>
            <a:ext cx="835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Druhá mocnina libovolného čísla je vždy nezáporná.</a:t>
            </a:r>
            <a:endParaRPr lang="cs-CZ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960000"/>
                <a:ext cx="19797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2 500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960000"/>
                <a:ext cx="1979792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2380783" y="3996000"/>
                <a:ext cx="92664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50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0783" y="3996000"/>
                <a:ext cx="926641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3960000"/>
                <a:ext cx="2412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2 500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3960000"/>
                <a:ext cx="241216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3" grpId="0" build="p"/>
      <p:bldP spid="14" grpId="0" build="p"/>
      <p:bldP spid="15" grpId="0" build="p"/>
      <p:bldP spid="18" grpId="0" build="p"/>
      <p:bldP spid="19" grpId="0" build="p"/>
      <p:bldP spid="21" grpId="0" build="p"/>
      <p:bldP spid="24" grpId="0" build="p"/>
      <p:bldP spid="27" grpId="0" build="p"/>
      <p:bldP spid="28" grpId="0" build="p"/>
      <p:bldP spid="29" grpId="0" build="p"/>
      <p:bldP spid="8" grpId="0"/>
      <p:bldP spid="30" grpId="0" build="p"/>
      <p:bldP spid="32" grpId="0" build="p"/>
      <p:bldP spid="3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3960200" y="2644263"/>
                <a:ext cx="1547904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200" y="2644263"/>
                <a:ext cx="1547904" cy="5739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3482831" y="3158903"/>
                <a:ext cx="2097281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2831" y="3158903"/>
                <a:ext cx="2097281" cy="5739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3024176" y="3724263"/>
                <a:ext cx="2791845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176" y="3724263"/>
                <a:ext cx="2791845" cy="57394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555776" y="4264263"/>
                <a:ext cx="2976375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264263"/>
                <a:ext cx="2976375" cy="5739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123728" y="4804263"/>
                <a:ext cx="3391329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4804263"/>
                <a:ext cx="3391329" cy="5739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619672" y="5344306"/>
                <a:ext cx="4594217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344306"/>
                <a:ext cx="4594217" cy="5739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436177" y="2644263"/>
                <a:ext cx="720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2644263"/>
                <a:ext cx="720000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472176" y="3184263"/>
                <a:ext cx="9566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76" y="3184263"/>
                <a:ext cx="956629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436177" y="3724263"/>
                <a:ext cx="12784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3724263"/>
                <a:ext cx="1278456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436177" y="4264263"/>
                <a:ext cx="15840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4264263"/>
                <a:ext cx="1584096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472176" y="4804263"/>
                <a:ext cx="17401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76" y="4804263"/>
                <a:ext cx="1740139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453978" y="5346000"/>
                <a:ext cx="2002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978" y="5346000"/>
                <a:ext cx="2002871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4860244" y="2376000"/>
            <a:ext cx="0" cy="34006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763688" y="5796000"/>
            <a:ext cx="30964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763688" y="2376000"/>
            <a:ext cx="3096556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5532151" y="2348881"/>
            <a:ext cx="0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5532151" y="5749487"/>
            <a:ext cx="16801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5532152" y="2348881"/>
            <a:ext cx="1680163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72049" y="609507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Při výpočtu druhé </a:t>
            </a:r>
            <a:r>
              <a:rPr lang="cs-CZ" sz="2400" b="1" dirty="0" smtClean="0">
                <a:solidFill>
                  <a:srgbClr val="FF0000"/>
                </a:solidFill>
              </a:rPr>
              <a:t>odmocniny je </a:t>
            </a:r>
            <a:r>
              <a:rPr lang="cs-CZ" sz="2400" b="1" dirty="0" smtClean="0">
                <a:solidFill>
                  <a:srgbClr val="FF0000"/>
                </a:solidFill>
              </a:rPr>
              <a:t>počet nul </a:t>
            </a:r>
            <a:r>
              <a:rPr lang="cs-CZ" sz="2400" b="1" dirty="0" smtClean="0">
                <a:solidFill>
                  <a:srgbClr val="FF0000"/>
                </a:solidFill>
              </a:rPr>
              <a:t>poloviční.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5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3716727" y="3060000"/>
                <a:ext cx="1746392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727" y="3060000"/>
                <a:ext cx="1746392" cy="6141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3212671" y="3600000"/>
                <a:ext cx="2385849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671" y="3600000"/>
                <a:ext cx="2385849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780623" y="4140000"/>
                <a:ext cx="2900205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623" y="4140000"/>
                <a:ext cx="2900205" cy="6141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267744" y="4680000"/>
                <a:ext cx="3264415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680000"/>
                <a:ext cx="3264415" cy="61414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772511" y="5220000"/>
                <a:ext cx="3643681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511" y="5220000"/>
                <a:ext cx="3643681" cy="6141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368152" y="5760000"/>
                <a:ext cx="4572000" cy="542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8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800" b="1" i="1" smtClean="0">
                            <a:latin typeface="Cambria Math"/>
                          </a:rPr>
                          <m:t>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,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𝟎𝟎𝟏</m:t>
                        </m:r>
                      </m:e>
                    </m:rad>
                    <m:r>
                      <a:rPr lang="cs-CZ" sz="28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800" b="1" i="1" dirty="0" smtClean="0"/>
                  <a:t> </a:t>
                </a:r>
                <a:endParaRPr lang="cs-CZ" sz="2800" b="1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152" y="5760000"/>
                <a:ext cx="4572000" cy="54258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300983" y="3096000"/>
                <a:ext cx="1080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983" y="3096000"/>
                <a:ext cx="1080040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336983" y="3636000"/>
                <a:ext cx="19132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983" y="3636000"/>
                <a:ext cx="1913259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300983" y="4176000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983" y="4176000"/>
                <a:ext cx="2556913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300983" y="4716000"/>
                <a:ext cx="2690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983" y="4716000"/>
                <a:ext cx="2690059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336983" y="5256000"/>
                <a:ext cx="27161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983" y="5256000"/>
                <a:ext cx="2716179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318785" y="5796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785" y="5796000"/>
                <a:ext cx="4005743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4724983" y="2592504"/>
            <a:ext cx="68" cy="34278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619672" y="6192000"/>
            <a:ext cx="310531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583667" y="2592504"/>
            <a:ext cx="3141316" cy="359949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 flipH="1">
            <a:off x="5416191" y="2614371"/>
            <a:ext cx="1" cy="359949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5396958" y="6192000"/>
            <a:ext cx="1853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5416192" y="2614371"/>
            <a:ext cx="1834051" cy="359949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17923" y="632202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Při výpočtu druhé </a:t>
            </a:r>
            <a:r>
              <a:rPr lang="cs-CZ" sz="2000" b="1" dirty="0" smtClean="0">
                <a:solidFill>
                  <a:srgbClr val="FF0000"/>
                </a:solidFill>
              </a:rPr>
              <a:t>odmocniny je </a:t>
            </a:r>
            <a:r>
              <a:rPr lang="cs-CZ" sz="2000" b="1" dirty="0" smtClean="0">
                <a:solidFill>
                  <a:srgbClr val="FF0000"/>
                </a:solidFill>
              </a:rPr>
              <a:t>počet desetinných míst </a:t>
            </a:r>
            <a:r>
              <a:rPr lang="cs-CZ" sz="2000" b="1" dirty="0" smtClean="0">
                <a:solidFill>
                  <a:srgbClr val="FF0000"/>
                </a:solidFill>
              </a:rPr>
              <a:t>poloviční.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0522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5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584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872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2000" y="2556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−36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196000" y="2988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𝑛𝑒𝑚</m:t>
                      </m:r>
                      <m:r>
                        <a:rPr lang="cs-CZ" sz="2800" b="0" i="1" smtClean="0">
                          <a:latin typeface="Cambria Math"/>
                        </a:rPr>
                        <m:t>á </m:t>
                      </m:r>
                      <m:r>
                        <a:rPr lang="cs-CZ" sz="2800" b="0" i="1" smtClean="0">
                          <a:latin typeface="Cambria Math"/>
                        </a:rPr>
                        <m:t>𝑠𝑚𝑦𝑠𝑙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6000" y="2988000"/>
                <a:ext cx="3132348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7637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763768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2124000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4000" y="3456000"/>
                <a:ext cx="93610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se šipkou 2"/>
          <p:cNvCxnSpPr/>
          <p:nvPr/>
        </p:nvCxnSpPr>
        <p:spPr bwMode="auto">
          <a:xfrm flipV="1">
            <a:off x="1133832" y="3456000"/>
            <a:ext cx="234240" cy="9091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3776" y="4509120"/>
            <a:ext cx="381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</a:t>
            </a:r>
            <a:r>
              <a:rPr lang="cs-CZ" b="1" dirty="0" smtClean="0"/>
              <a:t>odmocniny </a:t>
            </a:r>
            <a:r>
              <a:rPr lang="cs-CZ" b="1" dirty="0" smtClean="0"/>
              <a:t>je číslo </a:t>
            </a:r>
            <a:r>
              <a:rPr lang="cs-CZ" b="1" dirty="0" smtClean="0"/>
              <a:t>-36</a:t>
            </a:r>
            <a:endParaRPr lang="cs-CZ" b="1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1133832" y="3969348"/>
            <a:ext cx="234240" cy="10600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89776" y="5029381"/>
            <a:ext cx="372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</a:t>
            </a:r>
            <a:r>
              <a:rPr lang="cs-CZ" b="1" dirty="0" smtClean="0"/>
              <a:t>odmocniny </a:t>
            </a:r>
            <a:r>
              <a:rPr lang="cs-CZ" b="1" dirty="0" smtClean="0"/>
              <a:t>je číslo </a:t>
            </a:r>
            <a:r>
              <a:rPr lang="cs-CZ" b="1" dirty="0" smtClean="0"/>
              <a:t>36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5735286"/>
                <a:ext cx="9144000" cy="719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4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sz="4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</m:rad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;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𝒌𝒅𝒆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4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sz="3200" b="1" dirty="0" smtClean="0">
                    <a:solidFill>
                      <a:srgbClr val="FF0000"/>
                    </a:solidFill>
                  </a:rPr>
                  <a:t>není žádné reálné číslo</a:t>
                </a:r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35286"/>
                <a:ext cx="9144000" cy="719171"/>
              </a:xfrm>
              <a:prstGeom prst="rect">
                <a:avLst/>
              </a:prstGeom>
              <a:blipFill rotWithShape="1">
                <a:blip r:embed="rId8"/>
                <a:stretch>
                  <a:fillRect b="-237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9715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21" grpId="0" build="p"/>
      <p:bldP spid="21" grpId="1" build="allAtOnce"/>
      <p:bldP spid="21" grpId="2" build="allAtOnce"/>
      <p:bldP spid="23" grpId="0" build="p"/>
      <p:bldP spid="23" grpId="1" build="allAtOnce"/>
      <p:bldP spid="23" grpId="2" build="allAtOnce"/>
      <p:bldP spid="4" grpId="0"/>
      <p:bldP spid="4" grpId="1"/>
      <p:bldP spid="31" grpId="0"/>
      <p:bldP spid="31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</a:t>
            </a:r>
            <a:r>
              <a:rPr lang="cs-CZ" dirty="0" smtClean="0"/>
              <a:t>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</a:t>
            </a:r>
            <a:r>
              <a:rPr lang="cs-CZ" sz="2800" dirty="0" smtClean="0"/>
              <a:t>odmocninu </a:t>
            </a:r>
            <a:r>
              <a:rPr lang="cs-CZ" sz="2800" dirty="0" smtClean="0"/>
              <a:t>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3420000"/>
                <a:ext cx="26473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81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3420000"/>
                <a:ext cx="2647342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888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45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88000" y="2556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2520000"/>
                <a:ext cx="230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25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∙81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2520000"/>
                <a:ext cx="230400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40000" y="2520000"/>
                <a:ext cx="21602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2 025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00" y="2520000"/>
                <a:ext cx="216024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852000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45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2000" y="3456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520000" y="3456000"/>
                <a:ext cx="154789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5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∙9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456000"/>
                <a:ext cx="1547896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</a:t>
            </a:r>
            <a:r>
              <a:rPr lang="cs-CZ" b="1" dirty="0" smtClean="0"/>
              <a:t>odmocnina </a:t>
            </a:r>
            <a:r>
              <a:rPr lang="cs-CZ" b="1" dirty="0" smtClean="0"/>
              <a:t>součinu se rovná součinu druhých </a:t>
            </a:r>
            <a:r>
              <a:rPr lang="cs-CZ" b="1" dirty="0" smtClean="0"/>
              <a:t>odmocnin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600000"/>
                <a:ext cx="2700392" cy="512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600000"/>
                <a:ext cx="2700392" cy="51283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81</m:t>
                              </m:r>
                            </m:den>
                          </m:f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blipFill rotWithShape="1">
                <a:blip r:embed="rId9"/>
                <a:stretch>
                  <a:fillRect b="-1322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656000" y="4140000"/>
                <a:ext cx="1531342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9</m:t>
                              </m:r>
                            </m:den>
                          </m:f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4140000"/>
                <a:ext cx="1531342" cy="1152128"/>
              </a:xfrm>
              <a:prstGeom prst="rect">
                <a:avLst/>
              </a:prstGeom>
              <a:blipFill rotWithShape="1">
                <a:blip r:embed="rId10"/>
                <a:stretch>
                  <a:fillRect b="-1322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2736000" y="4392000"/>
                <a:ext cx="482824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000" y="4392000"/>
                <a:ext cx="482824" cy="9002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5400000"/>
                <a:ext cx="2304000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9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81</m:t>
                              </m:r>
                            </m:e>
                          </m:rad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5400000"/>
                <a:ext cx="2304000" cy="115212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1692000" y="5508000"/>
                <a:ext cx="1044000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2000" y="5508000"/>
                <a:ext cx="1044000" cy="11521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412000" y="5508000"/>
                <a:ext cx="48282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5508000"/>
                <a:ext cx="482824" cy="90178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</a:t>
            </a:r>
            <a:r>
              <a:rPr lang="cs-CZ" b="1" dirty="0" smtClean="0"/>
              <a:t>odmocnina </a:t>
            </a:r>
            <a:r>
              <a:rPr lang="cs-CZ" b="1" dirty="0" smtClean="0"/>
              <a:t>podílu se rovná podílu druhých </a:t>
            </a:r>
            <a:r>
              <a:rPr lang="cs-CZ" b="1" dirty="0" smtClean="0"/>
              <a:t>odmocnin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580000"/>
                <a:ext cx="1882283" cy="910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580000"/>
                <a:ext cx="1882283" cy="91044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5410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18" grpId="0" build="p"/>
      <p:bldP spid="19" grpId="0" build="p"/>
      <p:bldP spid="5" grpId="0"/>
      <p:bldP spid="24" grpId="0" build="p"/>
      <p:bldP spid="26" grpId="0" build="p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1552</TotalTime>
  <Words>1009</Words>
  <Application>Microsoft Office PowerPoint</Application>
  <PresentationFormat>Předvádění na obrazovce (4:3)</PresentationFormat>
  <Paragraphs>224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Prezentace školení zaměstnanců</vt:lpstr>
      <vt:lpstr>List</vt:lpstr>
      <vt:lpstr>Druhá odmocnina</vt:lpstr>
      <vt:lpstr>Početní operace</vt:lpstr>
      <vt:lpstr>Početní operace</vt:lpstr>
      <vt:lpstr>Druhá odmocnina</vt:lpstr>
      <vt:lpstr>Druhá odmocnina</vt:lpstr>
      <vt:lpstr>Druhá odmocnina</vt:lpstr>
      <vt:lpstr>Druhá odmocnina</vt:lpstr>
      <vt:lpstr>Druhá odmocnina</vt:lpstr>
      <vt:lpstr>Druhá odmocnina</vt:lpstr>
      <vt:lpstr>Druhá odmocnina</vt:lpstr>
      <vt:lpstr>Určování druhé odmocniny</vt:lpstr>
      <vt:lpstr>Určování druhé odmocniny</vt:lpstr>
      <vt:lpstr>Určování druhé odmocniny</vt:lpstr>
      <vt:lpstr>Určování druhé odmocniny Desetinná čísla + Velká čísla</vt:lpstr>
      <vt:lpstr>Určování druhé odmocniny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247</cp:revision>
  <dcterms:created xsi:type="dcterms:W3CDTF">2012-01-02T08:14:14Z</dcterms:created>
  <dcterms:modified xsi:type="dcterms:W3CDTF">2012-10-26T14:12:02Z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