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92" r:id="rId4"/>
    <p:sldId id="280" r:id="rId5"/>
    <p:sldId id="274" r:id="rId6"/>
    <p:sldId id="281" r:id="rId7"/>
    <p:sldId id="293" r:id="rId8"/>
    <p:sldId id="294" r:id="rId9"/>
    <p:sldId id="295" r:id="rId10"/>
    <p:sldId id="296" r:id="rId11"/>
    <p:sldId id="297" r:id="rId12"/>
    <p:sldId id="298" r:id="rId13"/>
    <p:sldId id="299" r:id="rId14"/>
    <p:sldId id="300" r:id="rId15"/>
    <p:sldId id="301" r:id="rId16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FFFCC"/>
    <a:srgbClr val="00CCFF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71" d="100"/>
          <a:sy n="71" d="100"/>
        </p:scale>
        <p:origin x="-7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13" Type="http://schemas.openxmlformats.org/officeDocument/2006/relationships/image" Target="../media/image84.png"/><Relationship Id="rId3" Type="http://schemas.openxmlformats.org/officeDocument/2006/relationships/image" Target="../media/image74.png"/><Relationship Id="rId7" Type="http://schemas.openxmlformats.org/officeDocument/2006/relationships/image" Target="../media/image78.png"/><Relationship Id="rId12" Type="http://schemas.openxmlformats.org/officeDocument/2006/relationships/image" Target="../media/image83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11" Type="http://schemas.openxmlformats.org/officeDocument/2006/relationships/image" Target="../media/image82.png"/><Relationship Id="rId5" Type="http://schemas.openxmlformats.org/officeDocument/2006/relationships/image" Target="../media/image76.png"/><Relationship Id="rId15" Type="http://schemas.openxmlformats.org/officeDocument/2006/relationships/image" Target="../media/image86.png"/><Relationship Id="rId10" Type="http://schemas.openxmlformats.org/officeDocument/2006/relationships/image" Target="../media/image81.png"/><Relationship Id="rId4" Type="http://schemas.openxmlformats.org/officeDocument/2006/relationships/image" Target="../media/image75.png"/><Relationship Id="rId9" Type="http://schemas.openxmlformats.org/officeDocument/2006/relationships/image" Target="../media/image80.png"/><Relationship Id="rId14" Type="http://schemas.openxmlformats.org/officeDocument/2006/relationships/image" Target="../media/image8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13" Type="http://schemas.openxmlformats.org/officeDocument/2006/relationships/image" Target="../media/image96.png"/><Relationship Id="rId3" Type="http://schemas.openxmlformats.org/officeDocument/2006/relationships/package" Target="../embeddings/List_aplikace_Microsoft_Excel1.xlsx"/><Relationship Id="rId7" Type="http://schemas.openxmlformats.org/officeDocument/2006/relationships/image" Target="../media/image90.png"/><Relationship Id="rId12" Type="http://schemas.openxmlformats.org/officeDocument/2006/relationships/image" Target="../media/image9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9.png"/><Relationship Id="rId11" Type="http://schemas.openxmlformats.org/officeDocument/2006/relationships/image" Target="../media/image94.png"/><Relationship Id="rId5" Type="http://schemas.openxmlformats.org/officeDocument/2006/relationships/image" Target="../media/image88.png"/><Relationship Id="rId10" Type="http://schemas.openxmlformats.org/officeDocument/2006/relationships/image" Target="../media/image93.png"/><Relationship Id="rId4" Type="http://schemas.openxmlformats.org/officeDocument/2006/relationships/image" Target="../media/image87.emf"/><Relationship Id="rId9" Type="http://schemas.openxmlformats.org/officeDocument/2006/relationships/image" Target="../media/image92.png"/><Relationship Id="rId14" Type="http://schemas.openxmlformats.org/officeDocument/2006/relationships/image" Target="../media/image9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0.png"/><Relationship Id="rId4" Type="http://schemas.openxmlformats.org/officeDocument/2006/relationships/image" Target="../media/image9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3.png"/><Relationship Id="rId5" Type="http://schemas.openxmlformats.org/officeDocument/2006/relationships/image" Target="../media/image102.png"/><Relationship Id="rId4" Type="http://schemas.openxmlformats.org/officeDocument/2006/relationships/image" Target="../media/image10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png"/><Relationship Id="rId13" Type="http://schemas.openxmlformats.org/officeDocument/2006/relationships/image" Target="../media/image110.png"/><Relationship Id="rId18" Type="http://schemas.openxmlformats.org/officeDocument/2006/relationships/image" Target="../media/image115.png"/><Relationship Id="rId26" Type="http://schemas.openxmlformats.org/officeDocument/2006/relationships/image" Target="../media/image123.png"/><Relationship Id="rId3" Type="http://schemas.openxmlformats.org/officeDocument/2006/relationships/package" Target="../embeddings/List_aplikace_Microsoft_Excel2.xlsx"/><Relationship Id="rId21" Type="http://schemas.openxmlformats.org/officeDocument/2006/relationships/image" Target="../media/image118.png"/><Relationship Id="rId7" Type="http://schemas.openxmlformats.org/officeDocument/2006/relationships/image" Target="../media/image104.png"/><Relationship Id="rId12" Type="http://schemas.openxmlformats.org/officeDocument/2006/relationships/image" Target="../media/image109.png"/><Relationship Id="rId17" Type="http://schemas.openxmlformats.org/officeDocument/2006/relationships/image" Target="../media/image114.png"/><Relationship Id="rId25" Type="http://schemas.openxmlformats.org/officeDocument/2006/relationships/image" Target="../media/image12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13.png"/><Relationship Id="rId20" Type="http://schemas.openxmlformats.org/officeDocument/2006/relationships/image" Target="../media/image117.png"/><Relationship Id="rId1" Type="http://schemas.openxmlformats.org/officeDocument/2006/relationships/vmlDrawing" Target="../drawings/vmlDrawing2.vml"/><Relationship Id="rId6" Type="http://schemas.openxmlformats.org/officeDocument/2006/relationships/image" Target="../media/image94.png"/><Relationship Id="rId11" Type="http://schemas.openxmlformats.org/officeDocument/2006/relationships/image" Target="../media/image108.png"/><Relationship Id="rId24" Type="http://schemas.openxmlformats.org/officeDocument/2006/relationships/image" Target="../media/image121.png"/><Relationship Id="rId5" Type="http://schemas.openxmlformats.org/officeDocument/2006/relationships/image" Target="../media/image93.png"/><Relationship Id="rId15" Type="http://schemas.openxmlformats.org/officeDocument/2006/relationships/image" Target="../media/image112.png"/><Relationship Id="rId23" Type="http://schemas.openxmlformats.org/officeDocument/2006/relationships/image" Target="../media/image120.png"/><Relationship Id="rId10" Type="http://schemas.openxmlformats.org/officeDocument/2006/relationships/image" Target="../media/image107.png"/><Relationship Id="rId19" Type="http://schemas.openxmlformats.org/officeDocument/2006/relationships/image" Target="../media/image116.png"/><Relationship Id="rId4" Type="http://schemas.openxmlformats.org/officeDocument/2006/relationships/image" Target="../media/image87.emf"/><Relationship Id="rId9" Type="http://schemas.openxmlformats.org/officeDocument/2006/relationships/image" Target="../media/image106.png"/><Relationship Id="rId14" Type="http://schemas.openxmlformats.org/officeDocument/2006/relationships/image" Target="../media/image111.png"/><Relationship Id="rId22" Type="http://schemas.openxmlformats.org/officeDocument/2006/relationships/image" Target="../media/image11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png"/><Relationship Id="rId13" Type="http://schemas.openxmlformats.org/officeDocument/2006/relationships/image" Target="../media/image135.png"/><Relationship Id="rId18" Type="http://schemas.openxmlformats.org/officeDocument/2006/relationships/image" Target="../media/image140.png"/><Relationship Id="rId26" Type="http://schemas.openxmlformats.org/officeDocument/2006/relationships/image" Target="../media/image148.png"/><Relationship Id="rId3" Type="http://schemas.openxmlformats.org/officeDocument/2006/relationships/image" Target="../media/image125.png"/><Relationship Id="rId21" Type="http://schemas.openxmlformats.org/officeDocument/2006/relationships/image" Target="../media/image143.png"/><Relationship Id="rId7" Type="http://schemas.openxmlformats.org/officeDocument/2006/relationships/image" Target="../media/image129.png"/><Relationship Id="rId12" Type="http://schemas.openxmlformats.org/officeDocument/2006/relationships/image" Target="../media/image134.png"/><Relationship Id="rId17" Type="http://schemas.openxmlformats.org/officeDocument/2006/relationships/image" Target="../media/image139.png"/><Relationship Id="rId25" Type="http://schemas.openxmlformats.org/officeDocument/2006/relationships/image" Target="../media/image147.png"/><Relationship Id="rId2" Type="http://schemas.openxmlformats.org/officeDocument/2006/relationships/image" Target="../media/image124.png"/><Relationship Id="rId16" Type="http://schemas.openxmlformats.org/officeDocument/2006/relationships/image" Target="../media/image138.png"/><Relationship Id="rId20" Type="http://schemas.openxmlformats.org/officeDocument/2006/relationships/image" Target="../media/image1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8.png"/><Relationship Id="rId11" Type="http://schemas.openxmlformats.org/officeDocument/2006/relationships/image" Target="../media/image133.png"/><Relationship Id="rId24" Type="http://schemas.openxmlformats.org/officeDocument/2006/relationships/image" Target="../media/image146.png"/><Relationship Id="rId5" Type="http://schemas.openxmlformats.org/officeDocument/2006/relationships/image" Target="../media/image127.png"/><Relationship Id="rId15" Type="http://schemas.openxmlformats.org/officeDocument/2006/relationships/image" Target="../media/image137.png"/><Relationship Id="rId23" Type="http://schemas.openxmlformats.org/officeDocument/2006/relationships/image" Target="../media/image145.png"/><Relationship Id="rId28" Type="http://schemas.openxmlformats.org/officeDocument/2006/relationships/image" Target="../media/image150.png"/><Relationship Id="rId10" Type="http://schemas.openxmlformats.org/officeDocument/2006/relationships/image" Target="../media/image132.png"/><Relationship Id="rId19" Type="http://schemas.openxmlformats.org/officeDocument/2006/relationships/image" Target="../media/image141.png"/><Relationship Id="rId4" Type="http://schemas.openxmlformats.org/officeDocument/2006/relationships/image" Target="../media/image126.png"/><Relationship Id="rId9" Type="http://schemas.openxmlformats.org/officeDocument/2006/relationships/image" Target="../media/image131.png"/><Relationship Id="rId14" Type="http://schemas.openxmlformats.org/officeDocument/2006/relationships/image" Target="../media/image136.png"/><Relationship Id="rId22" Type="http://schemas.openxmlformats.org/officeDocument/2006/relationships/image" Target="../media/image144.png"/><Relationship Id="rId27" Type="http://schemas.openxmlformats.org/officeDocument/2006/relationships/image" Target="../media/image14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7.png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19" Type="http://schemas.openxmlformats.org/officeDocument/2006/relationships/image" Target="../media/image24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13" Type="http://schemas.openxmlformats.org/officeDocument/2006/relationships/image" Target="../media/image48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12" Type="http://schemas.openxmlformats.org/officeDocument/2006/relationships/image" Target="../media/image47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11" Type="http://schemas.openxmlformats.org/officeDocument/2006/relationships/image" Target="../media/image46.png"/><Relationship Id="rId5" Type="http://schemas.openxmlformats.org/officeDocument/2006/relationships/image" Target="../media/image40.png"/><Relationship Id="rId10" Type="http://schemas.openxmlformats.org/officeDocument/2006/relationships/image" Target="../media/image45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11" Type="http://schemas.openxmlformats.org/officeDocument/2006/relationships/image" Target="../media/image58.png"/><Relationship Id="rId5" Type="http://schemas.openxmlformats.org/officeDocument/2006/relationships/image" Target="../media/image52.png"/><Relationship Id="rId10" Type="http://schemas.openxmlformats.org/officeDocument/2006/relationships/image" Target="../media/image57.png"/><Relationship Id="rId4" Type="http://schemas.openxmlformats.org/officeDocument/2006/relationships/image" Target="../media/image51.png"/><Relationship Id="rId9" Type="http://schemas.openxmlformats.org/officeDocument/2006/relationships/image" Target="../media/image5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13" Type="http://schemas.openxmlformats.org/officeDocument/2006/relationships/image" Target="../media/image70.png"/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12" Type="http://schemas.openxmlformats.org/officeDocument/2006/relationships/image" Target="../media/image69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11" Type="http://schemas.openxmlformats.org/officeDocument/2006/relationships/image" Target="../media/image68.png"/><Relationship Id="rId5" Type="http://schemas.openxmlformats.org/officeDocument/2006/relationships/image" Target="../media/image62.png"/><Relationship Id="rId15" Type="http://schemas.openxmlformats.org/officeDocument/2006/relationships/image" Target="../media/image72.png"/><Relationship Id="rId10" Type="http://schemas.openxmlformats.org/officeDocument/2006/relationships/image" Target="../media/image67.png"/><Relationship Id="rId4" Type="http://schemas.openxmlformats.org/officeDocument/2006/relationships/image" Target="../media/image61.png"/><Relationship Id="rId9" Type="http://schemas.openxmlformats.org/officeDocument/2006/relationships/image" Target="../media/image66.png"/><Relationship Id="rId14" Type="http://schemas.openxmlformats.org/officeDocument/2006/relationships/image" Target="../media/image7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Druhá mocnina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</a:t>
            </a:r>
            <a:r>
              <a:rPr lang="cs-CZ" dirty="0" smtClean="0"/>
              <a:t>8. </a:t>
            </a:r>
            <a:r>
              <a:rPr lang="cs-CZ" dirty="0" smtClean="0"/>
              <a:t>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Druhá mocnina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0000" y="1980000"/>
            <a:ext cx="5544616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800" dirty="0" smtClean="0"/>
              <a:t>Určete druhou mocninu čísel:</a:t>
            </a:r>
            <a:endParaRPr 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3"/>
              <p:cNvSpPr txBox="1">
                <a:spLocks noChangeArrowheads="1"/>
              </p:cNvSpPr>
              <p:nvPr/>
            </p:nvSpPr>
            <p:spPr bwMode="auto">
              <a:xfrm>
                <a:off x="540000" y="3420000"/>
                <a:ext cx="1944216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cs-CZ" sz="2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8</m:t>
                          </m:r>
                        </m:e>
                        <m:sup>
                          <m:r>
                            <a:rPr lang="cs-CZ" sz="28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0000" y="3420000"/>
                <a:ext cx="1944216" cy="50405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3"/>
              <p:cNvSpPr txBox="1">
                <a:spLocks noChangeArrowheads="1"/>
              </p:cNvSpPr>
              <p:nvPr/>
            </p:nvSpPr>
            <p:spPr bwMode="auto">
              <a:xfrm>
                <a:off x="3636000" y="3420000"/>
                <a:ext cx="93610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73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>
          <p:sp>
            <p:nvSpPr>
              <p:cNvPr id="1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36000" y="3420000"/>
                <a:ext cx="936104" cy="50405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3"/>
              <p:cNvSpPr txBox="1">
                <a:spLocks noChangeArrowheads="1"/>
              </p:cNvSpPr>
              <p:nvPr/>
            </p:nvSpPr>
            <p:spPr bwMode="auto">
              <a:xfrm>
                <a:off x="540000" y="2520000"/>
                <a:ext cx="1944216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(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+8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0000" y="2520000"/>
                <a:ext cx="1944216" cy="50405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3"/>
              <p:cNvSpPr txBox="1">
                <a:spLocks noChangeArrowheads="1"/>
              </p:cNvSpPr>
              <p:nvPr/>
            </p:nvSpPr>
            <p:spPr bwMode="auto">
              <a:xfrm>
                <a:off x="2123824" y="2520000"/>
                <a:ext cx="172800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11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123824" y="2520000"/>
                <a:ext cx="1728000" cy="50405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3"/>
              <p:cNvSpPr txBox="1">
                <a:spLocks noChangeArrowheads="1"/>
              </p:cNvSpPr>
              <p:nvPr/>
            </p:nvSpPr>
            <p:spPr bwMode="auto">
              <a:xfrm>
                <a:off x="3420000" y="4500000"/>
                <a:ext cx="93610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36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>
          <p:sp>
            <p:nvSpPr>
              <p:cNvPr id="17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20000" y="4500000"/>
                <a:ext cx="936104" cy="50405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3"/>
              <p:cNvSpPr txBox="1">
                <a:spLocks noChangeArrowheads="1"/>
              </p:cNvSpPr>
              <p:nvPr/>
            </p:nvSpPr>
            <p:spPr bwMode="auto">
              <a:xfrm>
                <a:off x="2159928" y="3420000"/>
                <a:ext cx="176400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9+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64</m:t>
                      </m:r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159928" y="3420000"/>
                <a:ext cx="1764000" cy="50405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ovéPole 3"/>
          <p:cNvSpPr txBox="1"/>
          <p:nvPr/>
        </p:nvSpPr>
        <p:spPr>
          <a:xfrm>
            <a:off x="5040000" y="2520000"/>
            <a:ext cx="4116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Druhá mocnina součtu se nerovná součtu druhých mocnin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5400000" y="3240000"/>
                <a:ext cx="2844408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𝒃</m:t>
                              </m:r>
                            </m:e>
                          </m:d>
                        </m:e>
                        <m:sup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sSup>
                        <m:sSup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0" y="3240000"/>
                <a:ext cx="2844408" cy="47000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ovéPole 27"/>
          <p:cNvSpPr txBox="1"/>
          <p:nvPr/>
        </p:nvSpPr>
        <p:spPr>
          <a:xfrm>
            <a:off x="5040000" y="4528787"/>
            <a:ext cx="4116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Druhá mocnina rozdílu se nerovná rozdílu druhých mocnin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5400000" y="5400000"/>
                <a:ext cx="3060432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𝒃</m:t>
                              </m:r>
                            </m:e>
                          </m:d>
                        </m:e>
                        <m:sup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400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sSup>
                        <m:sSup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sSup>
                        <m:sSup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0" y="5400000"/>
                <a:ext cx="3060432" cy="470000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3"/>
              <p:cNvSpPr txBox="1">
                <a:spLocks noChangeArrowheads="1"/>
              </p:cNvSpPr>
              <p:nvPr/>
            </p:nvSpPr>
            <p:spPr bwMode="auto">
              <a:xfrm>
                <a:off x="540000" y="4500000"/>
                <a:ext cx="2236192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(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13−</m:t>
                          </m:r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7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0000" y="4500000"/>
                <a:ext cx="2236192" cy="504056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3"/>
              <p:cNvSpPr txBox="1">
                <a:spLocks noChangeArrowheads="1"/>
              </p:cNvSpPr>
              <p:nvPr/>
            </p:nvSpPr>
            <p:spPr bwMode="auto">
              <a:xfrm>
                <a:off x="2483960" y="4500000"/>
                <a:ext cx="115204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6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83960" y="4500000"/>
                <a:ext cx="1152040" cy="504056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3"/>
              <p:cNvSpPr txBox="1">
                <a:spLocks noChangeArrowheads="1"/>
              </p:cNvSpPr>
              <p:nvPr/>
            </p:nvSpPr>
            <p:spPr bwMode="auto">
              <a:xfrm>
                <a:off x="540000" y="5400000"/>
                <a:ext cx="2092176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1</m:t>
                      </m:r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cs-CZ" sz="2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7</m:t>
                          </m:r>
                        </m:e>
                        <m:sup>
                          <m:r>
                            <a:rPr lang="cs-CZ" sz="28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0000" y="5400000"/>
                <a:ext cx="2092176" cy="504056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3"/>
              <p:cNvSpPr txBox="1">
                <a:spLocks noChangeArrowheads="1"/>
              </p:cNvSpPr>
              <p:nvPr/>
            </p:nvSpPr>
            <p:spPr bwMode="auto">
              <a:xfrm>
                <a:off x="2376000" y="5400000"/>
                <a:ext cx="2242671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169−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49</m:t>
                      </m:r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3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76000" y="5400000"/>
                <a:ext cx="2242671" cy="504056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Rectangle 3"/>
              <p:cNvSpPr txBox="1">
                <a:spLocks noChangeArrowheads="1"/>
              </p:cNvSpPr>
              <p:nvPr/>
            </p:nvSpPr>
            <p:spPr bwMode="auto">
              <a:xfrm>
                <a:off x="4248000" y="5400000"/>
                <a:ext cx="93610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120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>
          <p:sp>
            <p:nvSpPr>
              <p:cNvPr id="3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48000" y="5400000"/>
                <a:ext cx="936104" cy="504056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Rectangle 3"/>
              <p:cNvSpPr txBox="1">
                <a:spLocks noChangeArrowheads="1"/>
              </p:cNvSpPr>
              <p:nvPr/>
            </p:nvSpPr>
            <p:spPr bwMode="auto">
              <a:xfrm>
                <a:off x="3419872" y="2492896"/>
                <a:ext cx="93610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121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>
          <p:sp>
            <p:nvSpPr>
              <p:cNvPr id="3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19872" y="2492896"/>
                <a:ext cx="936104" cy="504056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4470142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12" grpId="0" build="p"/>
      <p:bldP spid="14" grpId="0" build="p"/>
      <p:bldP spid="15" grpId="0" build="p"/>
      <p:bldP spid="16" grpId="0" build="p"/>
      <p:bldP spid="17" grpId="0" build="p"/>
      <p:bldP spid="25" grpId="0" build="p"/>
      <p:bldP spid="4" grpId="0"/>
      <p:bldP spid="31" grpId="0"/>
      <p:bldP spid="28" grpId="0"/>
      <p:bldP spid="29" grpId="0"/>
      <p:bldP spid="20" grpId="0" build="p"/>
      <p:bldP spid="21" grpId="0" build="p"/>
      <p:bldP spid="22" grpId="0" build="p"/>
      <p:bldP spid="23" grpId="0" build="p"/>
      <p:bldP spid="30" grpId="0" build="p"/>
      <p:bldP spid="3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Objek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1772811"/>
              </p:ext>
            </p:extLst>
          </p:nvPr>
        </p:nvGraphicFramePr>
        <p:xfrm>
          <a:off x="45848" y="2996952"/>
          <a:ext cx="4489813" cy="32248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" name="List" r:id="rId3" imgW="3076516" imgH="2209676" progId="Excel.Sheet.12">
                  <p:embed/>
                </p:oleObj>
              </mc:Choice>
              <mc:Fallback>
                <p:oleObj name="List" r:id="rId3" imgW="3076516" imgH="2209676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848" y="2996952"/>
                        <a:ext cx="4489813" cy="32248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Určování druhé mocniny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0000" y="1872000"/>
            <a:ext cx="2483849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000" dirty="0" smtClean="0"/>
              <a:t>1. Výpočtem:</a:t>
            </a:r>
            <a:endParaRPr lang="cs-CZ" sz="2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3"/>
              <p:cNvSpPr txBox="1">
                <a:spLocks noChangeArrowheads="1"/>
              </p:cNvSpPr>
              <p:nvPr/>
            </p:nvSpPr>
            <p:spPr bwMode="auto">
              <a:xfrm>
                <a:off x="5220072" y="1800000"/>
                <a:ext cx="93610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0" i="1" u="dbl" smtClean="0">
                          <a:latin typeface="Cambria Math"/>
                        </a:rPr>
                        <m:t>81</m:t>
                      </m:r>
                    </m:oMath>
                  </m:oMathPara>
                </a14:m>
                <a:endParaRPr lang="cs-CZ" sz="2000" b="1" u="dbl" dirty="0"/>
              </a:p>
            </p:txBody>
          </p:sp>
        </mc:Choice>
        <mc:Fallback>
          <p:sp>
            <p:nvSpPr>
              <p:cNvPr id="1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220072" y="1800000"/>
                <a:ext cx="936104" cy="50405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3"/>
              <p:cNvSpPr txBox="1">
                <a:spLocks noChangeArrowheads="1"/>
              </p:cNvSpPr>
              <p:nvPr/>
            </p:nvSpPr>
            <p:spPr bwMode="auto">
              <a:xfrm>
                <a:off x="4535661" y="1800000"/>
                <a:ext cx="1102062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0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000" b="0" i="1" smtClean="0">
                              <a:latin typeface="Cambria Math"/>
                            </a:rPr>
                            <m:t>9</m:t>
                          </m:r>
                        </m:e>
                        <m:sup>
                          <m:r>
                            <a:rPr lang="cs-CZ" sz="20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cs-CZ" sz="20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000" b="1" dirty="0"/>
              </a:p>
            </p:txBody>
          </p:sp>
        </mc:Choice>
        <mc:Fallback>
          <p:sp>
            <p:nvSpPr>
              <p:cNvPr id="1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35661" y="1800000"/>
                <a:ext cx="1102062" cy="50405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ovéPole 3"/>
          <p:cNvSpPr txBox="1"/>
          <p:nvPr/>
        </p:nvSpPr>
        <p:spPr>
          <a:xfrm>
            <a:off x="3203849" y="1800000"/>
            <a:ext cx="1584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a) zpaměti</a:t>
            </a:r>
            <a:endParaRPr lang="cs-CZ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3204000" y="2340000"/>
            <a:ext cx="1517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b) písemně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3"/>
              <p:cNvSpPr txBox="1">
                <a:spLocks noChangeArrowheads="1"/>
              </p:cNvSpPr>
              <p:nvPr/>
            </p:nvSpPr>
            <p:spPr bwMode="auto">
              <a:xfrm>
                <a:off x="4536000" y="2340000"/>
                <a:ext cx="1573562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0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000" b="0" i="1" smtClean="0">
                              <a:latin typeface="Cambria Math"/>
                            </a:rPr>
                            <m:t>123</m:t>
                          </m:r>
                        </m:e>
                        <m:sup>
                          <m:r>
                            <a:rPr lang="cs-CZ" sz="20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cs-CZ" sz="20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000" b="1" dirty="0"/>
              </a:p>
            </p:txBody>
          </p:sp>
        </mc:Choice>
        <mc:Fallback>
          <p:sp>
            <p:nvSpPr>
              <p:cNvPr id="2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36000" y="2340000"/>
                <a:ext cx="1573562" cy="50405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3"/>
              <p:cNvSpPr txBox="1">
                <a:spLocks noChangeArrowheads="1"/>
              </p:cNvSpPr>
              <p:nvPr/>
            </p:nvSpPr>
            <p:spPr bwMode="auto">
              <a:xfrm>
                <a:off x="5400000" y="2340000"/>
                <a:ext cx="2287942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0" i="1" smtClean="0">
                          <a:latin typeface="Cambria Math"/>
                        </a:rPr>
                        <m:t>123</m:t>
                      </m:r>
                      <m:r>
                        <a:rPr lang="cs-CZ" sz="2000" b="0" i="1" smtClean="0">
                          <a:latin typeface="Cambria Math"/>
                          <a:ea typeface="Cambria Math"/>
                        </a:rPr>
                        <m:t>∙123</m:t>
                      </m:r>
                      <m:r>
                        <a:rPr lang="cs-CZ" sz="20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000" b="1" dirty="0"/>
              </a:p>
            </p:txBody>
          </p:sp>
        </mc:Choice>
        <mc:Fallback>
          <p:sp>
            <p:nvSpPr>
              <p:cNvPr id="2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00000" y="2340000"/>
                <a:ext cx="2287942" cy="50405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3"/>
              <p:cNvSpPr txBox="1">
                <a:spLocks noChangeArrowheads="1"/>
              </p:cNvSpPr>
              <p:nvPr/>
            </p:nvSpPr>
            <p:spPr bwMode="auto">
              <a:xfrm>
                <a:off x="6768000" y="2340000"/>
                <a:ext cx="1368693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0" i="1" u="dbl" smtClean="0">
                          <a:latin typeface="Cambria Math"/>
                        </a:rPr>
                        <m:t>15 129</m:t>
                      </m:r>
                    </m:oMath>
                  </m:oMathPara>
                </a14:m>
                <a:endParaRPr lang="cs-CZ" sz="2000" b="1" u="dbl" dirty="0"/>
              </a:p>
            </p:txBody>
          </p:sp>
        </mc:Choice>
        <mc:Fallback>
          <p:sp>
            <p:nvSpPr>
              <p:cNvPr id="27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768000" y="2340000"/>
                <a:ext cx="1368693" cy="504056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720000" y="2631877"/>
            <a:ext cx="332696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dirty="0" smtClean="0"/>
              <a:t>2. Pomocí tabulek:</a:t>
            </a:r>
            <a:endParaRPr lang="cs-CZ" sz="2000" b="1" dirty="0"/>
          </a:p>
        </p:txBody>
      </p:sp>
      <p:sp>
        <p:nvSpPr>
          <p:cNvPr id="33" name="Rectangle 3"/>
          <p:cNvSpPr txBox="1">
            <a:spLocks noChangeArrowheads="1"/>
          </p:cNvSpPr>
          <p:nvPr/>
        </p:nvSpPr>
        <p:spPr bwMode="auto">
          <a:xfrm>
            <a:off x="5086692" y="2883905"/>
            <a:ext cx="316835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dirty="0" smtClean="0"/>
              <a:t>3. S kalkulačkou:</a:t>
            </a:r>
            <a:endParaRPr lang="cs-CZ" sz="2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ovéPole 4"/>
              <p:cNvSpPr txBox="1"/>
              <p:nvPr/>
            </p:nvSpPr>
            <p:spPr>
              <a:xfrm>
                <a:off x="1763688" y="3068960"/>
                <a:ext cx="524493" cy="3101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sz="140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1400" b="0" i="1" smtClean="0">
                              <a:latin typeface="Cambria Math"/>
                            </a:rPr>
                            <m:t>𝑛</m:t>
                          </m:r>
                        </m:e>
                      </m:rad>
                    </m:oMath>
                  </m:oMathPara>
                </a14:m>
                <a:endParaRPr lang="cs-CZ" sz="1400" dirty="0"/>
              </a:p>
            </p:txBody>
          </p:sp>
        </mc:Choice>
        <mc:Fallback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3688" y="3068960"/>
                <a:ext cx="524493" cy="310150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ovéPole 33"/>
              <p:cNvSpPr txBox="1"/>
              <p:nvPr/>
            </p:nvSpPr>
            <p:spPr>
              <a:xfrm>
                <a:off x="3779912" y="3068960"/>
                <a:ext cx="524493" cy="3101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sz="1400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1400" b="0" i="1" smtClean="0">
                              <a:latin typeface="Cambria Math"/>
                            </a:rPr>
                            <m:t>3</m:t>
                          </m:r>
                        </m:deg>
                        <m:e>
                          <m:r>
                            <a:rPr lang="cs-CZ" sz="1400" b="0" i="1" smtClean="0">
                              <a:latin typeface="Cambria Math"/>
                            </a:rPr>
                            <m:t>𝑛</m:t>
                          </m:r>
                        </m:e>
                      </m:rad>
                    </m:oMath>
                  </m:oMathPara>
                </a14:m>
                <a:endParaRPr lang="cs-CZ" sz="1400" dirty="0"/>
              </a:p>
            </p:txBody>
          </p:sp>
        </mc:Choice>
        <mc:Fallback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9912" y="3068960"/>
                <a:ext cx="524493" cy="310150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ovéPole 6"/>
              <p:cNvSpPr txBox="1"/>
              <p:nvPr/>
            </p:nvSpPr>
            <p:spPr>
              <a:xfrm>
                <a:off x="360000" y="6300000"/>
                <a:ext cx="122413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104</m:t>
                          </m:r>
                        </m:e>
                        <m:sup>
                          <m:r>
                            <a:rPr lang="cs-CZ" sz="2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cs-CZ" sz="24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6300000"/>
                <a:ext cx="1224136" cy="461665"/>
              </a:xfrm>
              <a:prstGeom prst="rect">
                <a:avLst/>
              </a:prstGeom>
              <a:blipFill rotWithShape="1">
                <a:blip r:embed="rId12"/>
                <a:stretch>
                  <a:fillRect l="-99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ovéPole 34"/>
              <p:cNvSpPr txBox="1"/>
              <p:nvPr/>
            </p:nvSpPr>
            <p:spPr>
              <a:xfrm>
                <a:off x="1331640" y="6299883"/>
                <a:ext cx="105184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0" i="1" smtClean="0">
                          <a:latin typeface="Cambria Math"/>
                        </a:rPr>
                        <m:t>10 816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1640" y="6299883"/>
                <a:ext cx="1051844" cy="461665"/>
              </a:xfrm>
              <a:prstGeom prst="rect">
                <a:avLst/>
              </a:prstGeom>
              <a:blipFill rotWithShape="1">
                <a:blip r:embed="rId13"/>
                <a:stretch>
                  <a:fillRect l="-1156" r="-578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Ovál 7"/>
          <p:cNvSpPr/>
          <p:nvPr/>
        </p:nvSpPr>
        <p:spPr bwMode="auto">
          <a:xfrm>
            <a:off x="42960" y="4261012"/>
            <a:ext cx="684346" cy="288032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3" name="Přímá spojnice se šipkou 12"/>
          <p:cNvCxnSpPr/>
          <p:nvPr/>
        </p:nvCxnSpPr>
        <p:spPr bwMode="auto">
          <a:xfrm>
            <a:off x="727306" y="4378134"/>
            <a:ext cx="215286" cy="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7" name="Ovál 36"/>
          <p:cNvSpPr/>
          <p:nvPr/>
        </p:nvSpPr>
        <p:spPr bwMode="auto">
          <a:xfrm>
            <a:off x="942592" y="4225008"/>
            <a:ext cx="800938" cy="36004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0900" y="3360811"/>
            <a:ext cx="2057400" cy="293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568531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14" grpId="0" build="p"/>
      <p:bldP spid="16" grpId="0" build="p"/>
      <p:bldP spid="4" grpId="0"/>
      <p:bldP spid="19" grpId="0"/>
      <p:bldP spid="24" grpId="0" build="p"/>
      <p:bldP spid="26" grpId="0" build="p"/>
      <p:bldP spid="27" grpId="0" build="p"/>
      <p:bldP spid="32" grpId="0" build="p"/>
      <p:bldP spid="33" grpId="0"/>
      <p:bldP spid="5" grpId="0"/>
      <p:bldP spid="34" grpId="0"/>
      <p:bldP spid="7" grpId="0"/>
      <p:bldP spid="35" grpId="0"/>
      <p:bldP spid="8" grpId="0" animBg="1"/>
      <p:bldP spid="3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Určování druhé mocniny</a:t>
            </a:r>
            <a:endParaRPr lang="cs-CZ" sz="3200" dirty="0"/>
          </a:p>
        </p:txBody>
      </p:sp>
      <p:sp>
        <p:nvSpPr>
          <p:cNvPr id="33" name="Rectangle 3"/>
          <p:cNvSpPr txBox="1">
            <a:spLocks noChangeArrowheads="1"/>
          </p:cNvSpPr>
          <p:nvPr/>
        </p:nvSpPr>
        <p:spPr bwMode="auto">
          <a:xfrm>
            <a:off x="720000" y="1980000"/>
            <a:ext cx="316835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dirty="0" smtClean="0"/>
              <a:t>3. S kalkulačkou:</a:t>
            </a:r>
            <a:endParaRPr lang="cs-CZ" sz="2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ovéPole 6"/>
              <p:cNvSpPr txBox="1"/>
              <p:nvPr/>
            </p:nvSpPr>
            <p:spPr>
              <a:xfrm>
                <a:off x="2999903" y="2023223"/>
                <a:ext cx="122413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104</m:t>
                          </m:r>
                        </m:e>
                        <m:sup>
                          <m:r>
                            <a:rPr lang="cs-CZ" sz="2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cs-CZ" sz="24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9903" y="2023223"/>
                <a:ext cx="1224136" cy="461665"/>
              </a:xfrm>
              <a:prstGeom prst="rect">
                <a:avLst/>
              </a:prstGeom>
              <a:blipFill rotWithShape="1">
                <a:blip r:embed="rId2"/>
                <a:stretch>
                  <a:fillRect l="-99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ovéPole 34"/>
              <p:cNvSpPr txBox="1"/>
              <p:nvPr/>
            </p:nvSpPr>
            <p:spPr>
              <a:xfrm>
                <a:off x="4190094" y="2042497"/>
                <a:ext cx="105184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0" i="1" smtClean="0">
                          <a:latin typeface="Cambria Math"/>
                        </a:rPr>
                        <m:t>10 816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0094" y="2042497"/>
                <a:ext cx="1051844" cy="461665"/>
              </a:xfrm>
              <a:prstGeom prst="rect">
                <a:avLst/>
              </a:prstGeom>
              <a:blipFill rotWithShape="1">
                <a:blip r:embed="rId3"/>
                <a:stretch>
                  <a:fillRect l="-1156" r="-578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" y="2880000"/>
            <a:ext cx="2057400" cy="293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ovéPole 8"/>
          <p:cNvSpPr txBox="1"/>
          <p:nvPr/>
        </p:nvSpPr>
        <p:spPr>
          <a:xfrm>
            <a:off x="2268008" y="4320000"/>
            <a:ext cx="43204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3312008" y="4320000"/>
            <a:ext cx="43204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4326422" y="4320000"/>
            <a:ext cx="43204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5362029" y="4320000"/>
            <a:ext cx="43204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latin typeface="Arial"/>
                <a:cs typeface="Arial"/>
              </a:rPr>
              <a:t>*</a:t>
            </a:r>
            <a:endParaRPr lang="cs-CZ" sz="2400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6372200" y="4320000"/>
            <a:ext cx="43204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latin typeface="Arial"/>
                <a:cs typeface="Arial"/>
              </a:rPr>
              <a:t>=</a:t>
            </a:r>
            <a:endParaRPr lang="cs-CZ" sz="24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5868008" y="4320000"/>
            <a:ext cx="43204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sz="2400" b="1" dirty="0" smtClean="0"/>
              <a:t>+</a:t>
            </a:r>
            <a:endParaRPr lang="cs-CZ" sz="24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4860008" y="4320000"/>
            <a:ext cx="43204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sz="2400" b="1" dirty="0" smtClean="0"/>
              <a:t>+</a:t>
            </a:r>
            <a:endParaRPr lang="cs-CZ" sz="2400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3816008" y="4320000"/>
            <a:ext cx="43204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sz="2400" b="1" dirty="0" smtClean="0"/>
              <a:t>+</a:t>
            </a:r>
            <a:endParaRPr lang="cs-CZ" sz="2400" b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2772008" y="4320000"/>
            <a:ext cx="43204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sz="2400" b="1" dirty="0" smtClean="0"/>
              <a:t>+</a:t>
            </a:r>
            <a:endParaRPr lang="cs-CZ" sz="24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2880000"/>
            <a:ext cx="2047875" cy="295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741569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/>
      <p:bldP spid="7" grpId="0"/>
      <p:bldP spid="35" grpId="0"/>
      <p:bldP spid="9" grpId="0" animBg="1"/>
      <p:bldP spid="25" grpId="0" animBg="1"/>
      <p:bldP spid="28" grpId="0" animBg="1"/>
      <p:bldP spid="29" grpId="0" animBg="1"/>
      <p:bldP spid="30" grpId="0" animBg="1"/>
      <p:bldP spid="31" grpId="0" animBg="1"/>
      <p:bldP spid="36" grpId="0" animBg="1"/>
      <p:bldP spid="38" grpId="0" animBg="1"/>
      <p:bldP spid="3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Určování druhé mocniny</a:t>
            </a:r>
            <a:endParaRPr lang="cs-CZ" sz="3200" dirty="0"/>
          </a:p>
        </p:txBody>
      </p:sp>
      <p:sp>
        <p:nvSpPr>
          <p:cNvPr id="33" name="Rectangle 3"/>
          <p:cNvSpPr txBox="1">
            <a:spLocks noChangeArrowheads="1"/>
          </p:cNvSpPr>
          <p:nvPr/>
        </p:nvSpPr>
        <p:spPr bwMode="auto">
          <a:xfrm>
            <a:off x="720000" y="1980000"/>
            <a:ext cx="316835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dirty="0" smtClean="0"/>
              <a:t>3. S kalkulačkou:</a:t>
            </a:r>
            <a:endParaRPr lang="cs-CZ" sz="2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ovéPole 6"/>
              <p:cNvSpPr txBox="1"/>
              <p:nvPr/>
            </p:nvSpPr>
            <p:spPr>
              <a:xfrm>
                <a:off x="2999903" y="2023223"/>
                <a:ext cx="122413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104</m:t>
                          </m:r>
                        </m:e>
                        <m:sup>
                          <m:r>
                            <a:rPr lang="cs-CZ" sz="2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cs-CZ" sz="24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9903" y="2023223"/>
                <a:ext cx="1224136" cy="461665"/>
              </a:xfrm>
              <a:prstGeom prst="rect">
                <a:avLst/>
              </a:prstGeom>
              <a:blipFill rotWithShape="1">
                <a:blip r:embed="rId2"/>
                <a:stretch>
                  <a:fillRect l="-99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ovéPole 34"/>
              <p:cNvSpPr txBox="1"/>
              <p:nvPr/>
            </p:nvSpPr>
            <p:spPr>
              <a:xfrm>
                <a:off x="4190094" y="2042497"/>
                <a:ext cx="105184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0" i="1" smtClean="0">
                          <a:latin typeface="Cambria Math"/>
                        </a:rPr>
                        <m:t>10 816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0094" y="2042497"/>
                <a:ext cx="1051844" cy="461665"/>
              </a:xfrm>
              <a:prstGeom prst="rect">
                <a:avLst/>
              </a:prstGeom>
              <a:blipFill rotWithShape="1">
                <a:blip r:embed="rId3"/>
                <a:stretch>
                  <a:fillRect l="-1156" r="-578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ovéPole 8"/>
          <p:cNvSpPr txBox="1"/>
          <p:nvPr/>
        </p:nvSpPr>
        <p:spPr>
          <a:xfrm>
            <a:off x="2774123" y="6135687"/>
            <a:ext cx="43204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3818123" y="6135687"/>
            <a:ext cx="43204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4832537" y="6135687"/>
            <a:ext cx="43204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2400" b="1" dirty="0" smtClean="0"/>
              <a:t>4</a:t>
            </a:r>
            <a:endParaRPr lang="cs-CZ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5868144" y="6135687"/>
                <a:ext cx="432048" cy="470000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b="1" i="1" dirty="0" smtClean="0">
                              <a:latin typeface="Cambria Math"/>
                              <a:cs typeface="Arial"/>
                            </a:rPr>
                          </m:ctrlPr>
                        </m:sSupPr>
                        <m:e>
                          <m:r>
                            <a:rPr lang="cs-CZ" sz="2400" b="1" i="1" dirty="0" smtClean="0">
                              <a:latin typeface="Cambria Math"/>
                              <a:cs typeface="Arial"/>
                            </a:rPr>
                            <m:t>𝒙</m:t>
                          </m:r>
                        </m:e>
                        <m:sup>
                          <m:r>
                            <a:rPr lang="cs-CZ" sz="2400" b="1" i="1" dirty="0" smtClean="0">
                              <a:latin typeface="Cambria Math"/>
                              <a:cs typeface="Arial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8144" y="6135687"/>
                <a:ext cx="432048" cy="47000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ovéPole 35"/>
          <p:cNvSpPr txBox="1"/>
          <p:nvPr/>
        </p:nvSpPr>
        <p:spPr>
          <a:xfrm>
            <a:off x="5366123" y="6135687"/>
            <a:ext cx="43204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sz="2400" b="1" dirty="0" smtClean="0"/>
              <a:t>+</a:t>
            </a:r>
            <a:endParaRPr lang="cs-CZ" sz="2400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4322123" y="6135687"/>
            <a:ext cx="43204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sz="2400" b="1" dirty="0" smtClean="0"/>
              <a:t>+</a:t>
            </a:r>
            <a:endParaRPr lang="cs-CZ" sz="2400" b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3278123" y="6135687"/>
            <a:ext cx="43204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sz="2400" b="1" dirty="0" smtClean="0"/>
              <a:t>+</a:t>
            </a:r>
            <a:endParaRPr lang="cs-CZ" sz="24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88" y="2651348"/>
            <a:ext cx="3886200" cy="300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247" y="2660873"/>
            <a:ext cx="3924300" cy="300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124114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/>
      <p:bldP spid="7" grpId="0"/>
      <p:bldP spid="35" grpId="0"/>
      <p:bldP spid="9" grpId="0" animBg="1"/>
      <p:bldP spid="25" grpId="0" animBg="1"/>
      <p:bldP spid="28" grpId="0" animBg="1"/>
      <p:bldP spid="29" grpId="0" animBg="1"/>
      <p:bldP spid="36" grpId="0" animBg="1"/>
      <p:bldP spid="38" grpId="0" animBg="1"/>
      <p:bldP spid="3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Objek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1465513"/>
              </p:ext>
            </p:extLst>
          </p:nvPr>
        </p:nvGraphicFramePr>
        <p:xfrm>
          <a:off x="45848" y="2996952"/>
          <a:ext cx="4489813" cy="32248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7" name="List" r:id="rId3" imgW="3076516" imgH="2209676" progId="Excel.Sheet.12">
                  <p:embed/>
                </p:oleObj>
              </mc:Choice>
              <mc:Fallback>
                <p:oleObj name="List" r:id="rId3" imgW="3076516" imgH="2209676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848" y="2996952"/>
                        <a:ext cx="4489813" cy="32248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Určování druhé mocniny</a:t>
            </a:r>
            <a:br>
              <a:rPr lang="cs-CZ" dirty="0" smtClean="0"/>
            </a:br>
            <a:r>
              <a:rPr lang="cs-CZ" sz="3200" dirty="0" smtClean="0"/>
              <a:t>Desetinná čísla + Velká čísla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0000" y="1872000"/>
            <a:ext cx="7020352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000" dirty="0" smtClean="0"/>
              <a:t>1. Výpočtem a s kalkulačkou obdobně jako čísla přirozená.</a:t>
            </a:r>
            <a:endParaRPr lang="cs-CZ" sz="2000" b="1" dirty="0"/>
          </a:p>
        </p:txBody>
      </p:sp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720000" y="2631877"/>
            <a:ext cx="332696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dirty="0" smtClean="0"/>
              <a:t>2. Pomocí tabulek:</a:t>
            </a:r>
            <a:endParaRPr lang="cs-CZ" sz="2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ovéPole 4"/>
              <p:cNvSpPr txBox="1"/>
              <p:nvPr/>
            </p:nvSpPr>
            <p:spPr>
              <a:xfrm>
                <a:off x="1763688" y="3068960"/>
                <a:ext cx="524493" cy="3101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sz="140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1400" b="0" i="1" smtClean="0">
                              <a:latin typeface="Cambria Math"/>
                            </a:rPr>
                            <m:t>𝑛</m:t>
                          </m:r>
                        </m:e>
                      </m:rad>
                    </m:oMath>
                  </m:oMathPara>
                </a14:m>
                <a:endParaRPr lang="cs-CZ" sz="1400" dirty="0"/>
              </a:p>
            </p:txBody>
          </p:sp>
        </mc:Choice>
        <mc:Fallback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3688" y="3068960"/>
                <a:ext cx="524493" cy="31015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ovéPole 33"/>
              <p:cNvSpPr txBox="1"/>
              <p:nvPr/>
            </p:nvSpPr>
            <p:spPr>
              <a:xfrm>
                <a:off x="3779912" y="3068960"/>
                <a:ext cx="524493" cy="3101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sz="1400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1400" b="0" i="1" smtClean="0">
                              <a:latin typeface="Cambria Math"/>
                            </a:rPr>
                            <m:t>3</m:t>
                          </m:r>
                        </m:deg>
                        <m:e>
                          <m:r>
                            <a:rPr lang="cs-CZ" sz="1400" b="0" i="1" smtClean="0">
                              <a:latin typeface="Cambria Math"/>
                            </a:rPr>
                            <m:t>𝑛</m:t>
                          </m:r>
                        </m:e>
                      </m:rad>
                    </m:oMath>
                  </m:oMathPara>
                </a14:m>
                <a:endParaRPr lang="cs-CZ" sz="1400" dirty="0"/>
              </a:p>
            </p:txBody>
          </p:sp>
        </mc:Choice>
        <mc:Fallback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9912" y="3068960"/>
                <a:ext cx="524493" cy="31015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Ovál 7"/>
          <p:cNvSpPr/>
          <p:nvPr/>
        </p:nvSpPr>
        <p:spPr bwMode="auto">
          <a:xfrm>
            <a:off x="35654" y="5085184"/>
            <a:ext cx="684346" cy="288032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3" name="Přímá spojnice se šipkou 12"/>
          <p:cNvCxnSpPr/>
          <p:nvPr/>
        </p:nvCxnSpPr>
        <p:spPr bwMode="auto">
          <a:xfrm>
            <a:off x="718142" y="5229200"/>
            <a:ext cx="215286" cy="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7" name="Ovál 36"/>
          <p:cNvSpPr/>
          <p:nvPr/>
        </p:nvSpPr>
        <p:spPr bwMode="auto">
          <a:xfrm>
            <a:off x="933428" y="5059615"/>
            <a:ext cx="800938" cy="36004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ovéPole 1"/>
              <p:cNvSpPr txBox="1"/>
              <p:nvPr/>
            </p:nvSpPr>
            <p:spPr>
              <a:xfrm>
                <a:off x="4680000" y="2520000"/>
                <a:ext cx="8857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sSup>
                      <m:sSupPr>
                        <m:ctrlPr>
                          <a:rPr lang="cs-CZ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</a:rPr>
                          <m:t>10,7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2520000"/>
                <a:ext cx="885764" cy="369332"/>
              </a:xfrm>
              <a:prstGeom prst="rect">
                <a:avLst/>
              </a:prstGeom>
              <a:blipFill rotWithShape="1">
                <a:blip r:embed="rId7"/>
                <a:stretch>
                  <a:fillRect t="-8197" r="-2069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6732240" y="2520000"/>
                <a:ext cx="14401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sSup>
                      <m:sSupPr>
                        <m:ctrlPr>
                          <a:rPr lang="cs-CZ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</a:rPr>
                          <m:t>107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i="1" smtClean="0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cs-CZ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0,1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2240" y="2520000"/>
                <a:ext cx="1440160" cy="369332"/>
              </a:xfrm>
              <a:prstGeom prst="rect">
                <a:avLst/>
              </a:prstGeom>
              <a:blipFill rotWithShape="1">
                <a:blip r:embed="rId8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4680000" y="3060000"/>
                <a:ext cx="21602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:r>
                  <a:rPr lang="cs-CZ" dirty="0" smtClean="0"/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</a:rPr>
                          <m:t>11 </m:t>
                        </m:r>
                        <m:r>
                          <a:rPr lang="cs-CZ" b="0" i="1" smtClean="0">
                            <a:latin typeface="Cambria Math"/>
                          </a:rPr>
                          <m:t>449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i="1" smtClean="0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cs-CZ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0,01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3060000"/>
                <a:ext cx="2160240" cy="369332"/>
              </a:xfrm>
              <a:prstGeom prst="rect">
                <a:avLst/>
              </a:prstGeom>
              <a:blipFill rotWithShape="1">
                <a:blip r:embed="rId9"/>
                <a:stretch>
                  <a:fillRect l="-2542" t="-819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6660000" y="3060000"/>
                <a:ext cx="10801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i="1" u="dbl">
                          <a:latin typeface="Cambria Math"/>
                        </a:rPr>
                        <m:t>114,49</m:t>
                      </m:r>
                    </m:oMath>
                  </m:oMathPara>
                </a14:m>
                <a:endParaRPr lang="cs-CZ" u="dbl" dirty="0"/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0000" y="3060000"/>
                <a:ext cx="1080120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4680000" y="3600000"/>
                <a:ext cx="8857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sSup>
                      <m:sSupPr>
                        <m:ctrlPr>
                          <a:rPr lang="cs-CZ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</a:rPr>
                          <m:t>1,0</m:t>
                        </m:r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3600000"/>
                <a:ext cx="885764" cy="369332"/>
              </a:xfrm>
              <a:prstGeom prst="rect">
                <a:avLst/>
              </a:prstGeom>
              <a:blipFill rotWithShape="1">
                <a:blip r:embed="rId11"/>
                <a:stretch>
                  <a:fillRect t="-8333" r="-2069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ovéPole 29"/>
              <p:cNvSpPr txBox="1"/>
              <p:nvPr/>
            </p:nvSpPr>
            <p:spPr>
              <a:xfrm>
                <a:off x="6876256" y="3600000"/>
                <a:ext cx="16811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sSup>
                      <m:sSupPr>
                        <m:ctrlPr>
                          <a:rPr lang="cs-CZ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</a:rPr>
                          <m:t>10</m:t>
                        </m:r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i="1" smtClean="0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cs-CZ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0,01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6256" y="3600000"/>
                <a:ext cx="1681122" cy="369332"/>
              </a:xfrm>
              <a:prstGeom prst="rect">
                <a:avLst/>
              </a:prstGeom>
              <a:blipFill rotWithShape="1">
                <a:blip r:embed="rId12"/>
                <a:stretch>
                  <a:fillRect t="-8333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4680000" y="4140000"/>
                <a:ext cx="25202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:r>
                  <a:rPr lang="cs-CZ" dirty="0" smtClean="0"/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</a:rPr>
                          <m:t>10 </m:t>
                        </m:r>
                        <m:r>
                          <a:rPr lang="cs-CZ" b="0" i="1" smtClean="0">
                            <a:latin typeface="Cambria Math"/>
                          </a:rPr>
                          <m:t>609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i="1" smtClean="0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cs-CZ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0,000 1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4140000"/>
                <a:ext cx="2520280" cy="369332"/>
              </a:xfrm>
              <a:prstGeom prst="rect">
                <a:avLst/>
              </a:prstGeom>
              <a:blipFill rotWithShape="1">
                <a:blip r:embed="rId13"/>
                <a:stretch>
                  <a:fillRect l="-2179" t="-819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Ovál 35"/>
          <p:cNvSpPr/>
          <p:nvPr/>
        </p:nvSpPr>
        <p:spPr bwMode="auto">
          <a:xfrm>
            <a:off x="35496" y="4005064"/>
            <a:ext cx="684346" cy="288032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8" name="Přímá spojnice se šipkou 37"/>
          <p:cNvCxnSpPr/>
          <p:nvPr/>
        </p:nvCxnSpPr>
        <p:spPr bwMode="auto">
          <a:xfrm>
            <a:off x="683568" y="3573016"/>
            <a:ext cx="215286" cy="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9" name="Ovál 38"/>
          <p:cNvSpPr/>
          <p:nvPr/>
        </p:nvSpPr>
        <p:spPr bwMode="auto">
          <a:xfrm>
            <a:off x="936000" y="3960000"/>
            <a:ext cx="800938" cy="36004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ovéPole 39"/>
              <p:cNvSpPr txBox="1"/>
              <p:nvPr/>
            </p:nvSpPr>
            <p:spPr>
              <a:xfrm>
                <a:off x="6876000" y="4140000"/>
                <a:ext cx="10801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i="1" u="dbl" smtClean="0">
                          <a:latin typeface="Cambria Math"/>
                        </a:rPr>
                        <m:t>1</m:t>
                      </m:r>
                      <m:r>
                        <a:rPr lang="cs-CZ" b="0" i="1" u="dbl" smtClean="0">
                          <a:latin typeface="Cambria Math"/>
                        </a:rPr>
                        <m:t>,060 9</m:t>
                      </m:r>
                    </m:oMath>
                  </m:oMathPara>
                </a14:m>
                <a:endParaRPr lang="cs-CZ" u="dbl" dirty="0"/>
              </a:p>
            </p:txBody>
          </p:sp>
        </mc:Choice>
        <mc:Fallback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6000" y="4140000"/>
                <a:ext cx="1080120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ovéPole 40"/>
              <p:cNvSpPr txBox="1"/>
              <p:nvPr/>
            </p:nvSpPr>
            <p:spPr>
              <a:xfrm>
                <a:off x="4680000" y="4680000"/>
                <a:ext cx="10801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sSup>
                      <m:sSupPr>
                        <m:ctrlPr>
                          <a:rPr lang="cs-CZ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</a:rPr>
                          <m:t>1 010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4680000"/>
                <a:ext cx="1080120" cy="369332"/>
              </a:xfrm>
              <a:prstGeom prst="rect">
                <a:avLst/>
              </a:prstGeom>
              <a:blipFill rotWithShape="1">
                <a:blip r:embed="rId15"/>
                <a:stretch>
                  <a:fillRect t="-8333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ovéPole 41"/>
              <p:cNvSpPr txBox="1"/>
              <p:nvPr/>
            </p:nvSpPr>
            <p:spPr>
              <a:xfrm>
                <a:off x="6876256" y="4680000"/>
                <a:ext cx="14401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sSup>
                      <m:sSupPr>
                        <m:ctrlPr>
                          <a:rPr lang="cs-CZ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</a:rPr>
                          <m:t>10</m:t>
                        </m:r>
                        <m:r>
                          <a:rPr lang="cs-CZ" b="0" i="1" smtClean="0">
                            <a:latin typeface="Cambria Math"/>
                          </a:rPr>
                          <m:t>1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i="1" smtClean="0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cs-CZ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6256" y="4680000"/>
                <a:ext cx="1440160" cy="369332"/>
              </a:xfrm>
              <a:prstGeom prst="rect">
                <a:avLst/>
              </a:prstGeom>
              <a:blipFill rotWithShape="1">
                <a:blip r:embed="rId16"/>
                <a:stretch>
                  <a:fillRect t="-8333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ovéPole 42"/>
              <p:cNvSpPr txBox="1"/>
              <p:nvPr/>
            </p:nvSpPr>
            <p:spPr>
              <a:xfrm>
                <a:off x="4680000" y="5220000"/>
                <a:ext cx="180561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:r>
                  <a:rPr lang="cs-CZ" dirty="0" smtClean="0"/>
                  <a:t>=</a:t>
                </a:r>
                <a14:m>
                  <m:oMath xmlns:m="http://schemas.openxmlformats.org/officeDocument/2006/math">
                    <m:r>
                      <a:rPr lang="cs-CZ" b="0" i="0" smtClean="0">
                        <a:latin typeface="Cambria Math"/>
                      </a:rPr>
                      <m:t> </m:t>
                    </m:r>
                    <m:r>
                      <a:rPr lang="cs-CZ" i="1">
                        <a:latin typeface="Cambria Math"/>
                      </a:rPr>
                      <m:t>10 201</m:t>
                    </m:r>
                    <m:r>
                      <a:rPr lang="cs-CZ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b="0" i="0" smtClean="0">
                        <a:latin typeface="Cambria Math"/>
                        <a:ea typeface="Cambria Math"/>
                      </a:rPr>
                      <m:t>100</m:t>
                    </m:r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5220000"/>
                <a:ext cx="1805617" cy="369332"/>
              </a:xfrm>
              <a:prstGeom prst="rect">
                <a:avLst/>
              </a:prstGeom>
              <a:blipFill rotWithShape="1">
                <a:blip r:embed="rId17"/>
                <a:stretch>
                  <a:fillRect l="-3041" t="-819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Ovál 43"/>
          <p:cNvSpPr/>
          <p:nvPr/>
        </p:nvSpPr>
        <p:spPr bwMode="auto">
          <a:xfrm>
            <a:off x="1151" y="3429000"/>
            <a:ext cx="684346" cy="288032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5" name="Ovál 44"/>
          <p:cNvSpPr/>
          <p:nvPr/>
        </p:nvSpPr>
        <p:spPr bwMode="auto">
          <a:xfrm>
            <a:off x="856545" y="3429000"/>
            <a:ext cx="800938" cy="36004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ovéPole 45"/>
              <p:cNvSpPr txBox="1"/>
              <p:nvPr/>
            </p:nvSpPr>
            <p:spPr>
              <a:xfrm>
                <a:off x="6408000" y="5220000"/>
                <a:ext cx="13681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i="1" u="dbl">
                          <a:latin typeface="Cambria Math"/>
                        </a:rPr>
                        <m:t>1</m:t>
                      </m:r>
                      <m:r>
                        <a:rPr lang="cs-CZ" b="0" i="1" u="dbl" smtClean="0">
                          <a:latin typeface="Cambria Math"/>
                        </a:rPr>
                        <m:t> </m:t>
                      </m:r>
                      <m:r>
                        <a:rPr lang="cs-CZ" i="1" u="dbl">
                          <a:latin typeface="Cambria Math"/>
                        </a:rPr>
                        <m:t>020</m:t>
                      </m:r>
                      <m:r>
                        <a:rPr lang="cs-CZ" b="0" i="1" u="dbl" smtClean="0">
                          <a:latin typeface="Cambria Math"/>
                        </a:rPr>
                        <m:t> </m:t>
                      </m:r>
                      <m:r>
                        <a:rPr lang="cs-CZ" i="1" u="dbl">
                          <a:latin typeface="Cambria Math"/>
                        </a:rPr>
                        <m:t>1</m:t>
                      </m:r>
                      <m:r>
                        <a:rPr lang="cs-CZ" b="0" i="0" u="dbl" smtClean="0">
                          <a:latin typeface="Cambria Math"/>
                          <a:ea typeface="Cambria Math"/>
                        </a:rPr>
                        <m:t>00</m:t>
                      </m:r>
                    </m:oMath>
                  </m:oMathPara>
                </a14:m>
                <a:endParaRPr lang="cs-CZ" u="dbl" dirty="0"/>
              </a:p>
            </p:txBody>
          </p:sp>
        </mc:Choice>
        <mc:Fallback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8000" y="5220000"/>
                <a:ext cx="1368152" cy="369332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ovéPole 46"/>
              <p:cNvSpPr txBox="1"/>
              <p:nvPr/>
            </p:nvSpPr>
            <p:spPr>
              <a:xfrm>
                <a:off x="4680000" y="5760000"/>
                <a:ext cx="13753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sSup>
                      <m:sSupPr>
                        <m:ctrlPr>
                          <a:rPr lang="cs-CZ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</a:rPr>
                          <m:t>10 900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5760000"/>
                <a:ext cx="1375375" cy="369332"/>
              </a:xfrm>
              <a:prstGeom prst="rect">
                <a:avLst/>
              </a:prstGeom>
              <a:blipFill rotWithShape="1">
                <a:blip r:embed="rId19"/>
                <a:stretch>
                  <a:fillRect t="-8333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8" name="TextovéPole 47"/>
              <p:cNvSpPr txBox="1"/>
              <p:nvPr/>
            </p:nvSpPr>
            <p:spPr>
              <a:xfrm>
                <a:off x="7058618" y="5760000"/>
                <a:ext cx="204988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sSup>
                      <m:sSupPr>
                        <m:ctrlPr>
                          <a:rPr lang="cs-CZ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</a:rPr>
                          <m:t>10</m:t>
                        </m:r>
                        <m:r>
                          <a:rPr lang="cs-CZ" b="0" i="1" smtClean="0">
                            <a:latin typeface="Cambria Math"/>
                          </a:rPr>
                          <m:t>9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i="1" smtClean="0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cs-CZ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100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8618" y="5760000"/>
                <a:ext cx="2049886" cy="369332"/>
              </a:xfrm>
              <a:prstGeom prst="rect">
                <a:avLst/>
              </a:prstGeom>
              <a:blipFill rotWithShape="1">
                <a:blip r:embed="rId20"/>
                <a:stretch>
                  <a:fillRect t="-8333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Ovál 48"/>
          <p:cNvSpPr/>
          <p:nvPr/>
        </p:nvSpPr>
        <p:spPr bwMode="auto">
          <a:xfrm>
            <a:off x="33796" y="5661248"/>
            <a:ext cx="684346" cy="288032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0" name="Přímá spojnice se šipkou 49"/>
          <p:cNvCxnSpPr/>
          <p:nvPr/>
        </p:nvCxnSpPr>
        <p:spPr bwMode="auto">
          <a:xfrm>
            <a:off x="755576" y="5805264"/>
            <a:ext cx="215286" cy="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1" name="Ovál 50"/>
          <p:cNvSpPr/>
          <p:nvPr/>
        </p:nvSpPr>
        <p:spPr bwMode="auto">
          <a:xfrm>
            <a:off x="933428" y="5625244"/>
            <a:ext cx="800938" cy="36004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2" name="TextovéPole 51"/>
              <p:cNvSpPr txBox="1"/>
              <p:nvPr/>
            </p:nvSpPr>
            <p:spPr>
              <a:xfrm>
                <a:off x="4680000" y="6300000"/>
                <a:ext cx="23114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:r>
                  <a:rPr lang="cs-CZ" dirty="0" smtClean="0"/>
                  <a:t>=</a:t>
                </a:r>
                <a14:m>
                  <m:oMath xmlns:m="http://schemas.openxmlformats.org/officeDocument/2006/math">
                    <m:r>
                      <a:rPr lang="cs-CZ" b="0" i="0" smtClean="0">
                        <a:latin typeface="Cambria Math"/>
                      </a:rPr>
                      <m:t> </m:t>
                    </m:r>
                    <m:r>
                      <a:rPr lang="cs-CZ" i="1">
                        <a:latin typeface="Cambria Math"/>
                      </a:rPr>
                      <m:t>1</m:t>
                    </m:r>
                    <m:r>
                      <a:rPr lang="cs-CZ" b="0" i="1" smtClean="0">
                        <a:latin typeface="Cambria Math"/>
                      </a:rPr>
                      <m:t>1</m:t>
                    </m:r>
                    <m:r>
                      <a:rPr lang="cs-CZ" i="1">
                        <a:latin typeface="Cambria Math"/>
                      </a:rPr>
                      <m:t> </m:t>
                    </m:r>
                    <m:r>
                      <a:rPr lang="cs-CZ" b="0" i="1" smtClean="0">
                        <a:latin typeface="Cambria Math"/>
                      </a:rPr>
                      <m:t>88</m:t>
                    </m:r>
                    <m:r>
                      <a:rPr lang="cs-CZ" i="1">
                        <a:latin typeface="Cambria Math"/>
                      </a:rPr>
                      <m:t>1</m:t>
                    </m:r>
                    <m:r>
                      <a:rPr lang="cs-CZ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b="0" i="0" smtClean="0">
                        <a:latin typeface="Cambria Math"/>
                        <a:ea typeface="Cambria Math"/>
                      </a:rPr>
                      <m:t>10 000</m:t>
                    </m:r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6300000"/>
                <a:ext cx="2311480" cy="369332"/>
              </a:xfrm>
              <a:prstGeom prst="rect">
                <a:avLst/>
              </a:prstGeom>
              <a:blipFill rotWithShape="1">
                <a:blip r:embed="rId21"/>
                <a:stretch>
                  <a:fillRect l="-2375" t="-819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3" name="TextovéPole 52"/>
              <p:cNvSpPr txBox="1"/>
              <p:nvPr/>
            </p:nvSpPr>
            <p:spPr>
              <a:xfrm>
                <a:off x="6624000" y="6300000"/>
                <a:ext cx="16684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i="1" u="dbl">
                          <a:latin typeface="Cambria Math"/>
                        </a:rPr>
                        <m:t>1</m:t>
                      </m:r>
                      <m:r>
                        <a:rPr lang="cs-CZ" b="0" i="1" u="dbl" smtClean="0">
                          <a:latin typeface="Cambria Math"/>
                        </a:rPr>
                        <m:t>18 8</m:t>
                      </m:r>
                      <m:r>
                        <a:rPr lang="cs-CZ" i="1" u="dbl">
                          <a:latin typeface="Cambria Math"/>
                        </a:rPr>
                        <m:t>1</m:t>
                      </m:r>
                      <m:r>
                        <a:rPr lang="cs-CZ" b="0" i="0" u="dbl" smtClean="0">
                          <a:latin typeface="Cambria Math"/>
                          <a:ea typeface="Cambria Math"/>
                        </a:rPr>
                        <m:t>0 000</m:t>
                      </m:r>
                    </m:oMath>
                  </m:oMathPara>
                </a14:m>
                <a:endParaRPr lang="cs-CZ" u="dbl" dirty="0"/>
              </a:p>
            </p:txBody>
          </p:sp>
        </mc:Choice>
        <mc:Fallback>
          <p:sp>
            <p:nvSpPr>
              <p:cNvPr id="53" name="TextovéPole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4000" y="6300000"/>
                <a:ext cx="1668444" cy="369332"/>
              </a:xfrm>
              <a:prstGeom prst="rect">
                <a:avLst/>
              </a:prstGeom>
              <a:blipFill rotWithShape="1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4" name="Přímá spojnice se šipkou 53"/>
          <p:cNvCxnSpPr/>
          <p:nvPr/>
        </p:nvCxnSpPr>
        <p:spPr bwMode="auto">
          <a:xfrm>
            <a:off x="755576" y="4149080"/>
            <a:ext cx="215286" cy="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5" name="TextovéPole 54"/>
              <p:cNvSpPr txBox="1"/>
              <p:nvPr/>
            </p:nvSpPr>
            <p:spPr>
              <a:xfrm>
                <a:off x="5436096" y="2520000"/>
                <a:ext cx="16174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sSup>
                      <m:sSupPr>
                        <m:ctrlPr>
                          <a:rPr lang="cs-CZ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b="0" i="1" smtClean="0">
                                <a:latin typeface="Cambria Math"/>
                              </a:rPr>
                              <m:t>107</m:t>
                            </m:r>
                            <m:r>
                              <a:rPr lang="cs-CZ" b="0" i="1" smtClean="0">
                                <a:latin typeface="Cambria Math"/>
                                <a:ea typeface="Cambria Math"/>
                              </a:rPr>
                              <m:t>∙0,1</m:t>
                            </m:r>
                          </m:e>
                        </m:d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096" y="2520000"/>
                <a:ext cx="1617472" cy="369332"/>
              </a:xfrm>
              <a:prstGeom prst="rect">
                <a:avLst/>
              </a:prstGeom>
              <a:blipFill rotWithShape="1">
                <a:blip r:embed="rId23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6" name="TextovéPole 55"/>
              <p:cNvSpPr txBox="1"/>
              <p:nvPr/>
            </p:nvSpPr>
            <p:spPr>
              <a:xfrm>
                <a:off x="5364088" y="3600000"/>
                <a:ext cx="16174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sSup>
                      <m:sSupPr>
                        <m:ctrlPr>
                          <a:rPr lang="cs-CZ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b="0" i="1" smtClean="0">
                                <a:latin typeface="Cambria Math"/>
                              </a:rPr>
                              <m:t>103</m:t>
                            </m:r>
                            <m:r>
                              <a:rPr lang="cs-CZ" b="0" i="1" smtClean="0">
                                <a:latin typeface="Cambria Math"/>
                                <a:ea typeface="Cambria Math"/>
                              </a:rPr>
                              <m:t>∙0,01</m:t>
                            </m:r>
                          </m:e>
                        </m:d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088" y="3600000"/>
                <a:ext cx="1617472" cy="369332"/>
              </a:xfrm>
              <a:prstGeom prst="rect">
                <a:avLst/>
              </a:prstGeom>
              <a:blipFill rotWithShape="1">
                <a:blip r:embed="rId24"/>
                <a:stretch>
                  <a:fillRect t="-8333" r="-755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7" name="TextovéPole 56"/>
              <p:cNvSpPr txBox="1"/>
              <p:nvPr/>
            </p:nvSpPr>
            <p:spPr>
              <a:xfrm>
                <a:off x="5508516" y="4680000"/>
                <a:ext cx="16174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sSup>
                      <m:sSupPr>
                        <m:ctrlPr>
                          <a:rPr lang="cs-CZ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b="0" i="1" smtClean="0">
                                <a:latin typeface="Cambria Math"/>
                              </a:rPr>
                              <m:t>101</m:t>
                            </m:r>
                            <m:r>
                              <a:rPr lang="cs-CZ" b="0" i="1" smtClean="0">
                                <a:latin typeface="Cambria Math"/>
                                <a:ea typeface="Cambria Math"/>
                              </a:rPr>
                              <m:t>∙10</m:t>
                            </m:r>
                          </m:e>
                        </m:d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8516" y="4680000"/>
                <a:ext cx="1617472" cy="369332"/>
              </a:xfrm>
              <a:prstGeom prst="rect">
                <a:avLst/>
              </a:prstGeom>
              <a:blipFill rotWithShape="1">
                <a:blip r:embed="rId25"/>
                <a:stretch>
                  <a:fillRect t="-8333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8" name="TextovéPole 57"/>
              <p:cNvSpPr txBox="1"/>
              <p:nvPr/>
            </p:nvSpPr>
            <p:spPr>
              <a:xfrm>
                <a:off x="5676881" y="5760000"/>
                <a:ext cx="16174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sSup>
                      <m:sSupPr>
                        <m:ctrlPr>
                          <a:rPr lang="cs-CZ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b="0" i="1" smtClean="0">
                                <a:latin typeface="Cambria Math"/>
                              </a:rPr>
                              <m:t>109</m:t>
                            </m:r>
                            <m:r>
                              <a:rPr lang="cs-CZ" b="0" i="1" smtClean="0">
                                <a:latin typeface="Cambria Math"/>
                                <a:ea typeface="Cambria Math"/>
                              </a:rPr>
                              <m:t>∙</m:t>
                            </m:r>
                            <m:r>
                              <a:rPr lang="cs-CZ" b="0" i="1" smtClean="0">
                                <a:latin typeface="Cambria Math"/>
                                <a:ea typeface="Cambria Math"/>
                              </a:rPr>
                              <m:t>100</m:t>
                            </m:r>
                          </m:e>
                        </m:d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>
          <p:sp>
            <p:nvSpPr>
              <p:cNvPr id="58" name="TextovéPole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6881" y="5760000"/>
                <a:ext cx="1617472" cy="369332"/>
              </a:xfrm>
              <a:prstGeom prst="rect">
                <a:avLst/>
              </a:prstGeom>
              <a:blipFill rotWithShape="1">
                <a:blip r:embed="rId26"/>
                <a:stretch>
                  <a:fillRect t="-8333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3623940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4" fill="hold">
                      <p:stCondLst>
                        <p:cond delay="indefinite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2" fill="hold">
                      <p:stCondLst>
                        <p:cond delay="indefinite"/>
                      </p:stCondLst>
                      <p:childTnLst>
                        <p:par>
                          <p:cTn id="253" fill="hold">
                            <p:stCondLst>
                              <p:cond delay="0"/>
                            </p:stCondLst>
                            <p:childTnLst>
                              <p:par>
                                <p:cTn id="2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9" fill="hold">
                      <p:stCondLst>
                        <p:cond delay="indefinite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6" fill="hold">
                      <p:stCondLst>
                        <p:cond delay="indefinite"/>
                      </p:stCondLst>
                      <p:childTnLst>
                        <p:par>
                          <p:cTn id="267" fill="hold">
                            <p:stCondLst>
                              <p:cond delay="0"/>
                            </p:stCondLst>
                            <p:childTnLst>
                              <p:par>
                                <p:cTn id="2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32" grpId="0" build="p"/>
      <p:bldP spid="5" grpId="0"/>
      <p:bldP spid="34" grpId="0"/>
      <p:bldP spid="8" grpId="0" animBg="1"/>
      <p:bldP spid="8" grpId="1" animBg="1"/>
      <p:bldP spid="37" grpId="0" animBg="1"/>
      <p:bldP spid="37" grpId="1" animBg="1"/>
      <p:bldP spid="2" grpId="0"/>
      <p:bldP spid="23" grpId="0"/>
      <p:bldP spid="25" grpId="0"/>
      <p:bldP spid="28" grpId="0"/>
      <p:bldP spid="29" grpId="0"/>
      <p:bldP spid="30" grpId="0"/>
      <p:bldP spid="31" grpId="0"/>
      <p:bldP spid="36" grpId="0" animBg="1"/>
      <p:bldP spid="36" grpId="1" animBg="1"/>
      <p:bldP spid="39" grpId="0" animBg="1"/>
      <p:bldP spid="39" grpId="1" animBg="1"/>
      <p:bldP spid="40" grpId="0"/>
      <p:bldP spid="41" grpId="0"/>
      <p:bldP spid="42" grpId="0"/>
      <p:bldP spid="43" grpId="0"/>
      <p:bldP spid="44" grpId="0" animBg="1"/>
      <p:bldP spid="44" grpId="1" animBg="1"/>
      <p:bldP spid="45" grpId="0" animBg="1"/>
      <p:bldP spid="45" grpId="1" animBg="1"/>
      <p:bldP spid="46" grpId="0"/>
      <p:bldP spid="47" grpId="0"/>
      <p:bldP spid="48" grpId="0"/>
      <p:bldP spid="49" grpId="0" animBg="1"/>
      <p:bldP spid="51" grpId="0" animBg="1"/>
      <p:bldP spid="52" grpId="0"/>
      <p:bldP spid="53" grpId="0"/>
      <p:bldP spid="55" grpId="0"/>
      <p:bldP spid="56" grpId="0"/>
      <p:bldP spid="57" grpId="0"/>
      <p:bldP spid="5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Určování druhé mocniny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6084" y="1840610"/>
            <a:ext cx="3960000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000" dirty="0" smtClean="0"/>
              <a:t>1</a:t>
            </a:r>
            <a:r>
              <a:rPr lang="cs-CZ" sz="2000" dirty="0"/>
              <a:t>. Určete druhou mocninu čísel:</a:t>
            </a:r>
            <a:endParaRPr lang="cs-CZ" sz="2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ovéPole 1"/>
              <p:cNvSpPr txBox="1"/>
              <p:nvPr/>
            </p:nvSpPr>
            <p:spPr>
              <a:xfrm>
                <a:off x="360000" y="2160000"/>
                <a:ext cx="8857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sSup>
                      <m:sSupPr>
                        <m:ctrlPr>
                          <a:rPr lang="cs-CZ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</a:rPr>
                          <m:t>48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2160000"/>
                <a:ext cx="885764" cy="369332"/>
              </a:xfrm>
              <a:prstGeom prst="rect">
                <a:avLst/>
              </a:prstGeom>
              <a:blipFill rotWithShape="1">
                <a:blip r:embed="rId2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360000" y="3420000"/>
                <a:ext cx="14401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sSup>
                      <m:sSupPr>
                        <m:ctrlPr>
                          <a:rPr lang="cs-CZ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</a:rPr>
                          <m:t>(−107)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3420000"/>
                <a:ext cx="1440160" cy="369332"/>
              </a:xfrm>
              <a:prstGeom prst="rect">
                <a:avLst/>
              </a:prstGeom>
              <a:blipFill rotWithShape="1">
                <a:blip r:embed="rId3"/>
                <a:stretch>
                  <a:fillRect l="-847" t="-819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360000" y="2880000"/>
                <a:ext cx="10801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sSup>
                      <m:sSupPr>
                        <m:ctrlPr>
                          <a:rPr lang="cs-CZ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1 762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2880000"/>
                <a:ext cx="1080120" cy="369332"/>
              </a:xfrm>
              <a:prstGeom prst="rect">
                <a:avLst/>
              </a:prstGeom>
              <a:blipFill rotWithShape="1">
                <a:blip r:embed="rId4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360000" y="4140000"/>
                <a:ext cx="158417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(−</m:t>
                    </m:r>
                    <m:sSup>
                      <m:sSupPr>
                        <m:ctrlPr>
                          <a:rPr lang="cs-CZ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</a:rPr>
                          <m:t>4 562)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4140000"/>
                <a:ext cx="1584176" cy="369332"/>
              </a:xfrm>
              <a:prstGeom prst="rect">
                <a:avLst/>
              </a:prstGeom>
              <a:blipFill rotWithShape="1">
                <a:blip r:embed="rId5"/>
                <a:stretch>
                  <a:fillRect l="-769" t="-819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ovéPole 29"/>
              <p:cNvSpPr txBox="1"/>
              <p:nvPr/>
            </p:nvSpPr>
            <p:spPr>
              <a:xfrm>
                <a:off x="360000" y="4680000"/>
                <a:ext cx="16811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</a:rPr>
                            <m:t>5,38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cs-CZ" b="0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4680000"/>
                <a:ext cx="1681122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360000" y="5400000"/>
                <a:ext cx="148960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(−</m:t>
                    </m:r>
                    <m:sSup>
                      <m:sSupPr>
                        <m:ctrlPr>
                          <a:rPr lang="cs-CZ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</a:rPr>
                          <m:t>38, </m:t>
                        </m:r>
                        <m:r>
                          <a:rPr lang="cs-CZ" b="0" i="1" smtClean="0">
                            <a:latin typeface="Cambria Math"/>
                          </a:rPr>
                          <m:t>6)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5400000"/>
                <a:ext cx="1489605" cy="369332"/>
              </a:xfrm>
              <a:prstGeom prst="rect">
                <a:avLst/>
              </a:prstGeom>
              <a:blipFill rotWithShape="1">
                <a:blip r:embed="rId7"/>
                <a:stretch>
                  <a:fillRect l="-820" t="-8333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ovéPole 40"/>
              <p:cNvSpPr txBox="1"/>
              <p:nvPr/>
            </p:nvSpPr>
            <p:spPr>
              <a:xfrm>
                <a:off x="360000" y="5940000"/>
                <a:ext cx="10801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sSup>
                      <m:sSupPr>
                        <m:ctrlPr>
                          <a:rPr lang="cs-CZ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</a:rPr>
                          <m:t>−</m:t>
                        </m:r>
                        <m:r>
                          <a:rPr lang="cs-CZ" b="0" i="1" smtClean="0">
                            <a:latin typeface="Cambria Math"/>
                          </a:rPr>
                          <m:t>762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5940000"/>
                <a:ext cx="1080120" cy="369332"/>
              </a:xfrm>
              <a:prstGeom prst="rect">
                <a:avLst/>
              </a:prstGeom>
              <a:blipFill rotWithShape="1">
                <a:blip r:embed="rId8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ovéPole 41"/>
              <p:cNvSpPr txBox="1"/>
              <p:nvPr/>
            </p:nvSpPr>
            <p:spPr>
              <a:xfrm>
                <a:off x="4680000" y="2160000"/>
                <a:ext cx="1044128" cy="6137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sSup>
                      <m:sSupPr>
                        <m:ctrlPr>
                          <a:rPr lang="cs-CZ" sz="200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2000" i="1" smtClean="0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cs-CZ" sz="200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cs-CZ" sz="2000" b="0" i="1" smtClean="0">
                                    <a:latin typeface="Cambria Math"/>
                                  </a:rPr>
                                  <m:t>7</m:t>
                                </m:r>
                              </m:num>
                              <m:den>
                                <m:r>
                                  <a:rPr lang="cs-CZ" sz="2000" b="0" i="1" smtClean="0">
                                    <a:latin typeface="Cambria Math"/>
                                  </a:rPr>
                                  <m:t>12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cs-CZ" sz="20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2160000"/>
                <a:ext cx="1044128" cy="613758"/>
              </a:xfrm>
              <a:prstGeom prst="rect">
                <a:avLst/>
              </a:prstGeom>
              <a:blipFill rotWithShape="1">
                <a:blip r:embed="rId9"/>
                <a:stretch>
                  <a:fillRect b="-9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ovéPole 42"/>
              <p:cNvSpPr txBox="1"/>
              <p:nvPr/>
            </p:nvSpPr>
            <p:spPr>
              <a:xfrm>
                <a:off x="4680001" y="2880000"/>
                <a:ext cx="1260152" cy="6137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sSup>
                      <m:sSupPr>
                        <m:ctrlPr>
                          <a:rPr lang="cs-CZ" sz="200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20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2000" b="0" i="1" smtClean="0">
                                <a:latin typeface="Cambria Math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cs-CZ" sz="200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cs-CZ" sz="2000" b="0" i="1" smtClean="0">
                                    <a:latin typeface="Cambria Math"/>
                                  </a:rPr>
                                  <m:t>31</m:t>
                                </m:r>
                              </m:num>
                              <m:den>
                                <m:r>
                                  <a:rPr lang="cs-CZ" sz="2000" b="0" i="1" smtClean="0">
                                    <a:latin typeface="Cambria Math"/>
                                  </a:rPr>
                                  <m:t>60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cs-CZ" sz="20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1" y="2880000"/>
                <a:ext cx="1260152" cy="613758"/>
              </a:xfrm>
              <a:prstGeom prst="rect">
                <a:avLst/>
              </a:prstGeom>
              <a:blipFill rotWithShape="1">
                <a:blip r:embed="rId10"/>
                <a:stretch>
                  <a:fillRect b="-9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ovéPole 46"/>
              <p:cNvSpPr txBox="1"/>
              <p:nvPr/>
            </p:nvSpPr>
            <p:spPr>
              <a:xfrm>
                <a:off x="4679999" y="3420000"/>
                <a:ext cx="851299" cy="5949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sSup>
                      <m:sSupPr>
                        <m:ctrlPr>
                          <a:rPr lang="cs-CZ" sz="20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000" b="0" i="1" smtClean="0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cs-CZ" sz="200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cs-CZ" sz="2000" b="0" i="1" smtClean="0">
                                <a:latin typeface="Cambria Math"/>
                              </a:rPr>
                              <m:t>5</m:t>
                            </m:r>
                          </m:num>
                          <m:den>
                            <m:r>
                              <a:rPr lang="cs-CZ" sz="2000" b="0" i="1" smtClean="0">
                                <a:latin typeface="Cambria Math"/>
                              </a:rPr>
                              <m:t>8</m:t>
                            </m:r>
                          </m:den>
                        </m:f>
                      </m:e>
                      <m:sup>
                        <m:r>
                          <a:rPr lang="cs-CZ" sz="20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9999" y="3420000"/>
                <a:ext cx="851299" cy="594906"/>
              </a:xfrm>
              <a:prstGeom prst="rect">
                <a:avLst/>
              </a:prstGeom>
              <a:blipFill rotWithShape="1">
                <a:blip r:embed="rId11"/>
                <a:stretch>
                  <a:fillRect b="-204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5" name="TextovéPole 54"/>
              <p:cNvSpPr txBox="1"/>
              <p:nvPr/>
            </p:nvSpPr>
            <p:spPr>
              <a:xfrm>
                <a:off x="360000" y="6480000"/>
                <a:ext cx="10801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sSup>
                      <m:sSupPr>
                        <m:ctrlPr>
                          <a:rPr lang="cs-CZ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</a:rPr>
                          <m:t>−</m:t>
                        </m:r>
                        <m:r>
                          <a:rPr lang="cs-CZ" b="0" i="1" smtClean="0">
                            <a:latin typeface="Cambria Math"/>
                          </a:rPr>
                          <m:t>4,58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6480000"/>
                <a:ext cx="1080120" cy="369332"/>
              </a:xfrm>
              <a:prstGeom prst="rect">
                <a:avLst/>
              </a:prstGeom>
              <a:blipFill rotWithShape="1">
                <a:blip r:embed="rId12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6" name="TextovéPole 55"/>
              <p:cNvSpPr txBox="1"/>
              <p:nvPr/>
            </p:nvSpPr>
            <p:spPr>
              <a:xfrm>
                <a:off x="4680000" y="4140000"/>
                <a:ext cx="1375375" cy="5280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r>
                      <a:rPr lang="cs-CZ" sz="2000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cs-CZ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000" b="0" i="1" smtClean="0">
                            <a:latin typeface="Cambria Math"/>
                          </a:rPr>
                          <m:t>6</m:t>
                        </m:r>
                      </m:num>
                      <m:den>
                        <m:sSup>
                          <m:sSupPr>
                            <m:ctrlPr>
                              <a:rPr lang="cs-CZ" sz="20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2000" b="0" i="1" smtClean="0">
                                <a:latin typeface="Cambria Math"/>
                              </a:rPr>
                              <m:t>7</m:t>
                            </m:r>
                          </m:e>
                          <m:sup>
                            <m:r>
                              <a:rPr lang="cs-CZ" sz="20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4140000"/>
                <a:ext cx="1375375" cy="528030"/>
              </a:xfrm>
              <a:prstGeom prst="rect">
                <a:avLst/>
              </a:prstGeom>
              <a:blipFill rotWithShape="1">
                <a:blip r:embed="rId13"/>
                <a:stretch>
                  <a:fillRect b="-344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7" name="TextovéPole 56"/>
              <p:cNvSpPr txBox="1"/>
              <p:nvPr/>
            </p:nvSpPr>
            <p:spPr>
              <a:xfrm>
                <a:off x="4680001" y="4680000"/>
                <a:ext cx="1044128" cy="6137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sSup>
                      <m:sSupPr>
                        <m:ctrlPr>
                          <a:rPr lang="cs-CZ" sz="20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000" b="0" i="1" smtClean="0">
                            <a:latin typeface="Cambria Math"/>
                          </a:rPr>
                          <m:t>−</m:t>
                        </m:r>
                        <m:d>
                          <m:dPr>
                            <m:ctrlPr>
                              <a:rPr lang="cs-CZ" sz="20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cs-CZ" sz="20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cs-CZ" sz="2000" i="1">
                                    <a:latin typeface="Cambria Math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cs-CZ" sz="2000" i="1">
                                    <a:latin typeface="Cambria Math"/>
                                  </a:rPr>
                                  <m:t>5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cs-CZ" sz="20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1" y="4680000"/>
                <a:ext cx="1044128" cy="613758"/>
              </a:xfrm>
              <a:prstGeom prst="rect">
                <a:avLst/>
              </a:prstGeom>
              <a:blipFill rotWithShape="1">
                <a:blip r:embed="rId14"/>
                <a:stretch>
                  <a:fillRect r="-2924" b="-2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8" name="TextovéPole 57"/>
              <p:cNvSpPr txBox="1"/>
              <p:nvPr/>
            </p:nvSpPr>
            <p:spPr>
              <a:xfrm>
                <a:off x="4680000" y="5400000"/>
                <a:ext cx="15401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sSup>
                      <m:sSupPr>
                        <m:ctrlPr>
                          <a:rPr lang="cs-CZ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i="1">
                                <a:latin typeface="Cambria Math"/>
                              </a:rPr>
                              <m:t>−7+5</m:t>
                            </m:r>
                          </m:e>
                        </m:d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>
          <p:sp>
            <p:nvSpPr>
              <p:cNvPr id="58" name="TextovéPole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5400000"/>
                <a:ext cx="1540138" cy="369332"/>
              </a:xfrm>
              <a:prstGeom prst="rect">
                <a:avLst/>
              </a:prstGeom>
              <a:blipFill rotWithShape="1">
                <a:blip r:embed="rId15"/>
                <a:stretch>
                  <a:fillRect t="-8333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9" name="TextovéPole 58"/>
              <p:cNvSpPr txBox="1"/>
              <p:nvPr/>
            </p:nvSpPr>
            <p:spPr>
              <a:xfrm>
                <a:off x="4680000" y="5940000"/>
                <a:ext cx="15401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sSup>
                      <m:sSupPr>
                        <m:ctrlPr>
                          <a:rPr lang="cs-CZ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b="0" i="1" smtClean="0">
                                <a:latin typeface="Cambria Math"/>
                              </a:rPr>
                              <m:t>−7</m:t>
                            </m:r>
                          </m:e>
                        </m:d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cs-CZ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</a:rPr>
                          <m:t>5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>
          <p:sp>
            <p:nvSpPr>
              <p:cNvPr id="59" name="TextovéPole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5940000"/>
                <a:ext cx="1540138" cy="369332"/>
              </a:xfrm>
              <a:prstGeom prst="rect">
                <a:avLst/>
              </a:prstGeom>
              <a:blipFill rotWithShape="1">
                <a:blip r:embed="rId16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0" name="TextovéPole 59"/>
              <p:cNvSpPr txBox="1"/>
              <p:nvPr/>
            </p:nvSpPr>
            <p:spPr>
              <a:xfrm>
                <a:off x="4680000" y="6480000"/>
                <a:ext cx="150649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sSup>
                      <m:sSupPr>
                        <m:ctrlPr>
                          <a:rPr lang="cs-CZ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b="0" i="1" smtClean="0">
                                <a:latin typeface="Cambria Math"/>
                              </a:rPr>
                              <m:t>−7</m:t>
                            </m:r>
                          </m:e>
                        </m:d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b="0" i="1" smtClean="0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cs-CZ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</a:rPr>
                          <m:t>5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>
          <p:sp>
            <p:nvSpPr>
              <p:cNvPr id="60" name="TextovéPole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6480000"/>
                <a:ext cx="1506497" cy="369332"/>
              </a:xfrm>
              <a:prstGeom prst="rect">
                <a:avLst/>
              </a:prstGeom>
              <a:blipFill rotWithShape="1">
                <a:blip r:embed="rId17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2" name="TextovéPole 61"/>
              <p:cNvSpPr txBox="1"/>
              <p:nvPr/>
            </p:nvSpPr>
            <p:spPr>
              <a:xfrm>
                <a:off x="1044000" y="2160000"/>
                <a:ext cx="8857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i="1" u="dbl" smtClean="0">
                          <a:latin typeface="Cambria Math"/>
                        </a:rPr>
                        <m:t>2</m:t>
                      </m:r>
                      <m:r>
                        <a:rPr lang="cs-CZ" b="0" i="1" u="dbl" smtClean="0">
                          <a:latin typeface="Cambria Math"/>
                        </a:rPr>
                        <m:t> 304</m:t>
                      </m:r>
                    </m:oMath>
                  </m:oMathPara>
                </a14:m>
                <a:endParaRPr lang="cs-CZ" u="dbl" dirty="0"/>
              </a:p>
            </p:txBody>
          </p:sp>
        </mc:Choice>
        <mc:Fallback>
          <p:sp>
            <p:nvSpPr>
              <p:cNvPr id="62" name="TextovéPole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4000" y="2160000"/>
                <a:ext cx="885764" cy="369332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Obdélník 2"/>
          <p:cNvSpPr/>
          <p:nvPr/>
        </p:nvSpPr>
        <p:spPr>
          <a:xfrm>
            <a:off x="1224000" y="2880000"/>
            <a:ext cx="1184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u="dbl" dirty="0" smtClean="0">
                <a:latin typeface="Cambria Math" pitchFamily="18" charset="0"/>
                <a:ea typeface="Cambria Math" pitchFamily="18" charset="0"/>
              </a:rPr>
              <a:t>3 104 644</a:t>
            </a:r>
            <a:endParaRPr lang="cs-CZ" u="dbl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1440000" y="3420000"/>
            <a:ext cx="8258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u="dbl" dirty="0">
                <a:latin typeface="Cambria Math" pitchFamily="18" charset="0"/>
                <a:ea typeface="Cambria Math" pitchFamily="18" charset="0"/>
              </a:rPr>
              <a:t>11449</a:t>
            </a:r>
          </a:p>
        </p:txBody>
      </p:sp>
      <p:sp>
        <p:nvSpPr>
          <p:cNvPr id="6" name="Obdélník 5"/>
          <p:cNvSpPr/>
          <p:nvPr/>
        </p:nvSpPr>
        <p:spPr>
          <a:xfrm>
            <a:off x="1620000" y="4140000"/>
            <a:ext cx="13217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u="dbl" dirty="0" smtClean="0">
                <a:latin typeface="Cambria Math" pitchFamily="18" charset="0"/>
                <a:ea typeface="Cambria Math" pitchFamily="18" charset="0"/>
              </a:rPr>
              <a:t>20 811 844</a:t>
            </a:r>
            <a:endParaRPr lang="cs-CZ" u="dbl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1307356" y="4680000"/>
            <a:ext cx="10823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u="dbl" dirty="0" smtClean="0">
                <a:latin typeface="Cambria Math" pitchFamily="18" charset="0"/>
                <a:ea typeface="Cambria Math" pitchFamily="18" charset="0"/>
              </a:rPr>
              <a:t>28,944 4</a:t>
            </a:r>
            <a:endParaRPr lang="cs-CZ" u="dbl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1512000" y="5400000"/>
            <a:ext cx="10823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u="dbl" dirty="0" smtClean="0">
                <a:latin typeface="Cambria Math" pitchFamily="18" charset="0"/>
                <a:ea typeface="Cambria Math" pitchFamily="18" charset="0"/>
              </a:rPr>
              <a:t>1 489,96</a:t>
            </a:r>
            <a:endParaRPr lang="cs-CZ" u="dbl" dirty="0">
              <a:latin typeface="Cambria Math" pitchFamily="18" charset="0"/>
              <a:ea typeface="Cambria Math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Obdélník 9"/>
              <p:cNvSpPr/>
              <p:nvPr/>
            </p:nvSpPr>
            <p:spPr>
              <a:xfrm>
                <a:off x="1224000" y="5940000"/>
                <a:ext cx="122982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u="dbl" dirty="0" smtClean="0">
                          <a:latin typeface="Cambria Math"/>
                          <a:ea typeface="Cambria Math" pitchFamily="18" charset="0"/>
                        </a:rPr>
                        <m:t>−</m:t>
                      </m:r>
                      <m:r>
                        <a:rPr lang="cs-CZ" i="1" u="dbl" dirty="0" smtClean="0">
                          <a:latin typeface="Cambria Math"/>
                          <a:ea typeface="Cambria Math" pitchFamily="18" charset="0"/>
                        </a:rPr>
                        <m:t>580 644</m:t>
                      </m:r>
                    </m:oMath>
                  </m:oMathPara>
                </a14:m>
                <a:endParaRPr lang="cs-CZ" u="dbl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>
          <p:sp>
            <p:nvSpPr>
              <p:cNvPr id="10" name="Obdélník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4000" y="5940000"/>
                <a:ext cx="1229824" cy="369332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Obdélník 10"/>
              <p:cNvSpPr/>
              <p:nvPr/>
            </p:nvSpPr>
            <p:spPr>
              <a:xfrm>
                <a:off x="1368000" y="6480000"/>
                <a:ext cx="132921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i="1" u="dbl" dirty="0" smtClean="0">
                          <a:latin typeface="Cambria Math"/>
                          <a:ea typeface="Cambria Math" pitchFamily="18" charset="0"/>
                        </a:rPr>
                        <m:t>− 20,976</m:t>
                      </m:r>
                      <m:r>
                        <a:rPr lang="cs-CZ" b="0" i="1" u="dbl" dirty="0" smtClean="0">
                          <a:latin typeface="Cambria Math"/>
                          <a:ea typeface="Cambria Math" pitchFamily="18" charset="0"/>
                        </a:rPr>
                        <m:t> </m:t>
                      </m:r>
                      <m:r>
                        <a:rPr lang="cs-CZ" i="1" u="dbl" dirty="0" smtClean="0">
                          <a:latin typeface="Cambria Math"/>
                          <a:ea typeface="Cambria Math" pitchFamily="18" charset="0"/>
                        </a:rPr>
                        <m:t>4</m:t>
                      </m:r>
                    </m:oMath>
                  </m:oMathPara>
                </a14:m>
                <a:endParaRPr lang="cs-CZ" u="dbl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>
          <p:sp>
            <p:nvSpPr>
              <p:cNvPr id="11" name="Obdélník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8000" y="6480000"/>
                <a:ext cx="1329210" cy="369332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3" name="TextovéPole 62"/>
              <p:cNvSpPr txBox="1"/>
              <p:nvPr/>
            </p:nvSpPr>
            <p:spPr>
              <a:xfrm>
                <a:off x="5531298" y="2160000"/>
                <a:ext cx="1044128" cy="6099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49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144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1298" y="2160000"/>
                <a:ext cx="1044128" cy="609911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4" name="TextovéPole 63"/>
              <p:cNvSpPr txBox="1"/>
              <p:nvPr/>
            </p:nvSpPr>
            <p:spPr>
              <a:xfrm>
                <a:off x="5683698" y="2880000"/>
                <a:ext cx="1044128" cy="6099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961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3 600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64" name="TextovéPole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3698" y="2880000"/>
                <a:ext cx="1044128" cy="609911"/>
              </a:xfrm>
              <a:prstGeom prst="rect">
                <a:avLst/>
              </a:prstGeom>
              <a:blipFill rotWithShape="1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5" name="TextovéPole 64"/>
              <p:cNvSpPr txBox="1"/>
              <p:nvPr/>
            </p:nvSpPr>
            <p:spPr>
              <a:xfrm>
                <a:off x="5418089" y="3420000"/>
                <a:ext cx="802049" cy="616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25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65" name="TextovéPole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8089" y="3420000"/>
                <a:ext cx="802049" cy="616515"/>
              </a:xfrm>
              <a:prstGeom prst="rect">
                <a:avLst/>
              </a:prstGeom>
              <a:blipFill rotWithShape="1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6" name="TextovéPole 65"/>
              <p:cNvSpPr txBox="1"/>
              <p:nvPr/>
            </p:nvSpPr>
            <p:spPr>
              <a:xfrm>
                <a:off x="5512033" y="4077072"/>
                <a:ext cx="1044128" cy="6099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6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49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66" name="TextovéPole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2033" y="4077072"/>
                <a:ext cx="1044128" cy="609911"/>
              </a:xfrm>
              <a:prstGeom prst="rect">
                <a:avLst/>
              </a:prstGeom>
              <a:blipFill rotWithShape="1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7" name="TextovéPole 66"/>
              <p:cNvSpPr txBox="1"/>
              <p:nvPr/>
            </p:nvSpPr>
            <p:spPr>
              <a:xfrm>
                <a:off x="5664433" y="4680000"/>
                <a:ext cx="1044128" cy="6099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9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25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67" name="TextovéPole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4433" y="4680000"/>
                <a:ext cx="1044128" cy="609911"/>
              </a:xfrm>
              <a:prstGeom prst="rect">
                <a:avLst/>
              </a:prstGeom>
              <a:blipFill rotWithShape="1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8" name="TextovéPole 67"/>
              <p:cNvSpPr txBox="1"/>
              <p:nvPr/>
            </p:nvSpPr>
            <p:spPr>
              <a:xfrm>
                <a:off x="5940152" y="5400000"/>
                <a:ext cx="8857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u="dbl" smtClean="0">
                          <a:latin typeface="Cambria Math"/>
                        </a:rPr>
                        <m:t>4</m:t>
                      </m:r>
                    </m:oMath>
                  </m:oMathPara>
                </a14:m>
                <a:endParaRPr lang="cs-CZ" u="dbl" dirty="0"/>
              </a:p>
            </p:txBody>
          </p:sp>
        </mc:Choice>
        <mc:Fallback>
          <p:sp>
            <p:nvSpPr>
              <p:cNvPr id="68" name="TextovéPole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152" y="5400000"/>
                <a:ext cx="885764" cy="369332"/>
              </a:xfrm>
              <a:prstGeom prst="rect">
                <a:avLst/>
              </a:prstGeom>
              <a:blipFill rotWithShape="1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9" name="TextovéPole 68"/>
              <p:cNvSpPr txBox="1"/>
              <p:nvPr/>
            </p:nvSpPr>
            <p:spPr>
              <a:xfrm>
                <a:off x="6034097" y="5940000"/>
                <a:ext cx="8857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u="dbl" smtClean="0">
                          <a:latin typeface="Cambria Math"/>
                        </a:rPr>
                        <m:t>74</m:t>
                      </m:r>
                    </m:oMath>
                  </m:oMathPara>
                </a14:m>
                <a:endParaRPr lang="cs-CZ" u="dbl" dirty="0"/>
              </a:p>
            </p:txBody>
          </p:sp>
        </mc:Choice>
        <mc:Fallback>
          <p:sp>
            <p:nvSpPr>
              <p:cNvPr id="69" name="TextovéPole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4097" y="5940000"/>
                <a:ext cx="885764" cy="369332"/>
              </a:xfrm>
              <a:prstGeom prst="rect">
                <a:avLst/>
              </a:prstGeom>
              <a:blipFill rotWithShape="1"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0" name="TextovéPole 69"/>
              <p:cNvSpPr txBox="1"/>
              <p:nvPr/>
            </p:nvSpPr>
            <p:spPr>
              <a:xfrm>
                <a:off x="5990492" y="6480000"/>
                <a:ext cx="8857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u="dbl" smtClean="0">
                          <a:latin typeface="Cambria Math"/>
                        </a:rPr>
                        <m:t>24</m:t>
                      </m:r>
                    </m:oMath>
                  </m:oMathPara>
                </a14:m>
                <a:endParaRPr lang="cs-CZ" u="dbl" dirty="0"/>
              </a:p>
            </p:txBody>
          </p:sp>
        </mc:Choice>
        <mc:Fallback>
          <p:sp>
            <p:nvSpPr>
              <p:cNvPr id="70" name="TextovéPole 6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0492" y="6480000"/>
                <a:ext cx="885764" cy="369332"/>
              </a:xfrm>
              <a:prstGeom prst="rect">
                <a:avLst/>
              </a:prstGeom>
              <a:blipFill rotWithShape="1"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7798244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2" grpId="0"/>
      <p:bldP spid="23" grpId="0"/>
      <p:bldP spid="25" grpId="0"/>
      <p:bldP spid="29" grpId="0"/>
      <p:bldP spid="30" grpId="0"/>
      <p:bldP spid="31" grpId="0"/>
      <p:bldP spid="41" grpId="0"/>
      <p:bldP spid="42" grpId="0"/>
      <p:bldP spid="43" grpId="0"/>
      <p:bldP spid="47" grpId="0"/>
      <p:bldP spid="55" grpId="0"/>
      <p:bldP spid="56" grpId="0"/>
      <p:bldP spid="57" grpId="0"/>
      <p:bldP spid="58" grpId="0"/>
      <p:bldP spid="59" grpId="0"/>
      <p:bldP spid="60" grpId="0"/>
      <p:bldP spid="62" grpId="0"/>
      <p:bldP spid="3" grpId="0"/>
      <p:bldP spid="4" grpId="0"/>
      <p:bldP spid="6" grpId="0"/>
      <p:bldP spid="7" grpId="0"/>
      <p:bldP spid="9" grpId="0"/>
      <p:bldP spid="10" grpId="0"/>
      <p:bldP spid="11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Početní operace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1844824"/>
            <a:ext cx="6197624" cy="504057"/>
          </a:xfrm>
          <a:noFill/>
          <a:ln/>
        </p:spPr>
        <p:txBody>
          <a:bodyPr lIns="182562" tIns="46037" rIns="182562" bIns="46037"/>
          <a:lstStyle/>
          <a:p>
            <a:r>
              <a:rPr lang="cs-CZ" sz="2800" dirty="0" smtClean="0"/>
              <a:t>Základní početní operace:</a:t>
            </a:r>
            <a:endParaRPr lang="cs-CZ" sz="28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540000" y="2520000"/>
            <a:ext cx="5184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Základní aritmetickou operací je </a:t>
            </a:r>
            <a:r>
              <a:rPr lang="cs-CZ" sz="2000" b="1" dirty="0" smtClean="0">
                <a:solidFill>
                  <a:srgbClr val="FF0000"/>
                </a:solidFill>
              </a:rPr>
              <a:t>sčítání</a:t>
            </a:r>
            <a:r>
              <a:rPr lang="cs-CZ" sz="2000" b="1" dirty="0" smtClean="0"/>
              <a:t>.</a:t>
            </a:r>
            <a:endParaRPr lang="cs-CZ" sz="20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540000" y="2880000"/>
            <a:ext cx="8028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Odčítání</a:t>
            </a:r>
            <a:r>
              <a:rPr lang="cs-CZ" sz="2000" b="1" dirty="0" smtClean="0"/>
              <a:t> je opačnou aritmetickou operací ke sčítání</a:t>
            </a:r>
            <a:endParaRPr lang="cs-CZ" sz="20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576000" y="3240000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tj. platí a – b = a + (-b); při odčítání vlastně přičítáme opačné číslo</a:t>
            </a:r>
            <a:endParaRPr lang="cs-CZ" b="1" dirty="0"/>
          </a:p>
        </p:txBody>
      </p:sp>
      <p:sp>
        <p:nvSpPr>
          <p:cNvPr id="8" name="TextovéPole 7"/>
          <p:cNvSpPr txBox="1"/>
          <p:nvPr/>
        </p:nvSpPr>
        <p:spPr>
          <a:xfrm>
            <a:off x="540000" y="3960000"/>
            <a:ext cx="612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Násobení</a:t>
            </a:r>
            <a:r>
              <a:rPr lang="cs-CZ" sz="2000" b="1" dirty="0" smtClean="0"/>
              <a:t> je opakované sčítání</a:t>
            </a:r>
            <a:r>
              <a:rPr lang="cs-CZ" sz="2000" b="1" dirty="0" smtClean="0"/>
              <a:t>.</a:t>
            </a:r>
            <a:endParaRPr lang="cs-CZ" sz="2000" b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540000" y="4320000"/>
            <a:ext cx="748883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tj. platí a · b = b + b + b + … + b; sčítáme a stejných čísel b.</a:t>
            </a:r>
          </a:p>
          <a:p>
            <a:endParaRPr lang="cs-CZ" sz="2000" b="1" dirty="0"/>
          </a:p>
          <a:p>
            <a:r>
              <a:rPr lang="cs-CZ" b="1" dirty="0" smtClean="0"/>
              <a:t>                                      a </a:t>
            </a:r>
          </a:p>
          <a:p>
            <a:endParaRPr lang="cs-CZ" b="1" dirty="0"/>
          </a:p>
        </p:txBody>
      </p:sp>
      <p:sp>
        <p:nvSpPr>
          <p:cNvPr id="6" name="Pravá složená závorka 5"/>
          <p:cNvSpPr/>
          <p:nvPr/>
        </p:nvSpPr>
        <p:spPr bwMode="auto">
          <a:xfrm rot="5400000">
            <a:off x="2934000" y="3924000"/>
            <a:ext cx="288032" cy="1800200"/>
          </a:xfrm>
          <a:prstGeom prst="rightBrac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540000" y="5220000"/>
            <a:ext cx="8028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Dělení</a:t>
            </a:r>
            <a:r>
              <a:rPr lang="cs-CZ" sz="2000" b="1" dirty="0" smtClean="0"/>
              <a:t> je opačnou aritmetickou operací k násobení.</a:t>
            </a:r>
            <a:endParaRPr lang="cs-CZ" sz="2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ovéPole 11"/>
              <p:cNvSpPr txBox="1"/>
              <p:nvPr/>
            </p:nvSpPr>
            <p:spPr>
              <a:xfrm>
                <a:off x="540000" y="5805264"/>
                <a:ext cx="8424488" cy="5068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tj. platí </a:t>
                </a:r>
                <a14:m>
                  <m:oMath xmlns:m="http://schemas.openxmlformats.org/officeDocument/2006/math">
                    <m:r>
                      <a:rPr lang="cs-CZ" b="1" i="0" smtClean="0">
                        <a:latin typeface="Cambria Math"/>
                      </a:rPr>
                      <m:t>𝐚</m:t>
                    </m:r>
                    <m:r>
                      <a:rPr lang="cs-CZ" b="1" i="0" smtClean="0">
                        <a:latin typeface="Cambria Math"/>
                      </a:rPr>
                      <m:t> :</m:t>
                    </m:r>
                    <m:r>
                      <a:rPr lang="cs-CZ" b="1" i="0" smtClean="0">
                        <a:latin typeface="Cambria Math"/>
                      </a:rPr>
                      <m:t>𝐛</m:t>
                    </m:r>
                    <m:r>
                      <a:rPr lang="cs-CZ" b="1" i="0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cs-CZ" b="1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cs-CZ" b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cs-CZ" b="1" i="0" smtClean="0">
                                <a:latin typeface="Cambria Math"/>
                              </a:rPr>
                              <m:t>𝐚</m:t>
                            </m:r>
                          </m:num>
                          <m:den>
                            <m:r>
                              <a:rPr lang="cs-CZ" b="1" i="0" smtClean="0">
                                <a:latin typeface="Cambria Math"/>
                              </a:rPr>
                              <m:t>𝐛</m:t>
                            </m:r>
                          </m:den>
                        </m:f>
                      </m:e>
                    </m:d>
                    <m:r>
                      <a:rPr lang="cs-CZ" b="1" i="0" smtClean="0">
                        <a:latin typeface="Cambria Math"/>
                      </a:rPr>
                      <m:t>=</m:t>
                    </m:r>
                    <m:r>
                      <a:rPr lang="cs-CZ" b="1" i="0" smtClean="0">
                        <a:latin typeface="Cambria Math"/>
                      </a:rPr>
                      <m:t>𝐚</m:t>
                    </m:r>
                    <m:r>
                      <a:rPr lang="cs-CZ" b="1" i="0" smtClean="0">
                        <a:latin typeface="Cambria Math"/>
                      </a:rPr>
                      <m:t> ∙ </m:t>
                    </m:r>
                    <m:f>
                      <m:fPr>
                        <m:ctrlPr>
                          <a:rPr lang="cs-CZ" b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cs-CZ" b="1" i="0" smtClean="0">
                            <a:latin typeface="Cambria Math"/>
                            <a:ea typeface="Cambria Math"/>
                          </a:rPr>
                          <m:t>𝟏</m:t>
                        </m:r>
                      </m:num>
                      <m:den>
                        <m:r>
                          <a:rPr lang="cs-CZ" b="1" i="0" smtClean="0">
                            <a:latin typeface="Cambria Math"/>
                            <a:ea typeface="Cambria Math"/>
                          </a:rPr>
                          <m:t>𝐛</m:t>
                        </m:r>
                      </m:den>
                    </m:f>
                    <m:r>
                      <a:rPr lang="cs-CZ" b="1" i="0" smtClean="0">
                        <a:latin typeface="Cambria Math"/>
                      </a:rPr>
                      <m:t> </m:t>
                    </m:r>
                  </m:oMath>
                </a14:m>
                <a:r>
                  <a:rPr lang="cs-CZ" b="1" dirty="0" smtClean="0"/>
                  <a:t>; při dělení vlastně násobíme převráceným číslem.</a:t>
                </a:r>
                <a:endParaRPr lang="cs-CZ" b="1" dirty="0"/>
              </a:p>
            </p:txBody>
          </p:sp>
        </mc:Choice>
        <mc:Fallback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5805264"/>
                <a:ext cx="8424488" cy="506870"/>
              </a:xfrm>
              <a:prstGeom prst="rect">
                <a:avLst/>
              </a:prstGeom>
              <a:blipFill rotWithShape="1">
                <a:blip r:embed="rId2"/>
                <a:stretch>
                  <a:fillRect l="-651" r="-72" b="-481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2" grpId="0"/>
      <p:bldP spid="3" grpId="0"/>
      <p:bldP spid="4" grpId="0"/>
      <p:bldP spid="8" grpId="0"/>
      <p:bldP spid="9" grpId="0"/>
      <p:bldP spid="6" grpId="0" animBg="1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Početní operace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1844824"/>
            <a:ext cx="6197624" cy="504057"/>
          </a:xfrm>
          <a:noFill/>
          <a:ln/>
        </p:spPr>
        <p:txBody>
          <a:bodyPr lIns="182562" tIns="46037" rIns="182562" bIns="46037"/>
          <a:lstStyle/>
          <a:p>
            <a:r>
              <a:rPr lang="cs-CZ" sz="2800" dirty="0" smtClean="0"/>
              <a:t>Základní početní operace:</a:t>
            </a:r>
            <a:endParaRPr lang="cs-CZ" sz="28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540000" y="2340000"/>
            <a:ext cx="860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</a:rPr>
              <a:t>Umocňování</a:t>
            </a:r>
            <a:r>
              <a:rPr lang="cs-CZ" sz="2000" b="1" dirty="0"/>
              <a:t> je k násobení v podobném vztahu, </a:t>
            </a:r>
            <a:r>
              <a:rPr lang="cs-CZ" sz="2000" b="1" dirty="0" smtClean="0"/>
              <a:t>v </a:t>
            </a:r>
            <a:r>
              <a:rPr lang="cs-CZ" sz="2000" b="1" dirty="0"/>
              <a:t>jakém je samo </a:t>
            </a:r>
            <a:r>
              <a:rPr lang="cs-CZ" sz="2000" b="1" dirty="0" smtClean="0"/>
              <a:t>násobení </a:t>
            </a:r>
            <a:r>
              <a:rPr lang="cs-CZ" sz="2000" b="1" dirty="0"/>
              <a:t>ke </a:t>
            </a:r>
            <a:r>
              <a:rPr lang="cs-CZ" sz="2000" b="1" dirty="0" smtClean="0"/>
              <a:t>sčítání.</a:t>
            </a:r>
            <a:endParaRPr lang="cs-CZ" sz="2000" b="1" dirty="0"/>
          </a:p>
        </p:txBody>
      </p:sp>
      <p:sp>
        <p:nvSpPr>
          <p:cNvPr id="8" name="TextovéPole 7"/>
          <p:cNvSpPr txBox="1"/>
          <p:nvPr/>
        </p:nvSpPr>
        <p:spPr>
          <a:xfrm>
            <a:off x="540000" y="3060000"/>
            <a:ext cx="860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Umocňování slouží ke zkrácenému zápisu vícenásobného násobení.</a:t>
            </a:r>
            <a:endParaRPr lang="cs-CZ" sz="2000" b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540000" y="3600000"/>
            <a:ext cx="748883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tj. platí b</a:t>
            </a:r>
            <a:r>
              <a:rPr lang="cs-CZ" b="1" baseline="30000" dirty="0" smtClean="0"/>
              <a:t>a</a:t>
            </a:r>
            <a:r>
              <a:rPr lang="cs-CZ" b="1" dirty="0" smtClean="0"/>
              <a:t> = b </a:t>
            </a:r>
            <a:r>
              <a:rPr lang="cs-CZ" b="1" dirty="0"/>
              <a:t>· b · </a:t>
            </a:r>
            <a:r>
              <a:rPr lang="cs-CZ" b="1" dirty="0" smtClean="0"/>
              <a:t>b</a:t>
            </a:r>
            <a:r>
              <a:rPr lang="cs-CZ" b="1" dirty="0"/>
              <a:t> · </a:t>
            </a:r>
            <a:r>
              <a:rPr lang="cs-CZ" b="1" dirty="0" smtClean="0"/>
              <a:t>…</a:t>
            </a:r>
            <a:r>
              <a:rPr lang="cs-CZ" b="1" dirty="0"/>
              <a:t> · b</a:t>
            </a:r>
            <a:r>
              <a:rPr lang="cs-CZ" b="1" dirty="0" smtClean="0"/>
              <a:t>; násobíme a stejných čísel b.</a:t>
            </a:r>
          </a:p>
          <a:p>
            <a:endParaRPr lang="cs-CZ" sz="2000" b="1" dirty="0" smtClean="0"/>
          </a:p>
          <a:p>
            <a:r>
              <a:rPr lang="cs-CZ" b="1" dirty="0" smtClean="0"/>
              <a:t>                                a </a:t>
            </a:r>
          </a:p>
          <a:p>
            <a:endParaRPr lang="cs-CZ" b="1" dirty="0"/>
          </a:p>
        </p:txBody>
      </p:sp>
      <p:sp>
        <p:nvSpPr>
          <p:cNvPr id="6" name="Pravá složená závorka 5"/>
          <p:cNvSpPr/>
          <p:nvPr/>
        </p:nvSpPr>
        <p:spPr bwMode="auto">
          <a:xfrm rot="5400000">
            <a:off x="2574000" y="3312000"/>
            <a:ext cx="288032" cy="1584176"/>
          </a:xfrm>
          <a:prstGeom prst="rightBrac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540000" y="4680000"/>
            <a:ext cx="8028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Odmocňování</a:t>
            </a:r>
            <a:r>
              <a:rPr lang="cs-CZ" sz="2000" b="1" dirty="0" smtClean="0"/>
              <a:t> je opačnou aritmetickou operací k umocňování.</a:t>
            </a:r>
            <a:endParaRPr lang="cs-CZ" sz="2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ovéPole 11"/>
              <p:cNvSpPr txBox="1"/>
              <p:nvPr/>
            </p:nvSpPr>
            <p:spPr>
              <a:xfrm>
                <a:off x="540000" y="5220000"/>
                <a:ext cx="8604000" cy="6513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tj. platí 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cs-CZ" b="1" i="1" smtClean="0"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cs-CZ" b="1" i="1" smtClean="0">
                            <a:latin typeface="Cambria Math"/>
                          </a:rPr>
                          <m:t>𝒏</m:t>
                        </m:r>
                      </m:deg>
                      <m:e>
                        <m:r>
                          <a:rPr lang="cs-CZ" b="1" i="1" smtClean="0">
                            <a:latin typeface="Cambria Math"/>
                          </a:rPr>
                          <m:t>𝒂</m:t>
                        </m:r>
                        <m:r>
                          <a:rPr lang="cs-CZ" b="1" i="1" smtClean="0">
                            <a:latin typeface="Cambria Math"/>
                          </a:rPr>
                          <m:t> </m:t>
                        </m:r>
                      </m:e>
                    </m:rad>
                    <m:r>
                      <a:rPr lang="cs-CZ" b="1" i="1" smtClean="0">
                        <a:latin typeface="Cambria Math"/>
                      </a:rPr>
                      <m:t>=</m:t>
                    </m:r>
                    <m:r>
                      <a:rPr lang="cs-CZ" b="1" i="1" smtClean="0">
                        <a:latin typeface="Cambria Math"/>
                      </a:rPr>
                      <m:t>𝒃</m:t>
                    </m:r>
                    <m:r>
                      <a:rPr lang="cs-CZ" b="1" i="1" smtClean="0">
                        <a:latin typeface="Cambria Math"/>
                      </a:rPr>
                      <m:t>, </m:t>
                    </m:r>
                    <m:r>
                      <a:rPr lang="cs-CZ" b="1" i="1" smtClean="0">
                        <a:latin typeface="Cambria Math"/>
                      </a:rPr>
                      <m:t>𝒌𝒅𝒆</m:t>
                    </m:r>
                    <m:r>
                      <a:rPr lang="cs-CZ" b="1" i="1" smtClean="0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cs-CZ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1" i="1" smtClean="0">
                            <a:latin typeface="Cambria Math"/>
                          </a:rPr>
                          <m:t>𝒃</m:t>
                        </m:r>
                      </m:e>
                      <m:sup>
                        <m:r>
                          <a:rPr lang="cs-CZ" b="1" i="1" smtClean="0">
                            <a:latin typeface="Cambria Math"/>
                          </a:rPr>
                          <m:t>𝒏</m:t>
                        </m:r>
                      </m:sup>
                    </m:sSup>
                    <m:r>
                      <a:rPr lang="cs-CZ" b="1" i="1" smtClean="0">
                        <a:latin typeface="Cambria Math"/>
                      </a:rPr>
                      <m:t>=</m:t>
                    </m:r>
                    <m:r>
                      <a:rPr lang="cs-CZ" b="1" i="1" smtClean="0">
                        <a:latin typeface="Cambria Math"/>
                      </a:rPr>
                      <m:t>𝒂</m:t>
                    </m:r>
                  </m:oMath>
                </a14:m>
                <a:r>
                  <a:rPr lang="cs-CZ" b="1" dirty="0" smtClean="0"/>
                  <a:t>; při odmocňování vlastně rozkládáme číslo </a:t>
                </a:r>
                <a:br>
                  <a:rPr lang="cs-CZ" b="1" dirty="0" smtClean="0"/>
                </a:br>
                <a:r>
                  <a:rPr lang="cs-CZ" b="1" dirty="0" smtClean="0"/>
                  <a:t>na součin n stejných čísel.</a:t>
                </a:r>
                <a:endParaRPr lang="cs-CZ" b="1" dirty="0"/>
              </a:p>
            </p:txBody>
          </p:sp>
        </mc:Choice>
        <mc:Fallback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5220000"/>
                <a:ext cx="8604000" cy="651397"/>
              </a:xfrm>
              <a:prstGeom prst="rect">
                <a:avLst/>
              </a:prstGeom>
              <a:blipFill rotWithShape="1">
                <a:blip r:embed="rId2"/>
                <a:stretch>
                  <a:fillRect l="-638" t="-3738" b="-1401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9505650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2" grpId="0"/>
      <p:bldP spid="8" grpId="0"/>
      <p:bldP spid="9" grpId="0"/>
      <p:bldP spid="6" grpId="0" animBg="1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Druhá mocnina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058" y="1988839"/>
            <a:ext cx="7992888" cy="504057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800" dirty="0" smtClean="0"/>
              <a:t>Druhá mocnina je součin dvou stejných činitelů.</a:t>
            </a:r>
            <a:endParaRPr lang="cs-CZ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3"/>
              <p:cNvSpPr txBox="1">
                <a:spLocks noChangeArrowheads="1"/>
              </p:cNvSpPr>
              <p:nvPr/>
            </p:nvSpPr>
            <p:spPr bwMode="auto">
              <a:xfrm>
                <a:off x="2483768" y="2564904"/>
                <a:ext cx="3370838" cy="972107"/>
              </a:xfrm>
              <a:prstGeom prst="rect">
                <a:avLst/>
              </a:prstGeom>
              <a:solidFill>
                <a:srgbClr val="FFFFCC"/>
              </a:solidFill>
              <a:ln w="508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𝒂</m:t>
                      </m:r>
                      <m:r>
                        <a:rPr lang="cs-CZ" sz="4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∙</m:t>
                      </m:r>
                      <m:r>
                        <a:rPr lang="cs-CZ" sz="4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𝒂</m:t>
                      </m:r>
                      <m:r>
                        <a:rPr lang="cs-CZ" sz="4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 </m:t>
                      </m:r>
                      <m:sSup>
                        <m:sSupPr>
                          <m:ctrlPr>
                            <a:rPr lang="cs-CZ" sz="4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4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4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4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9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83768" y="2564904"/>
                <a:ext cx="3370838" cy="97210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508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3"/>
              <p:cNvSpPr txBox="1">
                <a:spLocks noChangeArrowheads="1"/>
              </p:cNvSpPr>
              <p:nvPr/>
            </p:nvSpPr>
            <p:spPr bwMode="auto">
              <a:xfrm>
                <a:off x="-17403" y="3537010"/>
                <a:ext cx="3370838" cy="5040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𝟒</m:t>
                          </m:r>
                        </m:e>
                        <m:sup>
                          <m:r>
                            <a:rPr lang="cs-CZ" sz="2800" b="1" i="1"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𝟒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 ∙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𝟒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𝟏𝟔</m:t>
                      </m:r>
                    </m:oMath>
                  </m:oMathPara>
                </a14:m>
                <a:endParaRPr lang="cs-CZ" sz="28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7403" y="3537010"/>
                <a:ext cx="3370838" cy="50405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3"/>
              <p:cNvSpPr txBox="1">
                <a:spLocks noChangeArrowheads="1"/>
              </p:cNvSpPr>
              <p:nvPr/>
            </p:nvSpPr>
            <p:spPr bwMode="auto">
              <a:xfrm>
                <a:off x="4355976" y="3537011"/>
                <a:ext cx="4277707" cy="5040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𝟎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𝟖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𝟎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𝟖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𝟖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𝟔𝟒</m:t>
                      </m:r>
                    </m:oMath>
                  </m:oMathPara>
                </a14:m>
                <a:endParaRPr lang="cs-CZ" sz="28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55976" y="3537011"/>
                <a:ext cx="4277707" cy="50405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Obdélník 3"/>
              <p:cNvSpPr/>
              <p:nvPr/>
            </p:nvSpPr>
            <p:spPr>
              <a:xfrm>
                <a:off x="3229763" y="4537556"/>
                <a:ext cx="1878848" cy="1603068"/>
              </a:xfrm>
              <a:prstGeom prst="rect">
                <a:avLst/>
              </a:prstGeom>
              <a:solidFill>
                <a:srgbClr val="00CCFF"/>
              </a:solidFill>
              <a:ln w="38100">
                <a:solidFill>
                  <a:srgbClr val="FF0000"/>
                </a:solidFill>
              </a:ln>
            </p:spPr>
            <p:txBody>
              <a:bodyPr wrap="none">
                <a:spAutoFit/>
                <a:scene3d>
                  <a:camera prst="orthographicFront">
                    <a:rot lat="0" lon="0" rev="0"/>
                  </a:camera>
                  <a:lightRig rig="threePt" dir="t"/>
                </a:scene3d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9600" b="1" i="1" smtClean="0">
                              <a:ln w="22225">
                                <a:solidFill>
                                  <a:schemeClr val="tx1"/>
                                </a:solidFill>
                              </a:ln>
                              <a:solidFill>
                                <a:srgbClr val="FFCC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9600" b="1" i="1">
                              <a:ln w="22225">
                                <a:solidFill>
                                  <a:schemeClr val="tx1"/>
                                </a:solidFill>
                              </a:ln>
                              <a:solidFill>
                                <a:srgbClr val="FFCC00"/>
                              </a:solidFill>
                              <a:latin typeface="Cambria Math"/>
                              <a:ea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9600" b="1" i="1">
                              <a:ln w="22225">
                                <a:solidFill>
                                  <a:schemeClr val="tx1"/>
                                </a:solidFill>
                              </a:ln>
                              <a:solidFill>
                                <a:srgbClr val="FFCC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9600" dirty="0">
                  <a:ln w="22225">
                    <a:solidFill>
                      <a:schemeClr val="tx1"/>
                    </a:solidFill>
                  </a:ln>
                  <a:solidFill>
                    <a:srgbClr val="FFCC00"/>
                  </a:solidFill>
                </a:endParaRPr>
              </a:p>
            </p:txBody>
          </p:sp>
        </mc:Choice>
        <mc:Fallback>
          <p:sp>
            <p:nvSpPr>
              <p:cNvPr id="4" name="Obdélník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9763" y="4537556"/>
                <a:ext cx="1878848" cy="160306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ovéPole 4"/>
          <p:cNvSpPr txBox="1"/>
          <p:nvPr/>
        </p:nvSpPr>
        <p:spPr>
          <a:xfrm>
            <a:off x="6016132" y="5817458"/>
            <a:ext cx="22282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Druhá mocnina čísla </a:t>
            </a:r>
            <a:r>
              <a:rPr lang="cs-CZ" sz="2000" b="1" i="1" dirty="0" smtClean="0"/>
              <a:t>a</a:t>
            </a:r>
            <a:endParaRPr lang="cs-CZ" sz="2000" b="1" i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395536" y="5034701"/>
            <a:ext cx="1944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Základ mocniny</a:t>
            </a:r>
            <a:endParaRPr lang="cs-CZ" sz="20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6461456" y="4639143"/>
            <a:ext cx="1944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Mocnitel (exponent)</a:t>
            </a:r>
            <a:endParaRPr lang="cs-CZ" sz="2000" b="1" dirty="0"/>
          </a:p>
        </p:txBody>
      </p:sp>
      <p:cxnSp>
        <p:nvCxnSpPr>
          <p:cNvPr id="13" name="Přímá spojnice se šipkou 12"/>
          <p:cNvCxnSpPr/>
          <p:nvPr/>
        </p:nvCxnSpPr>
        <p:spPr bwMode="auto">
          <a:xfrm flipH="1" flipV="1">
            <a:off x="5108611" y="5742587"/>
            <a:ext cx="997270" cy="398037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Přímá spojnice se šipkou 17"/>
          <p:cNvCxnSpPr/>
          <p:nvPr/>
        </p:nvCxnSpPr>
        <p:spPr bwMode="auto">
          <a:xfrm>
            <a:off x="1923873" y="5388644"/>
            <a:ext cx="1685419" cy="12002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Přímá spojnice se šipkou 20"/>
          <p:cNvCxnSpPr/>
          <p:nvPr/>
        </p:nvCxnSpPr>
        <p:spPr bwMode="auto">
          <a:xfrm flipH="1">
            <a:off x="4716016" y="4993086"/>
            <a:ext cx="1872209" cy="52589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408757600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9" grpId="0" uiExpand="1" build="p" animBg="1"/>
      <p:bldP spid="10" grpId="0" build="p"/>
      <p:bldP spid="11" grpId="0" build="p"/>
      <p:bldP spid="4" grpId="0" animBg="1"/>
      <p:bldP spid="5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Druhá mocnina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0000" y="1980000"/>
            <a:ext cx="5544616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800" dirty="0" smtClean="0"/>
              <a:t>Určete druhou mocninu čísel:</a:t>
            </a:r>
            <a:endParaRPr 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3"/>
              <p:cNvSpPr txBox="1">
                <a:spLocks noChangeArrowheads="1"/>
              </p:cNvSpPr>
              <p:nvPr/>
            </p:nvSpPr>
            <p:spPr bwMode="auto">
              <a:xfrm>
                <a:off x="720000" y="2520000"/>
                <a:ext cx="129614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12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" y="2520000"/>
                <a:ext cx="1296144" cy="50405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3"/>
              <p:cNvSpPr txBox="1">
                <a:spLocks noChangeArrowheads="1"/>
              </p:cNvSpPr>
              <p:nvPr/>
            </p:nvSpPr>
            <p:spPr bwMode="auto">
              <a:xfrm>
                <a:off x="1908000" y="4392000"/>
                <a:ext cx="2358262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120 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∙120</m:t>
                      </m:r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3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08000" y="4392000"/>
                <a:ext cx="2358262" cy="50405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3"/>
              <p:cNvSpPr txBox="1">
                <a:spLocks noChangeArrowheads="1"/>
              </p:cNvSpPr>
              <p:nvPr/>
            </p:nvSpPr>
            <p:spPr bwMode="auto">
              <a:xfrm>
                <a:off x="3348000" y="2520000"/>
                <a:ext cx="93610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144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>
          <p:sp>
            <p:nvSpPr>
              <p:cNvPr id="1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48000" y="2520000"/>
                <a:ext cx="936104" cy="50405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3"/>
              <p:cNvSpPr txBox="1">
                <a:spLocks noChangeArrowheads="1"/>
              </p:cNvSpPr>
              <p:nvPr/>
            </p:nvSpPr>
            <p:spPr bwMode="auto">
              <a:xfrm>
                <a:off x="720000" y="2988000"/>
                <a:ext cx="1944216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(−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12)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" y="2988000"/>
                <a:ext cx="1944216" cy="50405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3"/>
              <p:cNvSpPr txBox="1">
                <a:spLocks noChangeArrowheads="1"/>
              </p:cNvSpPr>
              <p:nvPr/>
            </p:nvSpPr>
            <p:spPr bwMode="auto">
              <a:xfrm>
                <a:off x="2304000" y="2988000"/>
                <a:ext cx="3132348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(−12) 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∙(−12)</m:t>
                      </m:r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04000" y="2988000"/>
                <a:ext cx="3132348" cy="50405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3"/>
              <p:cNvSpPr txBox="1">
                <a:spLocks noChangeArrowheads="1"/>
              </p:cNvSpPr>
              <p:nvPr/>
            </p:nvSpPr>
            <p:spPr bwMode="auto">
              <a:xfrm>
                <a:off x="5004000" y="2988000"/>
                <a:ext cx="93610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144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>
          <p:sp>
            <p:nvSpPr>
              <p:cNvPr id="17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04000" y="2988000"/>
                <a:ext cx="936104" cy="50405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3"/>
              <p:cNvSpPr txBox="1">
                <a:spLocks noChangeArrowheads="1"/>
              </p:cNvSpPr>
              <p:nvPr/>
            </p:nvSpPr>
            <p:spPr bwMode="auto">
              <a:xfrm>
                <a:off x="720000" y="3456000"/>
                <a:ext cx="1552128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1,2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8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" y="3456000"/>
                <a:ext cx="1552128" cy="50405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3"/>
              <p:cNvSpPr txBox="1">
                <a:spLocks noChangeArrowheads="1"/>
              </p:cNvSpPr>
              <p:nvPr/>
            </p:nvSpPr>
            <p:spPr bwMode="auto">
              <a:xfrm>
                <a:off x="1908000" y="3456000"/>
                <a:ext cx="2772308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1,2 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∙1,2</m:t>
                      </m:r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9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08000" y="3456000"/>
                <a:ext cx="2772308" cy="504056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3"/>
              <p:cNvSpPr txBox="1">
                <a:spLocks noChangeArrowheads="1"/>
              </p:cNvSpPr>
              <p:nvPr/>
            </p:nvSpPr>
            <p:spPr bwMode="auto">
              <a:xfrm>
                <a:off x="3708000" y="3456000"/>
                <a:ext cx="93610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1,44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>
          <p:sp>
            <p:nvSpPr>
              <p:cNvPr id="2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708000" y="3456000"/>
                <a:ext cx="936104" cy="504056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3"/>
              <p:cNvSpPr txBox="1">
                <a:spLocks noChangeArrowheads="1"/>
              </p:cNvSpPr>
              <p:nvPr/>
            </p:nvSpPr>
            <p:spPr bwMode="auto">
              <a:xfrm>
                <a:off x="720000" y="3924000"/>
                <a:ext cx="1944216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(−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1,2)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" y="3924000"/>
                <a:ext cx="1944216" cy="504056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3"/>
              <p:cNvSpPr txBox="1">
                <a:spLocks noChangeArrowheads="1"/>
              </p:cNvSpPr>
              <p:nvPr/>
            </p:nvSpPr>
            <p:spPr bwMode="auto">
              <a:xfrm>
                <a:off x="2304000" y="3924000"/>
                <a:ext cx="3132348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(−1,2) 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∙(−1,2)</m:t>
                      </m:r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04000" y="3924000"/>
                <a:ext cx="3132348" cy="504056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3"/>
              <p:cNvSpPr txBox="1">
                <a:spLocks noChangeArrowheads="1"/>
              </p:cNvSpPr>
              <p:nvPr/>
            </p:nvSpPr>
            <p:spPr bwMode="auto">
              <a:xfrm>
                <a:off x="5148000" y="3924000"/>
                <a:ext cx="93610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1,44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>
          <p:sp>
            <p:nvSpPr>
              <p:cNvPr id="23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148000" y="3924000"/>
                <a:ext cx="936104" cy="504056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3"/>
              <p:cNvSpPr txBox="1">
                <a:spLocks noChangeArrowheads="1"/>
              </p:cNvSpPr>
              <p:nvPr/>
            </p:nvSpPr>
            <p:spPr bwMode="auto">
              <a:xfrm>
                <a:off x="720000" y="4392000"/>
                <a:ext cx="1530007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120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" y="4392000"/>
                <a:ext cx="1530007" cy="504056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3"/>
              <p:cNvSpPr txBox="1">
                <a:spLocks noChangeArrowheads="1"/>
              </p:cNvSpPr>
              <p:nvPr/>
            </p:nvSpPr>
            <p:spPr bwMode="auto">
              <a:xfrm>
                <a:off x="1800000" y="2520000"/>
                <a:ext cx="201600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12 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∙12</m:t>
                      </m:r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00000" y="2520000"/>
                <a:ext cx="2016000" cy="504056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3"/>
              <p:cNvSpPr txBox="1">
                <a:spLocks noChangeArrowheads="1"/>
              </p:cNvSpPr>
              <p:nvPr/>
            </p:nvSpPr>
            <p:spPr bwMode="auto">
              <a:xfrm>
                <a:off x="3816000" y="4392000"/>
                <a:ext cx="1376536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14 400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>
          <p:sp>
            <p:nvSpPr>
              <p:cNvPr id="2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16000" y="4392000"/>
                <a:ext cx="1376536" cy="504056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3"/>
              <p:cNvSpPr txBox="1">
                <a:spLocks noChangeArrowheads="1"/>
              </p:cNvSpPr>
              <p:nvPr/>
            </p:nvSpPr>
            <p:spPr bwMode="auto">
              <a:xfrm>
                <a:off x="787624" y="4860000"/>
                <a:ext cx="227988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(−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120)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7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87624" y="4860000"/>
                <a:ext cx="2279884" cy="504056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3"/>
              <p:cNvSpPr txBox="1">
                <a:spLocks noChangeArrowheads="1"/>
              </p:cNvSpPr>
              <p:nvPr/>
            </p:nvSpPr>
            <p:spPr bwMode="auto">
              <a:xfrm>
                <a:off x="2412000" y="4860000"/>
                <a:ext cx="3721206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(−120) 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∙(−120)</m:t>
                      </m:r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8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12000" y="4860000"/>
                <a:ext cx="3721206" cy="504056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Rectangle 3"/>
              <p:cNvSpPr txBox="1">
                <a:spLocks noChangeArrowheads="1"/>
              </p:cNvSpPr>
              <p:nvPr/>
            </p:nvSpPr>
            <p:spPr bwMode="auto">
              <a:xfrm>
                <a:off x="5508000" y="4860000"/>
                <a:ext cx="1376536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14 400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>
          <p:sp>
            <p:nvSpPr>
              <p:cNvPr id="29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08000" y="4860000"/>
                <a:ext cx="1376536" cy="504056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ovéPole 7"/>
          <p:cNvSpPr txBox="1"/>
          <p:nvPr/>
        </p:nvSpPr>
        <p:spPr>
          <a:xfrm>
            <a:off x="467544" y="5805264"/>
            <a:ext cx="83529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chemeClr val="accent6">
                    <a:lumMod val="75000"/>
                  </a:schemeClr>
                </a:solidFill>
              </a:rPr>
              <a:t>Druhá mocnina libovolného čísla je vždy nezáporná.</a:t>
            </a:r>
            <a:endParaRPr lang="cs-CZ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88105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12" grpId="0" build="p"/>
      <p:bldP spid="13" grpId="0" build="p"/>
      <p:bldP spid="14" grpId="0" build="p"/>
      <p:bldP spid="15" grpId="0" build="p"/>
      <p:bldP spid="16" grpId="0" build="p"/>
      <p:bldP spid="17" grpId="0" build="p"/>
      <p:bldP spid="18" grpId="0" build="p"/>
      <p:bldP spid="19" grpId="0" build="p"/>
      <p:bldP spid="20" grpId="0" build="p"/>
      <p:bldP spid="21" grpId="0" build="p"/>
      <p:bldP spid="22" grpId="0" build="p"/>
      <p:bldP spid="23" grpId="0" build="p"/>
      <p:bldP spid="24" grpId="0" build="p"/>
      <p:bldP spid="25" grpId="0" build="p"/>
      <p:bldP spid="26" grpId="0" build="p"/>
      <p:bldP spid="27" grpId="0" build="p"/>
      <p:bldP spid="28" grpId="0" build="p"/>
      <p:bldP spid="29" grpId="0" build="p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Druhá mocnina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720000" y="1916832"/>
            <a:ext cx="554461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800" dirty="0" smtClean="0"/>
              <a:t>Určete druhou mocninu čísel:</a:t>
            </a:r>
            <a:endParaRPr 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ovéPole 3"/>
              <p:cNvSpPr txBox="1"/>
              <p:nvPr/>
            </p:nvSpPr>
            <p:spPr>
              <a:xfrm>
                <a:off x="2664000" y="2644263"/>
                <a:ext cx="1224136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𝟏𝟎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4000" y="2644263"/>
                <a:ext cx="1224136" cy="53296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2448000" y="3184263"/>
                <a:ext cx="1593281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𝟏𝟎𝟎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8000" y="3184263"/>
                <a:ext cx="1593281" cy="53296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ovéPole 16"/>
              <p:cNvSpPr txBox="1"/>
              <p:nvPr/>
            </p:nvSpPr>
            <p:spPr>
              <a:xfrm>
                <a:off x="2160000" y="3724263"/>
                <a:ext cx="2071845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𝟏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𝟎𝟎𝟎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0000" y="3724263"/>
                <a:ext cx="2071845" cy="53296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ovéPole 17"/>
              <p:cNvSpPr txBox="1"/>
              <p:nvPr/>
            </p:nvSpPr>
            <p:spPr>
              <a:xfrm>
                <a:off x="1944000" y="4264263"/>
                <a:ext cx="2003975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𝟏𝟎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𝟎𝟎𝟎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4000" y="4264263"/>
                <a:ext cx="2003975" cy="53296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ovéPole 18"/>
              <p:cNvSpPr txBox="1"/>
              <p:nvPr/>
            </p:nvSpPr>
            <p:spPr>
              <a:xfrm>
                <a:off x="1728000" y="4804263"/>
                <a:ext cx="2202881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𝟏𝟎𝟎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𝟎𝟎𝟎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8000" y="4804263"/>
                <a:ext cx="2202881" cy="53296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1440000" y="5344306"/>
                <a:ext cx="3293845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𝟏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𝟎𝟎𝟎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𝟎𝟎𝟎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0000" y="5344306"/>
                <a:ext cx="3293845" cy="53296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ovéPole 20"/>
              <p:cNvSpPr txBox="1"/>
              <p:nvPr/>
            </p:nvSpPr>
            <p:spPr>
              <a:xfrm>
                <a:off x="3852000" y="2644263"/>
                <a:ext cx="89803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𝟏𝟎𝟎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2000" y="2644263"/>
                <a:ext cx="898039" cy="52322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3851920" y="3184263"/>
                <a:ext cx="191325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𝟏𝟎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𝟎𝟎𝟎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1920" y="3184263"/>
                <a:ext cx="1913259" cy="523220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3852000" y="3724263"/>
                <a:ext cx="255691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𝟏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𝟎𝟎𝟎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𝟎𝟎𝟎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2000" y="3724263"/>
                <a:ext cx="2556913" cy="523220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3852000" y="4264263"/>
                <a:ext cx="269005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𝟏𝟎𝟎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𝟎𝟎𝟎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𝟎𝟎𝟎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2000" y="4264263"/>
                <a:ext cx="2690059" cy="523220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3888000" y="4804263"/>
                <a:ext cx="271617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𝟏𝟎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𝟎𝟎𝟎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𝟎𝟎𝟎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𝟎𝟎𝟎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8000" y="4804263"/>
                <a:ext cx="2716179" cy="523220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ovéPole 25"/>
              <p:cNvSpPr txBox="1"/>
              <p:nvPr/>
            </p:nvSpPr>
            <p:spPr>
              <a:xfrm>
                <a:off x="3869802" y="5346000"/>
                <a:ext cx="400574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𝟏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𝟎𝟎𝟎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𝟎𝟎𝟎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𝟎𝟎𝟎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𝟎𝟎𝟎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9802" y="5346000"/>
                <a:ext cx="4005743" cy="523220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3276068" y="2348880"/>
            <a:ext cx="0" cy="3400607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Přímá spojnice 10"/>
          <p:cNvCxnSpPr/>
          <p:nvPr/>
        </p:nvCxnSpPr>
        <p:spPr bwMode="auto">
          <a:xfrm flipH="1">
            <a:off x="1656000" y="5749487"/>
            <a:ext cx="162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 flipV="1">
            <a:off x="1619672" y="2348881"/>
            <a:ext cx="1656396" cy="340060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29" name="Přímá spojnice 5128"/>
          <p:cNvCxnSpPr/>
          <p:nvPr/>
        </p:nvCxnSpPr>
        <p:spPr bwMode="auto">
          <a:xfrm>
            <a:off x="3947975" y="2348881"/>
            <a:ext cx="0" cy="340060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31" name="Přímá spojnice 5130"/>
          <p:cNvCxnSpPr/>
          <p:nvPr/>
        </p:nvCxnSpPr>
        <p:spPr bwMode="auto">
          <a:xfrm>
            <a:off x="3947975" y="5749487"/>
            <a:ext cx="3360329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33" name="Přímá spojnice 5132"/>
          <p:cNvCxnSpPr/>
          <p:nvPr/>
        </p:nvCxnSpPr>
        <p:spPr bwMode="auto">
          <a:xfrm flipH="1" flipV="1">
            <a:off x="3947976" y="2348881"/>
            <a:ext cx="3360328" cy="340060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36" name="TextovéPole 5135"/>
          <p:cNvSpPr txBox="1"/>
          <p:nvPr/>
        </p:nvSpPr>
        <p:spPr>
          <a:xfrm>
            <a:off x="0" y="6093296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solidFill>
                  <a:srgbClr val="FF0000"/>
                </a:solidFill>
              </a:rPr>
              <a:t>Při výpočtu druhé mocniny se počet nul zdvojnásobuje.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85865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1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10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10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0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  <p:bldP spid="4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51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Druhá mocnina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720000" y="1916832"/>
            <a:ext cx="554461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800" dirty="0" smtClean="0"/>
              <a:t>Určete druhou mocninu čísel:</a:t>
            </a:r>
            <a:endParaRPr 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ovéPole 3"/>
              <p:cNvSpPr txBox="1"/>
              <p:nvPr/>
            </p:nvSpPr>
            <p:spPr>
              <a:xfrm>
                <a:off x="2592000" y="2644263"/>
                <a:ext cx="1422136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,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𝟏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000" y="2644263"/>
                <a:ext cx="1422136" cy="53296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2376000" y="3184263"/>
                <a:ext cx="1773537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,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𝟎𝟏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6000" y="3184263"/>
                <a:ext cx="1773537" cy="53296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ovéPole 16"/>
              <p:cNvSpPr txBox="1"/>
              <p:nvPr/>
            </p:nvSpPr>
            <p:spPr>
              <a:xfrm>
                <a:off x="2160000" y="3724263"/>
                <a:ext cx="2071845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,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𝟎𝟎𝟏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0000" y="3724263"/>
                <a:ext cx="2071845" cy="53296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ovéPole 17"/>
              <p:cNvSpPr txBox="1"/>
              <p:nvPr/>
            </p:nvSpPr>
            <p:spPr>
              <a:xfrm>
                <a:off x="1872000" y="4264263"/>
                <a:ext cx="2003975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, 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𝟎𝟎𝟎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𝟏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2000" y="4264263"/>
                <a:ext cx="2003975" cy="53296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ovéPole 18"/>
              <p:cNvSpPr txBox="1"/>
              <p:nvPr/>
            </p:nvSpPr>
            <p:spPr>
              <a:xfrm>
                <a:off x="1656000" y="4804263"/>
                <a:ext cx="2311209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, 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𝟎𝟎𝟎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𝟎𝟏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6000" y="4804263"/>
                <a:ext cx="2311209" cy="53296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1440000" y="5344306"/>
                <a:ext cx="3293845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, 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𝟎𝟎𝟎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𝟎𝟎𝟏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0000" y="5344306"/>
                <a:ext cx="3293845" cy="53296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ovéPole 20"/>
              <p:cNvSpPr txBox="1"/>
              <p:nvPr/>
            </p:nvSpPr>
            <p:spPr>
              <a:xfrm>
                <a:off x="3852000" y="2644263"/>
                <a:ext cx="108004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𝟎</m:t>
                      </m:r>
                      <m:r>
                        <a:rPr lang="cs-CZ" sz="2800" b="1" i="1" smtClean="0">
                          <a:latin typeface="Cambria Math"/>
                        </a:rPr>
                        <m:t>,</m:t>
                      </m:r>
                      <m:r>
                        <a:rPr lang="cs-CZ" sz="2800" b="1" i="1" smtClean="0">
                          <a:latin typeface="Cambria Math"/>
                        </a:rPr>
                        <m:t>𝟎𝟏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2000" y="2644263"/>
                <a:ext cx="1080040" cy="52322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3888000" y="3184263"/>
                <a:ext cx="191325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𝟎</m:t>
                      </m:r>
                      <m:r>
                        <a:rPr lang="cs-CZ" sz="2800" b="1" i="1" smtClean="0">
                          <a:latin typeface="Cambria Math"/>
                        </a:rPr>
                        <m:t>,</m:t>
                      </m:r>
                      <m:r>
                        <a:rPr lang="cs-CZ" sz="2800" b="1" i="1" smtClean="0">
                          <a:latin typeface="Cambria Math"/>
                        </a:rPr>
                        <m:t>𝟎𝟎𝟎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8000" y="3184263"/>
                <a:ext cx="1913259" cy="523220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3852000" y="3724263"/>
                <a:ext cx="255691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𝟎</m:t>
                      </m:r>
                      <m:r>
                        <a:rPr lang="cs-CZ" sz="2800" b="1" i="1" smtClean="0">
                          <a:latin typeface="Cambria Math"/>
                        </a:rPr>
                        <m:t>,</m:t>
                      </m:r>
                      <m:r>
                        <a:rPr lang="cs-CZ" sz="2800" b="1" i="1" smtClean="0">
                          <a:latin typeface="Cambria Math"/>
                        </a:rPr>
                        <m:t>𝟎𝟎𝟎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𝟎𝟎𝟏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2000" y="3724263"/>
                <a:ext cx="2556913" cy="523220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3852000" y="4264263"/>
                <a:ext cx="269005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𝟎</m:t>
                      </m:r>
                      <m:r>
                        <a:rPr lang="cs-CZ" sz="2800" b="1" i="1" smtClean="0">
                          <a:latin typeface="Cambria Math"/>
                        </a:rPr>
                        <m:t>,</m:t>
                      </m:r>
                      <m:r>
                        <a:rPr lang="cs-CZ" sz="2800" b="1" i="1" smtClean="0">
                          <a:latin typeface="Cambria Math"/>
                        </a:rPr>
                        <m:t>𝟎𝟎𝟎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𝟎𝟎𝟎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𝟎𝟏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2000" y="4264263"/>
                <a:ext cx="2690059" cy="523220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3888000" y="4804263"/>
                <a:ext cx="271617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𝟎</m:t>
                      </m:r>
                      <m:r>
                        <a:rPr lang="cs-CZ" sz="2800" b="1" i="1" smtClean="0">
                          <a:latin typeface="Cambria Math"/>
                        </a:rPr>
                        <m:t>,</m:t>
                      </m:r>
                      <m:r>
                        <a:rPr lang="cs-CZ" sz="2800" b="1" i="1" smtClean="0">
                          <a:latin typeface="Cambria Math"/>
                        </a:rPr>
                        <m:t>𝟎𝟎𝟎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𝟎𝟎𝟎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𝟎𝟎𝟎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8000" y="4804263"/>
                <a:ext cx="2716179" cy="523220"/>
              </a:xfrm>
              <a:prstGeom prst="rect">
                <a:avLst/>
              </a:prstGeom>
              <a:blipFill rotWithShape="1">
                <a:blip r:embed="rId12"/>
                <a:stretch>
                  <a:fillRect r="-247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ovéPole 25"/>
              <p:cNvSpPr txBox="1"/>
              <p:nvPr/>
            </p:nvSpPr>
            <p:spPr>
              <a:xfrm>
                <a:off x="3869802" y="5346000"/>
                <a:ext cx="400574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𝟎</m:t>
                      </m:r>
                      <m:r>
                        <a:rPr lang="cs-CZ" sz="2800" b="1" i="1" smtClean="0">
                          <a:latin typeface="Cambria Math"/>
                        </a:rPr>
                        <m:t>,</m:t>
                      </m:r>
                      <m:r>
                        <a:rPr lang="cs-CZ" sz="2800" b="1" i="1" smtClean="0">
                          <a:latin typeface="Cambria Math"/>
                        </a:rPr>
                        <m:t>𝟎𝟎𝟎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𝟎𝟎𝟎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𝟎𝟎𝟎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𝟎𝟎𝟏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9802" y="5346000"/>
                <a:ext cx="4005743" cy="523220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3276068" y="2348880"/>
            <a:ext cx="0" cy="3400607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Přímá spojnice 10"/>
          <p:cNvCxnSpPr/>
          <p:nvPr/>
        </p:nvCxnSpPr>
        <p:spPr bwMode="auto">
          <a:xfrm flipH="1">
            <a:off x="1656000" y="5749487"/>
            <a:ext cx="162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 flipV="1">
            <a:off x="1619672" y="2348881"/>
            <a:ext cx="1656396" cy="340060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29" name="Přímá spojnice 5128"/>
          <p:cNvCxnSpPr/>
          <p:nvPr/>
        </p:nvCxnSpPr>
        <p:spPr bwMode="auto">
          <a:xfrm>
            <a:off x="3947975" y="2348881"/>
            <a:ext cx="0" cy="340060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31" name="Přímá spojnice 5130"/>
          <p:cNvCxnSpPr/>
          <p:nvPr/>
        </p:nvCxnSpPr>
        <p:spPr bwMode="auto">
          <a:xfrm>
            <a:off x="3947975" y="5749487"/>
            <a:ext cx="3360329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33" name="Přímá spojnice 5132"/>
          <p:cNvCxnSpPr/>
          <p:nvPr/>
        </p:nvCxnSpPr>
        <p:spPr bwMode="auto">
          <a:xfrm flipH="1" flipV="1">
            <a:off x="3947976" y="2348881"/>
            <a:ext cx="3360328" cy="340060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36" name="TextovéPole 5135"/>
          <p:cNvSpPr txBox="1"/>
          <p:nvPr/>
        </p:nvSpPr>
        <p:spPr>
          <a:xfrm>
            <a:off x="0" y="6093296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FF0000"/>
                </a:solidFill>
              </a:rPr>
              <a:t>Při výpočtu druhé mocniny se počet desetinných míst zdvojnásobuje.</a:t>
            </a:r>
            <a:endParaRPr lang="cs-CZ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05229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1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10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10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0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  <p:bldP spid="4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51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Druhá mocnina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0000" y="1980000"/>
            <a:ext cx="5544616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800" dirty="0" smtClean="0"/>
              <a:t>Určete druhou mocninu čísel:</a:t>
            </a:r>
            <a:endParaRPr 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3"/>
              <p:cNvSpPr txBox="1">
                <a:spLocks noChangeArrowheads="1"/>
              </p:cNvSpPr>
              <p:nvPr/>
            </p:nvSpPr>
            <p:spPr bwMode="auto">
              <a:xfrm>
                <a:off x="720000" y="2520000"/>
                <a:ext cx="129614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15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" y="2520000"/>
                <a:ext cx="1296144" cy="50405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3"/>
              <p:cNvSpPr txBox="1">
                <a:spLocks noChangeArrowheads="1"/>
              </p:cNvSpPr>
              <p:nvPr/>
            </p:nvSpPr>
            <p:spPr bwMode="auto">
              <a:xfrm>
                <a:off x="3348000" y="2520000"/>
                <a:ext cx="93610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225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>
          <p:sp>
            <p:nvSpPr>
              <p:cNvPr id="1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48000" y="2520000"/>
                <a:ext cx="936104" cy="50405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3"/>
              <p:cNvSpPr txBox="1">
                <a:spLocks noChangeArrowheads="1"/>
              </p:cNvSpPr>
              <p:nvPr/>
            </p:nvSpPr>
            <p:spPr bwMode="auto">
              <a:xfrm>
                <a:off x="720000" y="2988000"/>
                <a:ext cx="1944216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(−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15)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" y="2988000"/>
                <a:ext cx="1944216" cy="50405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3"/>
              <p:cNvSpPr txBox="1">
                <a:spLocks noChangeArrowheads="1"/>
              </p:cNvSpPr>
              <p:nvPr/>
            </p:nvSpPr>
            <p:spPr bwMode="auto">
              <a:xfrm>
                <a:off x="2304000" y="2988000"/>
                <a:ext cx="3132348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(−15) 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∙(−15)</m:t>
                      </m:r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04000" y="2988000"/>
                <a:ext cx="3132348" cy="50405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3"/>
              <p:cNvSpPr txBox="1">
                <a:spLocks noChangeArrowheads="1"/>
              </p:cNvSpPr>
              <p:nvPr/>
            </p:nvSpPr>
            <p:spPr bwMode="auto">
              <a:xfrm>
                <a:off x="5004000" y="2988000"/>
                <a:ext cx="93610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225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>
          <p:sp>
            <p:nvSpPr>
              <p:cNvPr id="17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04000" y="2988000"/>
                <a:ext cx="936104" cy="50405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3"/>
              <p:cNvSpPr txBox="1">
                <a:spLocks noChangeArrowheads="1"/>
              </p:cNvSpPr>
              <p:nvPr/>
            </p:nvSpPr>
            <p:spPr bwMode="auto">
              <a:xfrm>
                <a:off x="720000" y="3456000"/>
                <a:ext cx="158400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15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" y="3456000"/>
                <a:ext cx="1584000" cy="50405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3"/>
              <p:cNvSpPr txBox="1">
                <a:spLocks noChangeArrowheads="1"/>
              </p:cNvSpPr>
              <p:nvPr/>
            </p:nvSpPr>
            <p:spPr bwMode="auto">
              <a:xfrm>
                <a:off x="1836000" y="3456000"/>
                <a:ext cx="3132348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−(15 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∙15)</m:t>
                      </m:r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36000" y="3456000"/>
                <a:ext cx="3132348" cy="50405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3"/>
              <p:cNvSpPr txBox="1">
                <a:spLocks noChangeArrowheads="1"/>
              </p:cNvSpPr>
              <p:nvPr/>
            </p:nvSpPr>
            <p:spPr bwMode="auto">
              <a:xfrm>
                <a:off x="4032000" y="3456000"/>
                <a:ext cx="93610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−225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>
          <p:sp>
            <p:nvSpPr>
              <p:cNvPr id="23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32000" y="3456000"/>
                <a:ext cx="936104" cy="504056"/>
              </a:xfrm>
              <a:prstGeom prst="rect">
                <a:avLst/>
              </a:prstGeom>
              <a:blipFill rotWithShape="1">
                <a:blip r:embed="rId9"/>
                <a:stretch>
                  <a:fillRect r="-11039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3"/>
              <p:cNvSpPr txBox="1">
                <a:spLocks noChangeArrowheads="1"/>
              </p:cNvSpPr>
              <p:nvPr/>
            </p:nvSpPr>
            <p:spPr bwMode="auto">
              <a:xfrm>
                <a:off x="1800000" y="2520000"/>
                <a:ext cx="201600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15 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∙15</m:t>
                      </m:r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00000" y="2520000"/>
                <a:ext cx="2016000" cy="504056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Přímá spojnice se šipkou 2"/>
          <p:cNvCxnSpPr/>
          <p:nvPr/>
        </p:nvCxnSpPr>
        <p:spPr bwMode="auto">
          <a:xfrm flipV="1">
            <a:off x="1133832" y="3456000"/>
            <a:ext cx="234240" cy="909104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4" name="TextovéPole 3"/>
          <p:cNvSpPr txBox="1"/>
          <p:nvPr/>
        </p:nvSpPr>
        <p:spPr>
          <a:xfrm>
            <a:off x="53776" y="4509120"/>
            <a:ext cx="349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Základem mocniny je číslo -15</a:t>
            </a:r>
            <a:endParaRPr lang="cs-CZ" b="1" dirty="0"/>
          </a:p>
        </p:txBody>
      </p:sp>
      <p:cxnSp>
        <p:nvCxnSpPr>
          <p:cNvPr id="30" name="Přímá spojnice se šipkou 29"/>
          <p:cNvCxnSpPr/>
          <p:nvPr/>
        </p:nvCxnSpPr>
        <p:spPr bwMode="auto">
          <a:xfrm flipV="1">
            <a:off x="1133832" y="3969348"/>
            <a:ext cx="234240" cy="1060033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1" name="TextovéPole 30"/>
          <p:cNvSpPr txBox="1"/>
          <p:nvPr/>
        </p:nvSpPr>
        <p:spPr>
          <a:xfrm>
            <a:off x="89776" y="5029381"/>
            <a:ext cx="349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Základem mocniny je číslo 15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ovéPole 6"/>
              <p:cNvSpPr txBox="1"/>
              <p:nvPr/>
            </p:nvSpPr>
            <p:spPr>
              <a:xfrm>
                <a:off x="4032000" y="5029381"/>
                <a:ext cx="4572448" cy="7218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4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40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40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40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𝟏𝟓</m:t>
                              </m:r>
                            </m:e>
                          </m:d>
                        </m:e>
                        <m:sup>
                          <m:r>
                            <a:rPr lang="cs-CZ" sz="4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4000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sSup>
                        <m:sSupPr>
                          <m:ctrlPr>
                            <a:rPr lang="cs-CZ" sz="4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4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sz="4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𝟏𝟓</m:t>
                          </m:r>
                        </m:e>
                        <m:sup>
                          <m:r>
                            <a:rPr lang="cs-CZ" sz="4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40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2000" y="5029381"/>
                <a:ext cx="4572448" cy="721801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6597155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12" grpId="0" build="p"/>
      <p:bldP spid="14" grpId="0" build="p"/>
      <p:bldP spid="15" grpId="0" build="p"/>
      <p:bldP spid="16" grpId="0" build="p"/>
      <p:bldP spid="17" grpId="0" build="p"/>
      <p:bldP spid="21" grpId="0" build="p"/>
      <p:bldP spid="21" grpId="1" build="allAtOnce"/>
      <p:bldP spid="21" grpId="3" build="allAtOnce"/>
      <p:bldP spid="22" grpId="0"/>
      <p:bldP spid="22" grpId="1"/>
      <p:bldP spid="22" grpId="2"/>
      <p:bldP spid="23" grpId="0"/>
      <p:bldP spid="23" grpId="1"/>
      <p:bldP spid="23" grpId="2"/>
      <p:bldP spid="25" grpId="0" build="p"/>
      <p:bldP spid="4" grpId="0"/>
      <p:bldP spid="4" grpId="1"/>
      <p:bldP spid="31" grpId="0"/>
      <p:bldP spid="31" grpId="1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Druhá mocnina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0000" y="1980000"/>
            <a:ext cx="5544616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800" dirty="0" smtClean="0"/>
              <a:t>Určete druhou mocninu čísel:</a:t>
            </a:r>
            <a:endParaRPr 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3"/>
              <p:cNvSpPr txBox="1">
                <a:spLocks noChangeArrowheads="1"/>
              </p:cNvSpPr>
              <p:nvPr/>
            </p:nvSpPr>
            <p:spPr bwMode="auto">
              <a:xfrm>
                <a:off x="540000" y="3420000"/>
                <a:ext cx="1763768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cs-CZ" sz="2800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7</m:t>
                          </m:r>
                        </m:e>
                        <m:sup>
                          <m:r>
                            <a:rPr lang="cs-CZ" sz="28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0000" y="3420000"/>
                <a:ext cx="1763768" cy="50405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3"/>
              <p:cNvSpPr txBox="1">
                <a:spLocks noChangeArrowheads="1"/>
              </p:cNvSpPr>
              <p:nvPr/>
            </p:nvSpPr>
            <p:spPr bwMode="auto">
              <a:xfrm>
                <a:off x="3275856" y="2520000"/>
                <a:ext cx="93610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196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>
          <p:sp>
            <p:nvSpPr>
              <p:cNvPr id="1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75856" y="2520000"/>
                <a:ext cx="936104" cy="50405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3"/>
              <p:cNvSpPr txBox="1">
                <a:spLocks noChangeArrowheads="1"/>
              </p:cNvSpPr>
              <p:nvPr/>
            </p:nvSpPr>
            <p:spPr bwMode="auto">
              <a:xfrm>
                <a:off x="540000" y="2520000"/>
                <a:ext cx="1944216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(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2 </m:t>
                          </m:r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∙7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0000" y="2520000"/>
                <a:ext cx="1944216" cy="50405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3"/>
              <p:cNvSpPr txBox="1">
                <a:spLocks noChangeArrowheads="1"/>
              </p:cNvSpPr>
              <p:nvPr/>
            </p:nvSpPr>
            <p:spPr bwMode="auto">
              <a:xfrm>
                <a:off x="2195928" y="2520000"/>
                <a:ext cx="172800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14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195928" y="2520000"/>
                <a:ext cx="1728000" cy="50405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3"/>
              <p:cNvSpPr txBox="1">
                <a:spLocks noChangeArrowheads="1"/>
              </p:cNvSpPr>
              <p:nvPr/>
            </p:nvSpPr>
            <p:spPr bwMode="auto">
              <a:xfrm>
                <a:off x="3600000" y="3420000"/>
                <a:ext cx="93610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196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>
          <p:sp>
            <p:nvSpPr>
              <p:cNvPr id="17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0000" y="3420000"/>
                <a:ext cx="936104" cy="50405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3"/>
              <p:cNvSpPr txBox="1">
                <a:spLocks noChangeArrowheads="1"/>
              </p:cNvSpPr>
              <p:nvPr/>
            </p:nvSpPr>
            <p:spPr bwMode="auto">
              <a:xfrm>
                <a:off x="2088000" y="3420000"/>
                <a:ext cx="201600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4 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∙49</m:t>
                      </m:r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88000" y="3420000"/>
                <a:ext cx="2016000" cy="50405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ovéPole 3"/>
          <p:cNvSpPr txBox="1"/>
          <p:nvPr/>
        </p:nvSpPr>
        <p:spPr>
          <a:xfrm>
            <a:off x="5040000" y="2520000"/>
            <a:ext cx="4116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Druhá mocnina součinu se rovná součinu druhých mocnin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5400000" y="3240000"/>
                <a:ext cx="2700392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𝒃</m:t>
                              </m:r>
                            </m:e>
                          </m:d>
                        </m:e>
                        <m:sup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 </m:t>
                      </m:r>
                      <m:sSup>
                        <m:sSup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400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0" y="3240000"/>
                <a:ext cx="2700392" cy="47000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3"/>
              <p:cNvSpPr txBox="1">
                <a:spLocks noChangeArrowheads="1"/>
              </p:cNvSpPr>
              <p:nvPr/>
            </p:nvSpPr>
            <p:spPr bwMode="auto">
              <a:xfrm>
                <a:off x="540000" y="4140000"/>
                <a:ext cx="1501634" cy="1152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80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cs-CZ" sz="280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cs-CZ" sz="2800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cs-CZ" sz="2800" b="0" i="1" smtClean="0">
                                      <a:latin typeface="Cambria Math"/>
                                      <a:ea typeface="Cambria Math"/>
                                    </a:rPr>
                                    <m:t>7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8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0000" y="4140000"/>
                <a:ext cx="1501634" cy="1152128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3"/>
              <p:cNvSpPr txBox="1">
                <a:spLocks noChangeArrowheads="1"/>
              </p:cNvSpPr>
              <p:nvPr/>
            </p:nvSpPr>
            <p:spPr bwMode="auto">
              <a:xfrm>
                <a:off x="1764000" y="4212000"/>
                <a:ext cx="2197290" cy="1152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cs-CZ" sz="28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2800" b="0" i="1" smtClean="0">
                                  <a:latin typeface="Cambria Math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cs-CZ" sz="2800" b="0" i="1" smtClean="0">
                                  <a:latin typeface="Cambria Math"/>
                                </a:rPr>
                                <m:t>7</m:t>
                              </m:r>
                            </m:den>
                          </m:f>
                        </m:e>
                      </m:d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ctrlPr>
                            <a:rPr lang="cs-CZ" sz="2800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cs-CZ" sz="2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2800" i="1">
                                  <a:latin typeface="Cambria Math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cs-CZ" sz="2800" i="1">
                                  <a:latin typeface="Cambria Math"/>
                                </a:rPr>
                                <m:t>7</m:t>
                              </m:r>
                            </m:den>
                          </m:f>
                        </m:e>
                      </m:d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9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64000" y="4212000"/>
                <a:ext cx="2197290" cy="1152128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ovéPole 4"/>
              <p:cNvSpPr txBox="1"/>
              <p:nvPr/>
            </p:nvSpPr>
            <p:spPr>
              <a:xfrm>
                <a:off x="3852000" y="4248000"/>
                <a:ext cx="681597" cy="9002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4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49</m:t>
                          </m:r>
                        </m:den>
                      </m:f>
                    </m:oMath>
                  </m:oMathPara>
                </a14:m>
                <a:endParaRPr lang="cs-CZ" sz="2800" i="1" dirty="0"/>
              </a:p>
            </p:txBody>
          </p:sp>
        </mc:Choice>
        <mc:Fallback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2000" y="4248000"/>
                <a:ext cx="681597" cy="900246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3"/>
              <p:cNvSpPr txBox="1">
                <a:spLocks noChangeArrowheads="1"/>
              </p:cNvSpPr>
              <p:nvPr/>
            </p:nvSpPr>
            <p:spPr bwMode="auto">
              <a:xfrm>
                <a:off x="540000" y="5400000"/>
                <a:ext cx="1200653" cy="1152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28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0" i="1" smtClean="0">
                                  <a:latin typeface="Cambria Math"/>
                                </a:rPr>
                                <m:t>2</m:t>
                              </m:r>
                            </m:e>
                            <m:sup>
                              <m:r>
                                <a:rPr lang="cs-CZ" sz="28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cs-CZ" sz="28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0" i="1" smtClean="0">
                                  <a:latin typeface="Cambria Math"/>
                                </a:rPr>
                                <m:t>7</m:t>
                              </m:r>
                            </m:e>
                            <m:sup>
                              <m:r>
                                <a:rPr lang="cs-CZ" sz="28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0000" y="5400000"/>
                <a:ext cx="1200653" cy="1152128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3"/>
              <p:cNvSpPr txBox="1">
                <a:spLocks noChangeArrowheads="1"/>
              </p:cNvSpPr>
              <p:nvPr/>
            </p:nvSpPr>
            <p:spPr bwMode="auto">
              <a:xfrm>
                <a:off x="1476000" y="5472000"/>
                <a:ext cx="1566454" cy="1152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∙2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7</m:t>
                          </m:r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∙7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76000" y="5472000"/>
                <a:ext cx="1566454" cy="1152128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2664000" y="5472000"/>
                <a:ext cx="681597" cy="9002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4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49</m:t>
                          </m:r>
                        </m:den>
                      </m:f>
                    </m:oMath>
                  </m:oMathPara>
                </a14:m>
                <a:endParaRPr lang="cs-CZ" sz="2800" i="1" dirty="0"/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4000" y="5472000"/>
                <a:ext cx="681597" cy="900246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ovéPole 27"/>
          <p:cNvSpPr txBox="1"/>
          <p:nvPr/>
        </p:nvSpPr>
        <p:spPr>
          <a:xfrm>
            <a:off x="5040000" y="4528787"/>
            <a:ext cx="4116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Druhá mocnina podílu se rovná podílu druhých mocnin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5400000" y="5400000"/>
                <a:ext cx="1882283" cy="8429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cs-CZ" sz="2400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cs-CZ" sz="2400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𝒂</m:t>
                                  </m:r>
                                </m:num>
                                <m:den>
                                  <m:r>
                                    <a:rPr lang="cs-CZ" sz="2400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𝒃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𝒃</m:t>
                              </m:r>
                            </m:e>
                            <m:sup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0" y="5400000"/>
                <a:ext cx="1882283" cy="842923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2154107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12" grpId="0" build="p"/>
      <p:bldP spid="14" grpId="0" build="p"/>
      <p:bldP spid="15" grpId="0" build="p"/>
      <p:bldP spid="16" grpId="0" build="p"/>
      <p:bldP spid="17" grpId="0" build="p"/>
      <p:bldP spid="25" grpId="0" build="p"/>
      <p:bldP spid="4" grpId="0"/>
      <p:bldP spid="31" grpId="0"/>
      <p:bldP spid="18" grpId="0" build="p"/>
      <p:bldP spid="19" grpId="0" build="p"/>
      <p:bldP spid="5" grpId="0"/>
      <p:bldP spid="24" grpId="0" build="p"/>
      <p:bldP spid="26" grpId="0" build="p"/>
      <p:bldP spid="27" grpId="0"/>
      <p:bldP spid="28" grpId="0"/>
      <p:bldP spid="29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1355</TotalTime>
  <Words>1285</Words>
  <Application>Microsoft Office PowerPoint</Application>
  <PresentationFormat>Předvádění na obrazovce (4:3)</PresentationFormat>
  <Paragraphs>234</Paragraphs>
  <Slides>15</Slides>
  <Notes>1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7" baseType="lpstr">
      <vt:lpstr>Prezentace školení zaměstnanců</vt:lpstr>
      <vt:lpstr>List aplikace Microsoft Excel</vt:lpstr>
      <vt:lpstr>Druhá mocnina</vt:lpstr>
      <vt:lpstr>Početní operace</vt:lpstr>
      <vt:lpstr>Početní operace</vt:lpstr>
      <vt:lpstr>Druhá mocnina</vt:lpstr>
      <vt:lpstr>Druhá mocnina</vt:lpstr>
      <vt:lpstr>Druhá mocnina</vt:lpstr>
      <vt:lpstr>Druhá mocnina</vt:lpstr>
      <vt:lpstr>Druhá mocnina</vt:lpstr>
      <vt:lpstr>Druhá mocnina</vt:lpstr>
      <vt:lpstr>Druhá mocnina</vt:lpstr>
      <vt:lpstr>Určování druhé mocniny</vt:lpstr>
      <vt:lpstr>Určování druhé mocniny</vt:lpstr>
      <vt:lpstr>Určování druhé mocniny</vt:lpstr>
      <vt:lpstr>Určování druhé mocniny Desetinná čísla + Velká čísla</vt:lpstr>
      <vt:lpstr>Určování druhé mocniny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213</cp:revision>
  <dcterms:created xsi:type="dcterms:W3CDTF">2012-01-02T08:14:14Z</dcterms:created>
  <dcterms:modified xsi:type="dcterms:W3CDTF">2012-10-21T20:26:51Z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