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75" r:id="rId4"/>
    <p:sldId id="308" r:id="rId5"/>
    <p:sldId id="309" r:id="rId6"/>
    <p:sldId id="310" r:id="rId7"/>
    <p:sldId id="311" r:id="rId8"/>
    <p:sldId id="312" r:id="rId9"/>
    <p:sldId id="313" r:id="rId1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8" d="100"/>
          <a:sy n="98" d="100"/>
        </p:scale>
        <p:origin x="-90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600" y="1340768"/>
            <a:ext cx="7772400" cy="1005632"/>
          </a:xfrm>
        </p:spPr>
        <p:txBody>
          <a:bodyPr/>
          <a:lstStyle/>
          <a:p>
            <a:pPr algn="ctr"/>
            <a:r>
              <a:rPr lang="cs-CZ" sz="6000" dirty="0" smtClean="0"/>
              <a:t>Promile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779912" y="3801234"/>
            <a:ext cx="2257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Kde se setkáme s </a:t>
            </a:r>
            <a:r>
              <a:rPr lang="cs-CZ" sz="2000" b="1" dirty="0" smtClean="0"/>
              <a:t>promile?</a:t>
            </a:r>
            <a:endParaRPr lang="cs-CZ" sz="2000" b="1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1077144"/>
            <a:ext cx="7793037" cy="767680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6" name="Ovál 5"/>
          <p:cNvSpPr/>
          <p:nvPr/>
        </p:nvSpPr>
        <p:spPr bwMode="auto">
          <a:xfrm>
            <a:off x="3091685" y="3501008"/>
            <a:ext cx="3439275" cy="136815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2064229" cy="154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7277" y="5428381"/>
            <a:ext cx="23644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b="1" dirty="0"/>
              <a:t>Úsek železniční trati </a:t>
            </a:r>
            <a:r>
              <a:rPr lang="cs-CZ" sz="1400" b="1" dirty="0" smtClean="0"/>
              <a:t/>
            </a:r>
            <a:br>
              <a:rPr lang="cs-CZ" sz="1400" b="1" dirty="0" smtClean="0"/>
            </a:br>
            <a:r>
              <a:rPr lang="cs-CZ" sz="1400" b="1" dirty="0" smtClean="0"/>
              <a:t>o </a:t>
            </a:r>
            <a:r>
              <a:rPr lang="cs-CZ" sz="1400" b="1" dirty="0"/>
              <a:t>délce 1371 metrů </a:t>
            </a:r>
            <a:r>
              <a:rPr lang="cs-CZ" sz="1400" b="1" dirty="0" smtClean="0"/>
              <a:t/>
            </a:r>
            <a:br>
              <a:rPr lang="cs-CZ" sz="1400" b="1" dirty="0" smtClean="0"/>
            </a:br>
            <a:r>
              <a:rPr lang="cs-CZ" sz="1400" b="1" dirty="0" smtClean="0"/>
              <a:t>s </a:t>
            </a:r>
            <a:r>
              <a:rPr lang="cs-CZ" sz="1400" b="1" dirty="0"/>
              <a:t>klesáním 20 ‰. </a:t>
            </a:r>
            <a:r>
              <a:rPr lang="cs-CZ" sz="1400" b="1" dirty="0" smtClean="0"/>
              <a:t/>
            </a:r>
            <a:br>
              <a:rPr lang="cs-CZ" sz="1400" b="1" dirty="0" smtClean="0"/>
            </a:br>
            <a:r>
              <a:rPr lang="cs-CZ" sz="1400" b="1" dirty="0" smtClean="0"/>
              <a:t>Během </a:t>
            </a:r>
            <a:r>
              <a:rPr lang="cs-CZ" sz="1400" b="1" dirty="0"/>
              <a:t>metrového úseku </a:t>
            </a:r>
            <a:r>
              <a:rPr lang="cs-CZ" sz="1400" b="1" dirty="0" smtClean="0"/>
              <a:t/>
            </a:r>
            <a:br>
              <a:rPr lang="cs-CZ" sz="1400" b="1" dirty="0" smtClean="0"/>
            </a:br>
            <a:r>
              <a:rPr lang="cs-CZ" sz="1400" b="1" dirty="0" smtClean="0"/>
              <a:t>(</a:t>
            </a:r>
            <a:r>
              <a:rPr lang="cs-CZ" sz="1400" b="1" dirty="0"/>
              <a:t>1000 mm) klesne trať </a:t>
            </a:r>
            <a:r>
              <a:rPr lang="cs-CZ" sz="1400" b="1" dirty="0" smtClean="0"/>
              <a:t/>
            </a:r>
            <a:br>
              <a:rPr lang="cs-CZ" sz="1400" b="1" dirty="0" smtClean="0"/>
            </a:br>
            <a:r>
              <a:rPr lang="cs-CZ" sz="1400" b="1" dirty="0" smtClean="0"/>
              <a:t>o </a:t>
            </a:r>
            <a:r>
              <a:rPr lang="cs-CZ" sz="1400" b="1" dirty="0"/>
              <a:t>20 milimetrů.</a:t>
            </a:r>
            <a:endParaRPr lang="cs-CZ" sz="1400" b="1" dirty="0"/>
          </a:p>
        </p:txBody>
      </p:sp>
      <p:pic>
        <p:nvPicPr>
          <p:cNvPr id="1028" name="Picture 4" descr="Promile alkoholu v krvi - definice, vysvětlení kolik gramů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886" y="3626581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ádka o alkohol za volantem: S jedním pivem budete opatrnější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20011"/>
            <a:ext cx="2276117" cy="12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88516"/>
            <a:ext cx="3421973" cy="192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Motorkář nadýchal 3,44 promile - Karlovarský dení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60949"/>
            <a:ext cx="2880403" cy="161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155" y="44624"/>
            <a:ext cx="5950806" cy="69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96941" y="1916833"/>
            <a:ext cx="60312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Obecně platí, že subtropická moře v oblasti obratníků jsou slanější než polární,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a </a:t>
            </a:r>
            <a:r>
              <a:rPr lang="cs-CZ" sz="1200" dirty="0"/>
              <a:t>to z důvodu vyššího výparu, menšího přítoku sladké vody z řek atd. Nejvyšší slanost má Rudé moře (42 ‰), které má relativně málo říčních přítoků, omezený kontakt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s </a:t>
            </a:r>
            <a:r>
              <a:rPr lang="cs-CZ" sz="1200" dirty="0"/>
              <a:t>oceánem a vysoký výpar. Pro srovnání, slanost Mrtvého moře (které je vlastně bezodtokým jezerem) je asi 330 ‰.</a:t>
            </a:r>
          </a:p>
          <a:p>
            <a:r>
              <a:rPr lang="cs-CZ" sz="1200" dirty="0"/>
              <a:t>Nejnižší salinita je v Baltském moři, zejména v Botnickém zálivu. Důvodem pro tento fakt je nízký výpar, omezený styk s oceánem a významné říční přítoky.</a:t>
            </a:r>
          </a:p>
          <a:p>
            <a:r>
              <a:rPr lang="cs-CZ" sz="1200" dirty="0"/>
              <a:t>Průměrná salinita mořské vody je asi 36 ‰. Smíšená </a:t>
            </a:r>
            <a:r>
              <a:rPr lang="cs-CZ" sz="1200" dirty="0" err="1"/>
              <a:t>mořskoříční</a:t>
            </a:r>
            <a:r>
              <a:rPr lang="cs-CZ" sz="1200" dirty="0"/>
              <a:t> voda s nízkou salinitou se označuje jako brakická voda</a:t>
            </a:r>
            <a:r>
              <a:rPr lang="cs-CZ" sz="1200" dirty="0" smtClean="0"/>
              <a:t>.</a:t>
            </a:r>
            <a:endParaRPr lang="cs-CZ" sz="12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467545" y="1881153"/>
                <a:ext cx="83529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  <a:latin typeface="Trebuchet MS" pitchFamily="34" charset="0"/>
                  </a:rPr>
                  <a:t>Promile </a:t>
                </a:r>
                <a:r>
                  <a:rPr lang="cs-CZ" sz="2400" b="1" dirty="0" smtClean="0">
                    <a:solidFill>
                      <a:srgbClr val="FF0000"/>
                    </a:solidFill>
                    <a:latin typeface="Trebuchet MS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cs-CZ" sz="2400" b="1" smtClean="0">
                        <a:solidFill>
                          <a:srgbClr val="FF0000"/>
                        </a:solidFill>
                      </a:rPr>
                      <m:t>‰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latin typeface="Trebuchet MS" pitchFamily="34" charset="0"/>
                  </a:rPr>
                  <a:t>) tedy </a:t>
                </a:r>
                <a:r>
                  <a:rPr lang="cs-CZ" sz="2400" b="1" dirty="0">
                    <a:solidFill>
                      <a:srgbClr val="FF0000"/>
                    </a:solidFill>
                    <a:latin typeface="Trebuchet MS" pitchFamily="34" charset="0"/>
                  </a:rPr>
                  <a:t>slouží k vyjádření části celku, podobně jako zlomky nebo desetinná čísla.</a:t>
                </a:r>
                <a:endParaRPr lang="cs-CZ" sz="2400" b="1" dirty="0">
                  <a:solidFill>
                    <a:srgbClr val="FF0000"/>
                  </a:solidFill>
                  <a:latin typeface="Trebuchet MS" pitchFamily="34" charset="0"/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5" y="1881153"/>
                <a:ext cx="8352927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803" t="-5882" r="-1898" b="-161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2409167" y="3163676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</a:t>
            </a:r>
            <a:r>
              <a:rPr lang="cs-CZ" sz="2400" b="1" dirty="0" smtClean="0">
                <a:solidFill>
                  <a:srgbClr val="FF0000"/>
                </a:solidFill>
              </a:rPr>
              <a:t>promile </a:t>
            </a:r>
            <a:r>
              <a:rPr lang="cs-CZ" sz="2400" b="1" dirty="0" smtClean="0">
                <a:solidFill>
                  <a:srgbClr val="FF0000"/>
                </a:solidFill>
              </a:rPr>
              <a:t>(</a:t>
            </a:r>
            <a:r>
              <a:rPr lang="cs-CZ" sz="2400" b="1" dirty="0" smtClean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‰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1400602" y="3510942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𝟎𝟎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510942"/>
                <a:ext cx="1008565" cy="8156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689237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</a:t>
            </a:r>
            <a:r>
              <a:rPr lang="cs-CZ" sz="2400" b="1" dirty="0" smtClean="0"/>
              <a:t>1 000</a:t>
            </a:r>
            <a:r>
              <a:rPr lang="cs-CZ" sz="2400" b="1" dirty="0"/>
              <a:t>‰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09863" y="3687945"/>
            <a:ext cx="1326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</a:t>
            </a:r>
            <a:r>
              <a:rPr lang="cs-CZ" sz="2400" b="1" dirty="0" smtClean="0">
                <a:solidFill>
                  <a:srgbClr val="FF0000"/>
                </a:solidFill>
              </a:rPr>
              <a:t>0,001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620254" y="3697527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</a:t>
            </a:r>
            <a:r>
              <a:rPr lang="cs-CZ" sz="2400" b="1" dirty="0" smtClean="0">
                <a:solidFill>
                  <a:srgbClr val="FF0000"/>
                </a:solidFill>
              </a:rPr>
              <a:t>tisícina </a:t>
            </a:r>
            <a:r>
              <a:rPr lang="cs-CZ" sz="2400" b="1" dirty="0" smtClean="0">
                <a:solidFill>
                  <a:srgbClr val="FF0000"/>
                </a:solidFill>
              </a:rPr>
              <a:t>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372309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‰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264309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264309"/>
                <a:ext cx="1509803" cy="497059"/>
              </a:xfrm>
              <a:prstGeom prst="rect">
                <a:avLst/>
              </a:prstGeom>
              <a:blipFill rotWithShape="1">
                <a:blip r:embed="rId4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182071" y="4372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0,002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164309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dirty="0"/>
              <a:t>‰</a:t>
            </a:r>
            <a:endParaRPr lang="cs-CZ" b="1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560309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20</a:t>
            </a:r>
            <a:r>
              <a:rPr lang="cs-CZ" b="1" dirty="0"/>
              <a:t>‰</a:t>
            </a:r>
            <a:endParaRPr lang="cs-CZ" b="1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5956309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250</a:t>
            </a:r>
            <a:r>
              <a:rPr lang="cs-CZ" b="1" dirty="0" smtClean="0"/>
              <a:t>‰</a:t>
            </a:r>
            <a:endParaRPr lang="cs-CZ" b="1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352309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500</a:t>
            </a:r>
            <a:r>
              <a:rPr lang="cs-CZ" b="1" dirty="0"/>
              <a:t>‰</a:t>
            </a:r>
            <a:endParaRPr lang="cs-CZ" b="1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768309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</a:t>
            </a:r>
            <a:r>
              <a:rPr lang="cs-CZ" b="1" dirty="0"/>
              <a:t>‰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056309"/>
                <a:ext cx="1403992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056309"/>
                <a:ext cx="1403992" cy="4970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278221" y="6244309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𝟓𝟎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8221" y="6244309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206213" y="5848309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𝟐𝟓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213" y="5848309"/>
                <a:ext cx="1509803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452309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𝟓</m:t>
                          </m:r>
                          <m:r>
                            <a:rPr lang="cs-CZ" sz="1400" b="1" i="0" smtClean="0"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452309"/>
                <a:ext cx="1296144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660309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1400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660309"/>
                <a:ext cx="1509803" cy="497059"/>
              </a:xfrm>
              <a:prstGeom prst="rect">
                <a:avLst/>
              </a:prstGeom>
              <a:blipFill rotWithShape="1">
                <a:blip r:embed="rId9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82071" y="4768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0,005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326087" y="5164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0,010 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26087" y="5560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0,020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6087" y="5956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 smtClean="0"/>
              <a:t>0,25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326087" y="6352309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0,50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0009" y="476672"/>
            <a:ext cx="7793037" cy="767680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80000" y="1844824"/>
                <a:ext cx="3995936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%=</m:t>
                      </m:r>
                      <m:r>
                        <a:rPr lang="cs-CZ" sz="2400" b="1" i="1" smtClean="0">
                          <a:latin typeface="Cambria Math"/>
                        </a:rPr>
                        <m:t>𝟏𝟎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m:rPr>
                          <m:nor/>
                        </m:rPr>
                        <a:rPr lang="cs-CZ" sz="2400" b="1" i="0" smtClean="0"/>
                        <m:t> 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1844824"/>
                <a:ext cx="3995936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320000" y="1844824"/>
                <a:ext cx="4536504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cs-CZ" sz="2400" b="1" i="0" smtClean="0">
                          <a:latin typeface="Cambria Math"/>
                        </a:rPr>
                        <m:t>1</m:t>
                      </m:r>
                      <m:r>
                        <m:rPr>
                          <m:nor/>
                        </m:rPr>
                        <a:rPr lang="cs-CZ" sz="2400" b="1" i="0" smtClean="0"/>
                        <m:t>% 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𝟎𝟎𝟎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844824"/>
                <a:ext cx="4536504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80000" y="3644824"/>
                <a:ext cx="3896816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𝟏𝟎𝟎</m:t>
                      </m:r>
                      <m:r>
                        <a:rPr lang="cs-CZ" sz="2400" b="1" i="1" smtClean="0">
                          <a:latin typeface="Cambria Math"/>
                        </a:rPr>
                        <m:t>%=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𝟎𝟎𝟎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m:rPr>
                          <m:nor/>
                        </m:rPr>
                        <a:rPr lang="cs-CZ" sz="2400" b="1" i="0" smtClean="0"/>
                        <m:t> 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44824"/>
                <a:ext cx="3896816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4320000" y="2744824"/>
                <a:ext cx="380804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m:rPr>
                          <m:nor/>
                        </m:rPr>
                        <a:rPr lang="cs-CZ" sz="2400" b="1" i="0" smtClean="0">
                          <a:latin typeface="Cambria Math"/>
                        </a:rPr>
                        <m:t>00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400" b="1" i="0" smtClean="0">
                          <a:latin typeface="Cambria Math"/>
                        </a:rPr>
                        <m:t>10</m:t>
                      </m:r>
                      <m:r>
                        <m:rPr>
                          <m:nor/>
                        </m:rPr>
                        <a:rPr lang="cs-CZ" sz="2400" b="1" i="0" smtClean="0"/>
                        <m:t>% 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2744824"/>
                <a:ext cx="3808040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2744824"/>
                <a:ext cx="4013375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𝟏𝟎</m:t>
                      </m:r>
                      <m:r>
                        <a:rPr lang="cs-CZ" sz="2400" b="1" i="1" smtClean="0">
                          <a:latin typeface="Cambria Math"/>
                        </a:rPr>
                        <m:t>%=</m:t>
                      </m:r>
                      <m:r>
                        <a:rPr lang="cs-CZ" sz="2400" b="1" i="1" smtClean="0">
                          <a:latin typeface="Cambria Math"/>
                        </a:rPr>
                        <m:t>𝟏𝟎𝟎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m:rPr>
                          <m:nor/>
                        </m:rPr>
                        <a:rPr lang="cs-CZ" sz="2400" b="1" i="0" smtClean="0"/>
                        <m:t> 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744824"/>
                <a:ext cx="4013375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320000" y="3644824"/>
                <a:ext cx="380804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  <m:r>
                        <a:rPr lang="cs-CZ" sz="2400" b="1" i="0" smtClean="0">
                          <a:latin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</a:rPr>
                        <m:t>𝟎</m:t>
                      </m:r>
                      <m:r>
                        <m:rPr>
                          <m:nor/>
                        </m:rPr>
                        <a:rPr lang="cs-CZ" sz="2400" b="1" smtClean="0">
                          <a:latin typeface="Cambria Math"/>
                        </a:rPr>
                        <m:t>00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cs-CZ" sz="2400" b="1" smtClean="0">
                          <a:latin typeface="Cambria Math"/>
                        </a:rPr>
                        <m:t>100</m:t>
                      </m:r>
                      <m:r>
                        <m:rPr>
                          <m:nor/>
                        </m:rPr>
                        <a:rPr lang="cs-CZ" sz="2400" b="1" smtClean="0"/>
                        <m:t>% = </m:t>
                      </m:r>
                      <m:f>
                        <m:fPr>
                          <m:ctrlPr>
                            <a:rPr lang="cs-CZ" sz="2400" b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0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3644824"/>
                <a:ext cx="3808040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 descr="Milionář - Kolik promile může mít řidič? - Vědomostní kvíz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04303"/>
            <a:ext cx="4598368" cy="241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9085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Vyjádři v promile a převeď na procenta: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80000" y="2520000"/>
                <a:ext cx="2159752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𝒂</m:t>
                    </m:r>
                    <m:r>
                      <a:rPr lang="cs-CZ" sz="2400" b="1" i="1" smtClean="0"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latin typeface="Cambria Math"/>
                          </a:rPr>
                          <m:t>𝟐𝟓</m:t>
                        </m:r>
                      </m:num>
                      <m:den>
                        <m:r>
                          <a:rPr lang="cs-CZ" sz="2400" b="1" i="0" smtClean="0">
                            <a:latin typeface="Cambria Math"/>
                          </a:rPr>
                          <m:t>𝟏</m:t>
                        </m:r>
                        <m:r>
                          <a:rPr lang="cs-CZ" sz="2400" b="1" i="0" smtClean="0"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latin typeface="Cambria Math"/>
                          </a:rPr>
                          <m:t>𝟎𝟎𝟎</m:t>
                        </m:r>
                      </m:den>
                    </m:f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59752" cy="6312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180000" y="3240000"/>
                <a:ext cx="2080508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𝒃</m:t>
                    </m:r>
                    <m:r>
                      <a:rPr lang="cs-CZ" sz="2400" b="1" i="1" smtClean="0"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cs-CZ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latin typeface="Cambria Math"/>
                          </a:rPr>
                          <m:t>𝟑𝟐</m:t>
                        </m:r>
                      </m:num>
                      <m:den>
                        <m:r>
                          <a:rPr lang="cs-CZ" sz="2400" b="1" i="0" smtClean="0">
                            <a:latin typeface="Cambria Math"/>
                          </a:rPr>
                          <m:t>𝟓</m:t>
                        </m:r>
                        <m:r>
                          <a:rPr lang="cs-CZ" sz="2400" b="1" i="0" smtClean="0">
                            <a:latin typeface="Cambria Math"/>
                          </a:rPr>
                          <m:t>𝟎𝟎</m:t>
                        </m:r>
                      </m:den>
                    </m:f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240000"/>
                <a:ext cx="2080508" cy="6312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80000" y="3960000"/>
                <a:ext cx="2311460" cy="453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𝒄</m:t>
                    </m:r>
                    <m:r>
                      <a:rPr lang="cs-CZ" sz="2400" b="1" i="1" smtClean="0">
                        <a:latin typeface="Cambria Math"/>
                      </a:rPr>
                      <m:t>) </m:t>
                    </m:r>
                    <m:r>
                      <a:rPr lang="cs-CZ" sz="2400" b="1" i="1" smtClean="0">
                        <a:latin typeface="Cambria Math"/>
                      </a:rPr>
                      <m:t>𝟎</m:t>
                    </m:r>
                    <m:r>
                      <a:rPr lang="cs-CZ" sz="2400" b="1" i="1" smtClean="0">
                        <a:latin typeface="Cambria Math"/>
                      </a:rPr>
                      <m:t>,</m:t>
                    </m:r>
                    <m:r>
                      <a:rPr lang="cs-CZ" sz="2400" b="1" i="1" smtClean="0">
                        <a:latin typeface="Cambria Math"/>
                      </a:rPr>
                      <m:t>𝟏𝟐𝟒</m:t>
                    </m:r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960000"/>
                <a:ext cx="2311460" cy="453137"/>
              </a:xfrm>
              <a:prstGeom prst="rect">
                <a:avLst/>
              </a:prstGeom>
              <a:blipFill rotWithShape="1">
                <a:blip r:embed="rId4"/>
                <a:stretch>
                  <a:fillRect r="-528" b="-216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78912" y="4680000"/>
                <a:ext cx="2312548" cy="453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𝒅</m:t>
                    </m:r>
                    <m:r>
                      <a:rPr lang="cs-CZ" sz="2400" b="1" i="1" smtClean="0">
                        <a:latin typeface="Cambria Math"/>
                      </a:rPr>
                      <m:t>) </m:t>
                    </m:r>
                    <m:r>
                      <a:rPr lang="cs-CZ" sz="2400" b="1" i="1" smtClean="0">
                        <a:latin typeface="Cambria Math"/>
                      </a:rPr>
                      <m:t>𝟎</m:t>
                    </m:r>
                    <m:r>
                      <a:rPr lang="cs-CZ" sz="2400" b="1" i="1" smtClean="0">
                        <a:latin typeface="Cambria Math"/>
                      </a:rPr>
                      <m:t>,</m:t>
                    </m:r>
                    <m:r>
                      <a:rPr lang="cs-CZ" sz="2400" b="1" i="1" smtClean="0">
                        <a:latin typeface="Cambria Math"/>
                      </a:rPr>
                      <m:t>𝟒𝟓</m:t>
                    </m:r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12" y="4680000"/>
                <a:ext cx="2312548" cy="453137"/>
              </a:xfrm>
              <a:prstGeom prst="rect">
                <a:avLst/>
              </a:prstGeom>
              <a:blipFill rotWithShape="1">
                <a:blip r:embed="rId5"/>
                <a:stretch>
                  <a:fillRect l="-789" b="-216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16000" y="5400000"/>
                <a:ext cx="2627808" cy="453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𝒆</m:t>
                    </m:r>
                    <m:r>
                      <a:rPr lang="cs-CZ" sz="2400" b="1" i="1" smtClean="0">
                        <a:latin typeface="Cambria Math"/>
                      </a:rPr>
                      <m:t>) </m:t>
                    </m:r>
                    <m:r>
                      <a:rPr lang="cs-CZ" sz="2400" b="1" i="1" smtClean="0">
                        <a:latin typeface="Cambria Math"/>
                      </a:rPr>
                      <m:t>𝟎</m:t>
                    </m:r>
                    <m:r>
                      <a:rPr lang="cs-CZ" sz="2400" b="1" i="1" smtClean="0">
                        <a:latin typeface="Cambria Math"/>
                      </a:rPr>
                      <m:t>,</m:t>
                    </m:r>
                    <m:r>
                      <a:rPr lang="cs-CZ" sz="2400" b="1" i="1" smtClean="0">
                        <a:latin typeface="Cambria Math"/>
                      </a:rPr>
                      <m:t>𝟎𝟎𝟒</m:t>
                    </m:r>
                    <m:r>
                      <a:rPr lang="cs-CZ" sz="2400" b="1" i="1" smtClean="0">
                        <a:latin typeface="Cambria Math"/>
                      </a:rPr>
                      <m:t> </m:t>
                    </m:r>
                    <m:r>
                      <a:rPr lang="cs-CZ" sz="2400" b="1" i="1" smtClean="0">
                        <a:latin typeface="Cambria Math"/>
                      </a:rPr>
                      <m:t>𝟖</m:t>
                    </m:r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" y="5400000"/>
                <a:ext cx="2627808" cy="453137"/>
              </a:xfrm>
              <a:prstGeom prst="rect">
                <a:avLst/>
              </a:prstGeom>
              <a:blipFill rotWithShape="1">
                <a:blip r:embed="rId6"/>
                <a:stretch>
                  <a:fillRect b="-216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180000" y="6120000"/>
                <a:ext cx="1943728" cy="625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</a:rPr>
                      <m:t>𝒇</m:t>
                    </m:r>
                    <m:r>
                      <a:rPr lang="cs-CZ" sz="2400" b="1" i="1" smtClean="0"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cs-CZ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latin typeface="Cambria Math"/>
                          </a:rPr>
                          <m:t>𝟏𝟕</m:t>
                        </m:r>
                      </m:num>
                      <m:den>
                        <m:r>
                          <a:rPr lang="cs-CZ" sz="2400" b="1" i="0" smtClean="0">
                            <a:latin typeface="Cambria Math"/>
                          </a:rPr>
                          <m:t>𝟐</m:t>
                        </m:r>
                        <m:r>
                          <a:rPr lang="cs-CZ" sz="2400" b="1">
                            <a:latin typeface="Cambria Math"/>
                          </a:rPr>
                          <m:t>𝟎𝟎</m:t>
                        </m:r>
                      </m:den>
                    </m:f>
                  </m:oMath>
                </a14:m>
                <a:r>
                  <a:rPr lang="cs-CZ" b="1" dirty="0" smtClean="0"/>
                  <a:t> základu</a:t>
                </a:r>
                <a:endParaRPr lang="cs-CZ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6120000"/>
                <a:ext cx="1943728" cy="6258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232000" y="2520000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𝟐𝟓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2000" y="2520000"/>
                <a:ext cx="1187872" cy="461665"/>
              </a:xfrm>
              <a:prstGeom prst="rect">
                <a:avLst/>
              </a:prstGeom>
              <a:blipFill rotWithShape="1">
                <a:blip r:embed="rId8"/>
                <a:stretch>
                  <a:fillRect r="-10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348000" y="2519999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𝟓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000" y="2519999"/>
                <a:ext cx="1187872" cy="461665"/>
              </a:xfrm>
              <a:prstGeom prst="rect">
                <a:avLst/>
              </a:prstGeom>
              <a:blipFill rotWithShape="1">
                <a:blip r:embed="rId9"/>
                <a:stretch>
                  <a:fillRect r="-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979712" y="6207695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𝟖𝟓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6207695"/>
                <a:ext cx="1187872" cy="461665"/>
              </a:xfrm>
              <a:prstGeom prst="rect">
                <a:avLst/>
              </a:prstGeom>
              <a:blipFill rotWithShape="1">
                <a:blip r:embed="rId10"/>
                <a:stretch>
                  <a:fillRect r="-5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095712" y="6207694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𝟖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𝟓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712" y="6207694"/>
                <a:ext cx="1187872" cy="461665"/>
              </a:xfrm>
              <a:prstGeom prst="rect">
                <a:avLst/>
              </a:prstGeom>
              <a:blipFill rotWithShape="1">
                <a:blip r:embed="rId11"/>
                <a:stretch>
                  <a:fillRect r="-61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2664048" y="5415607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𝟖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48" y="5415607"/>
                <a:ext cx="1187872" cy="461665"/>
              </a:xfrm>
              <a:prstGeom prst="rect">
                <a:avLst/>
              </a:prstGeom>
              <a:blipFill rotWithShape="1">
                <a:blip r:embed="rId12"/>
                <a:stretch>
                  <a:fillRect r="-107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816176" y="5415606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𝟒𝟖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176" y="5415606"/>
                <a:ext cx="1187872" cy="461665"/>
              </a:xfrm>
              <a:prstGeom prst="rect">
                <a:avLst/>
              </a:prstGeom>
              <a:blipFill rotWithShape="1">
                <a:blip r:embed="rId13"/>
                <a:stretch>
                  <a:fillRect r="-220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2195736" y="4695527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𝟒𝟓𝟎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695527"/>
                <a:ext cx="1187872" cy="461665"/>
              </a:xfrm>
              <a:prstGeom prst="rect">
                <a:avLst/>
              </a:prstGeom>
              <a:blipFill rotWithShape="1">
                <a:blip r:embed="rId14"/>
                <a:stretch>
                  <a:fillRect r="-164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456136" y="4695526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𝟒𝟓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136" y="4695526"/>
                <a:ext cx="1187872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2384400" y="3975447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𝟏𝟐𝟒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400" y="3975447"/>
                <a:ext cx="1187872" cy="461665"/>
              </a:xfrm>
              <a:prstGeom prst="rect">
                <a:avLst/>
              </a:prstGeom>
              <a:blipFill rotWithShape="1">
                <a:blip r:embed="rId16"/>
                <a:stretch>
                  <a:fillRect r="-164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636000" y="3975446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𝟏𝟐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𝟒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000" y="3975446"/>
                <a:ext cx="1187872" cy="461665"/>
              </a:xfrm>
              <a:prstGeom prst="rect">
                <a:avLst/>
              </a:prstGeom>
              <a:blipFill rotWithShape="1">
                <a:blip r:embed="rId17"/>
                <a:stretch>
                  <a:fillRect r="-220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051720" y="3348000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𝟔𝟒</m:t>
                      </m:r>
                      <m:r>
                        <m:rPr>
                          <m:nor/>
                        </m:rPr>
                        <a:rPr lang="cs-CZ" sz="2400" b="1"/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348000"/>
                <a:ext cx="1187872" cy="461665"/>
              </a:xfrm>
              <a:prstGeom prst="rect">
                <a:avLst/>
              </a:prstGeom>
              <a:blipFill rotWithShape="1">
                <a:blip r:embed="rId18"/>
                <a:stretch>
                  <a:fillRect r="-10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3168000" y="3348000"/>
                <a:ext cx="1187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cs-CZ" sz="2400" b="1" i="0" smtClean="0">
                          <a:latin typeface="Cambria Math"/>
                        </a:rPr>
                        <m:t>4</m:t>
                      </m:r>
                      <m:r>
                        <m:rPr>
                          <m:nor/>
                        </m:rPr>
                        <a:rPr lang="cs-CZ" sz="2400" b="1" i="0" smtClean="0"/>
                        <m:t>%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3348000"/>
                <a:ext cx="1187872" cy="461665"/>
              </a:xfrm>
              <a:prstGeom prst="rect">
                <a:avLst/>
              </a:prstGeom>
              <a:blipFill rotWithShape="1">
                <a:blip r:embed="rId19"/>
                <a:stretch>
                  <a:fillRect r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1393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</a:t>
            </a:r>
            <a:r>
              <a:rPr lang="cs-CZ" b="1" dirty="0"/>
              <a:t>Krevní zkouškou bylo prokázáno v krvi řidiče </a:t>
            </a:r>
            <a:r>
              <a:rPr lang="cs-CZ" b="1" dirty="0" smtClean="0"/>
              <a:t>0,8 </a:t>
            </a:r>
            <a:r>
              <a:rPr lang="cs-CZ" b="1" dirty="0"/>
              <a:t>‰ alkoholu. Kolik je to asi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mililitrů</a:t>
            </a:r>
            <a:r>
              <a:rPr lang="cs-CZ" b="1" dirty="0"/>
              <a:t>, je-li v těle dospělého člověka přibližně 6 litrů krve?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95630" y="3059908"/>
            <a:ext cx="434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1 000 ‰  </a:t>
            </a:r>
            <a:r>
              <a:rPr lang="cs-CZ" dirty="0" smtClean="0"/>
              <a:t>.................. </a:t>
            </a:r>
            <a:r>
              <a:rPr lang="cs-CZ" dirty="0" smtClean="0"/>
              <a:t>6 l = 6 000 ml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132094" y="3392964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0,8</a:t>
            </a:r>
            <a:r>
              <a:rPr lang="cs-CZ" u="sng" dirty="0" smtClean="0"/>
              <a:t> </a:t>
            </a:r>
            <a:r>
              <a:rPr lang="cs-CZ" u="sng" dirty="0"/>
              <a:t>‰</a:t>
            </a:r>
            <a:r>
              <a:rPr lang="cs-CZ" u="sng" dirty="0" smtClean="0"/>
              <a:t>  </a:t>
            </a:r>
            <a:r>
              <a:rPr lang="cs-CZ" u="sng" dirty="0" smtClean="0"/>
              <a:t>.................. </a:t>
            </a:r>
            <a:r>
              <a:rPr lang="cs-CZ" u="sng" dirty="0" smtClean="0"/>
              <a:t>.        x ml	</a:t>
            </a:r>
            <a:endParaRPr lang="cs-CZ" u="sng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4912054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Přímá spojnice se šipkou 30"/>
          <p:cNvCxnSpPr/>
          <p:nvPr/>
        </p:nvCxnSpPr>
        <p:spPr bwMode="auto">
          <a:xfrm flipV="1">
            <a:off x="1133092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331640" y="377990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</a:t>
            </a:r>
            <a:r>
              <a:rPr lang="cs-CZ" dirty="0" smtClean="0"/>
              <a:t>6 000 </a:t>
            </a:r>
            <a:r>
              <a:rPr lang="cs-CZ" dirty="0" smtClean="0"/>
              <a:t>= </a:t>
            </a:r>
            <a:r>
              <a:rPr lang="cs-CZ" dirty="0" smtClean="0"/>
              <a:t>0,8 </a:t>
            </a:r>
            <a:r>
              <a:rPr lang="cs-CZ" dirty="0" smtClean="0"/>
              <a:t>: </a:t>
            </a:r>
            <a:r>
              <a:rPr lang="cs-CZ" dirty="0" smtClean="0"/>
              <a:t>1 000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331640" y="413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1 000 </a:t>
            </a:r>
            <a:r>
              <a:rPr lang="cs-CZ" dirty="0" smtClean="0"/>
              <a:t>· x = </a:t>
            </a:r>
            <a:r>
              <a:rPr lang="cs-CZ" dirty="0" smtClean="0"/>
              <a:t>0,8 </a:t>
            </a:r>
            <a:r>
              <a:rPr lang="cs-CZ" dirty="0"/>
              <a:t>·</a:t>
            </a:r>
            <a:r>
              <a:rPr lang="cs-CZ" dirty="0" smtClean="0"/>
              <a:t> </a:t>
            </a:r>
            <a:r>
              <a:rPr lang="cs-CZ" dirty="0" smtClean="0"/>
              <a:t>6 000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331640" y="4498565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1 000 </a:t>
            </a:r>
            <a:r>
              <a:rPr lang="cs-CZ" dirty="0" smtClean="0"/>
              <a:t>· x = </a:t>
            </a:r>
            <a:r>
              <a:rPr lang="cs-CZ" dirty="0" smtClean="0"/>
              <a:t>4 800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23728" y="4859908"/>
            <a:ext cx="110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x = </a:t>
            </a:r>
            <a:r>
              <a:rPr lang="cs-CZ" u="sng" dirty="0" smtClean="0"/>
              <a:t>4,8	</a:t>
            </a:r>
            <a:endParaRPr lang="cs-CZ" u="sng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22118" y="5219908"/>
            <a:ext cx="180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4,8 ml krve</a:t>
            </a:r>
            <a:endParaRPr lang="cs-CZ" u="dbl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83400" y="5877272"/>
            <a:ext cx="413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 těle člověka bylo asi 4,8 ml alkoholu.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4197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2" grpId="0"/>
      <p:bldP spid="33" grpId="0"/>
      <p:bldP spid="34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/>
              <a:t>Jaké stoupání v promile má kopec, pokud jeho délka je 4 km a výškový rozdíl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je </a:t>
            </a:r>
            <a:r>
              <a:rPr lang="cs-CZ" b="1" dirty="0"/>
              <a:t>6 metrů?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95630" y="3059908"/>
            <a:ext cx="434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1 000 ‰  </a:t>
            </a:r>
            <a:r>
              <a:rPr lang="cs-CZ" dirty="0" smtClean="0"/>
              <a:t>............... 4 km = 4 000 ml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132094" y="3392964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x</a:t>
            </a:r>
            <a:r>
              <a:rPr lang="cs-CZ" u="sng" dirty="0" smtClean="0"/>
              <a:t> </a:t>
            </a:r>
            <a:r>
              <a:rPr lang="cs-CZ" u="sng" dirty="0"/>
              <a:t>‰</a:t>
            </a:r>
            <a:r>
              <a:rPr lang="cs-CZ" u="sng" dirty="0" smtClean="0"/>
              <a:t>  ................................   6 m	</a:t>
            </a:r>
            <a:endParaRPr lang="cs-CZ" u="sng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4912054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Přímá spojnice se šipkou 30"/>
          <p:cNvCxnSpPr/>
          <p:nvPr/>
        </p:nvCxnSpPr>
        <p:spPr bwMode="auto">
          <a:xfrm flipV="1">
            <a:off x="1133092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331640" y="377990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</a:t>
            </a:r>
            <a:r>
              <a:rPr lang="cs-CZ" dirty="0" smtClean="0"/>
              <a:t>1 000 </a:t>
            </a:r>
            <a:r>
              <a:rPr lang="cs-CZ" dirty="0" smtClean="0"/>
              <a:t>= </a:t>
            </a:r>
            <a:r>
              <a:rPr lang="cs-CZ" dirty="0" smtClean="0"/>
              <a:t>6 </a:t>
            </a:r>
            <a:r>
              <a:rPr lang="cs-CZ" dirty="0" smtClean="0"/>
              <a:t>: </a:t>
            </a:r>
            <a:r>
              <a:rPr lang="cs-CZ" dirty="0" smtClean="0"/>
              <a:t>4 000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331640" y="413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4 000 </a:t>
            </a:r>
            <a:r>
              <a:rPr lang="cs-CZ" dirty="0" smtClean="0"/>
              <a:t>· x = </a:t>
            </a:r>
            <a:r>
              <a:rPr lang="cs-CZ" dirty="0" smtClean="0"/>
              <a:t>6 </a:t>
            </a:r>
            <a:r>
              <a:rPr lang="cs-CZ" dirty="0"/>
              <a:t>·</a:t>
            </a:r>
            <a:r>
              <a:rPr lang="cs-CZ" dirty="0" smtClean="0"/>
              <a:t> </a:t>
            </a:r>
            <a:r>
              <a:rPr lang="cs-CZ" dirty="0" smtClean="0"/>
              <a:t>1 000 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97694" y="4498565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4 000 </a:t>
            </a:r>
            <a:r>
              <a:rPr lang="cs-CZ" dirty="0" smtClean="0"/>
              <a:t>· x = </a:t>
            </a:r>
            <a:r>
              <a:rPr lang="cs-CZ" dirty="0" smtClean="0"/>
              <a:t>6 000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23728" y="485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x = </a:t>
            </a:r>
            <a:r>
              <a:rPr lang="cs-CZ" u="sng" dirty="0" smtClean="0"/>
              <a:t>1,5	</a:t>
            </a:r>
            <a:endParaRPr lang="cs-CZ" u="sng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854606" y="521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6 m </a:t>
            </a:r>
            <a:r>
              <a:rPr lang="cs-CZ" u="dbl" dirty="0"/>
              <a:t>= </a:t>
            </a:r>
            <a:r>
              <a:rPr lang="cs-CZ" u="dbl" dirty="0" smtClean="0"/>
              <a:t>1,5 </a:t>
            </a:r>
            <a:r>
              <a:rPr lang="cs-CZ" u="dbl" dirty="0" smtClean="0"/>
              <a:t>‰ ze 4 k</a:t>
            </a:r>
            <a:r>
              <a:rPr lang="cs-CZ" u="dbl" dirty="0" smtClean="0"/>
              <a:t>m</a:t>
            </a:r>
            <a:endParaRPr lang="cs-CZ" u="dbl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83400" y="5877272"/>
            <a:ext cx="413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Průměrné stoupání je asi 1,5</a:t>
            </a:r>
            <a:r>
              <a:rPr lang="cs-CZ" dirty="0"/>
              <a:t> </a:t>
            </a:r>
            <a:r>
              <a:rPr lang="cs-CZ" dirty="0" smtClean="0"/>
              <a:t>‰.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30559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2" grpId="0"/>
      <p:bldP spid="33" grpId="0"/>
      <p:bldP spid="34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</a:t>
            </a:r>
            <a:r>
              <a:rPr lang="cs-CZ" dirty="0"/>
              <a:t>Zlata mince obsahuje 964 promile čistého zlata což je </a:t>
            </a:r>
            <a:r>
              <a:rPr lang="cs-CZ" dirty="0" smtClean="0"/>
              <a:t>7,23 </a:t>
            </a:r>
            <a:r>
              <a:rPr lang="cs-CZ" dirty="0"/>
              <a:t>g. Jaká je hmotnost mince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v </a:t>
            </a:r>
            <a:r>
              <a:rPr lang="cs-CZ" dirty="0"/>
              <a:t>gramech?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95630" y="3059908"/>
            <a:ext cx="434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964 </a:t>
            </a:r>
            <a:r>
              <a:rPr lang="cs-CZ" dirty="0"/>
              <a:t>‰  </a:t>
            </a:r>
            <a:r>
              <a:rPr lang="cs-CZ" dirty="0" smtClean="0"/>
              <a:t>.................................. 7,23 g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132094" y="3392964"/>
            <a:ext cx="394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1 000</a:t>
            </a:r>
            <a:r>
              <a:rPr lang="cs-CZ" u="sng" dirty="0" smtClean="0"/>
              <a:t> </a:t>
            </a:r>
            <a:r>
              <a:rPr lang="cs-CZ" u="sng" dirty="0"/>
              <a:t>‰</a:t>
            </a:r>
            <a:r>
              <a:rPr lang="cs-CZ" u="sng" dirty="0" smtClean="0"/>
              <a:t>  ................................   x g	</a:t>
            </a:r>
            <a:endParaRPr lang="cs-CZ" u="sng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4912054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Přímá spojnice se šipkou 30"/>
          <p:cNvCxnSpPr/>
          <p:nvPr/>
        </p:nvCxnSpPr>
        <p:spPr bwMode="auto">
          <a:xfrm flipV="1">
            <a:off x="1133092" y="313876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239646" y="377990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</a:t>
            </a:r>
            <a:r>
              <a:rPr lang="cs-CZ" dirty="0" smtClean="0"/>
              <a:t>7,23 </a:t>
            </a:r>
            <a:r>
              <a:rPr lang="cs-CZ" dirty="0" smtClean="0"/>
              <a:t>= </a:t>
            </a:r>
            <a:r>
              <a:rPr lang="cs-CZ" dirty="0" smtClean="0"/>
              <a:t>1 000 </a:t>
            </a:r>
            <a:r>
              <a:rPr lang="cs-CZ" dirty="0" smtClean="0"/>
              <a:t>: </a:t>
            </a:r>
            <a:r>
              <a:rPr lang="cs-CZ" dirty="0" smtClean="0"/>
              <a:t>964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286894" y="413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964 </a:t>
            </a:r>
            <a:r>
              <a:rPr lang="cs-CZ" dirty="0" smtClean="0"/>
              <a:t>· x = </a:t>
            </a:r>
            <a:r>
              <a:rPr lang="cs-CZ" dirty="0" smtClean="0"/>
              <a:t>7,23 </a:t>
            </a:r>
            <a:r>
              <a:rPr lang="cs-CZ" dirty="0"/>
              <a:t>·</a:t>
            </a:r>
            <a:r>
              <a:rPr lang="cs-CZ" dirty="0" smtClean="0"/>
              <a:t> </a:t>
            </a:r>
            <a:r>
              <a:rPr lang="cs-CZ" dirty="0" smtClean="0"/>
              <a:t>1 000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97694" y="4498565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964 </a:t>
            </a:r>
            <a:r>
              <a:rPr lang="cs-CZ" dirty="0" smtClean="0"/>
              <a:t>· x = </a:t>
            </a:r>
            <a:r>
              <a:rPr lang="cs-CZ" dirty="0" smtClean="0"/>
              <a:t>7 230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906094" y="485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x = </a:t>
            </a:r>
            <a:r>
              <a:rPr lang="cs-CZ" u="sng" dirty="0" smtClean="0"/>
              <a:t>7,5	</a:t>
            </a:r>
            <a:endParaRPr lang="cs-CZ" u="sng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906094" y="521990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x </a:t>
            </a:r>
            <a:r>
              <a:rPr lang="cs-CZ" u="dbl" dirty="0"/>
              <a:t>= </a:t>
            </a:r>
            <a:r>
              <a:rPr lang="cs-CZ" u="dbl" dirty="0" smtClean="0"/>
              <a:t>7,5 g</a:t>
            </a:r>
            <a:endParaRPr lang="cs-CZ" u="dbl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83400" y="5877272"/>
            <a:ext cx="252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Mince váží 7,5 g.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31282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2" grpId="0"/>
      <p:bldP spid="33" grpId="0"/>
      <p:bldP spid="34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Promile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268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</a:t>
            </a:r>
            <a:r>
              <a:rPr lang="cs-CZ" dirty="0"/>
              <a:t>Jirka měl zaplatit </a:t>
            </a:r>
            <a:r>
              <a:rPr lang="cs-CZ" dirty="0" smtClean="0"/>
              <a:t>1 500 </a:t>
            </a:r>
            <a:r>
              <a:rPr lang="cs-CZ" dirty="0"/>
              <a:t>Kč. Pokud nezaplatí včas, bude mu za každý den prodlení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účtováno </a:t>
            </a:r>
            <a:r>
              <a:rPr lang="cs-CZ" dirty="0"/>
              <a:t>penále ve výši 0,5 promile z dlužené částky. Vzpomene si až za 30 dní.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Kolik </a:t>
            </a:r>
            <a:r>
              <a:rPr lang="cs-CZ" dirty="0"/>
              <a:t>je penále?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832540" y="0"/>
                <a:ext cx="23114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𝟐𝟐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𝟓𝟎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𝑲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540" y="0"/>
                <a:ext cx="2311460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792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0" y="3276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dirty="0"/>
              <a:t>Železniční </a:t>
            </a:r>
            <a:r>
              <a:rPr lang="cs-CZ" dirty="0" smtClean="0"/>
              <a:t>trať má </a:t>
            </a:r>
            <a:r>
              <a:rPr lang="cs-CZ" dirty="0"/>
              <a:t>stoupání 12 promile. O kolik metrů vystoupá na vodorovné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vzdálenosti 4 km</a:t>
            </a:r>
            <a:r>
              <a:rPr lang="cs-CZ" dirty="0"/>
              <a:t>?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6829825" y="383232"/>
                <a:ext cx="23114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𝟒𝟖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825" y="383232"/>
                <a:ext cx="231146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789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0" y="4032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</a:t>
            </a:r>
            <a:r>
              <a:rPr lang="cs-CZ" dirty="0"/>
              <a:t>Cena zahraničního vozu činí v hotovosti 630 000 Kč. Kolik Kč zaplatí podnikatel 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    navíc za </a:t>
            </a:r>
            <a:r>
              <a:rPr lang="cs-CZ" dirty="0"/>
              <a:t>auto za tři roky splátkového období, jestliže si připlatí 17 </a:t>
            </a:r>
            <a:r>
              <a:rPr lang="cs-CZ" dirty="0" smtClean="0"/>
              <a:t>promile </a:t>
            </a:r>
            <a:r>
              <a:rPr lang="cs-CZ" dirty="0"/>
              <a:t>ceny </a:t>
            </a:r>
            <a:r>
              <a:rPr lang="cs-CZ" dirty="0" smtClean="0"/>
              <a:t>vozu?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6832540" y="766464"/>
                <a:ext cx="23114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𝟕𝟏𝟎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𝑲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540" y="766464"/>
                <a:ext cx="2311460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792"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0" y="4788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7. </a:t>
            </a:r>
            <a:r>
              <a:rPr lang="cs-CZ" dirty="0"/>
              <a:t>V hornině se nachází 1,2 promile zlata. Kolik gramů zlata získají z 45 tun suroviny?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6832540" y="1167135"/>
                <a:ext cx="23114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𝟓𝟒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𝟎𝟎𝟎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540" y="1167135"/>
                <a:ext cx="2311460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792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0" y="5400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8. </a:t>
            </a:r>
            <a:r>
              <a:rPr lang="cs-CZ" dirty="0"/>
              <a:t>Vypočítejte průměrný sklon tratě (v </a:t>
            </a:r>
            <a:r>
              <a:rPr lang="cs-CZ" dirty="0" smtClean="0"/>
              <a:t>promile) </a:t>
            </a:r>
            <a:r>
              <a:rPr lang="cs-CZ" dirty="0"/>
              <a:t>z Prievidze (309 </a:t>
            </a:r>
            <a:r>
              <a:rPr lang="cs-CZ" dirty="0" smtClean="0"/>
              <a:t>metrů nad mořem) </a:t>
            </a:r>
            <a:br>
              <a:rPr lang="cs-CZ" dirty="0" smtClean="0"/>
            </a:br>
            <a:r>
              <a:rPr lang="cs-CZ" dirty="0" smtClean="0"/>
              <a:t>    do </a:t>
            </a:r>
            <a:r>
              <a:rPr lang="cs-CZ" dirty="0"/>
              <a:t>stanice </a:t>
            </a:r>
            <a:r>
              <a:rPr lang="cs-CZ" dirty="0" err="1"/>
              <a:t>Topoľčany</a:t>
            </a:r>
            <a:r>
              <a:rPr lang="cs-CZ" dirty="0"/>
              <a:t> (174 </a:t>
            </a:r>
            <a:r>
              <a:rPr lang="cs-CZ" dirty="0" smtClean="0"/>
              <a:t>metrů nad mořem), </a:t>
            </a:r>
            <a:r>
              <a:rPr lang="cs-CZ" dirty="0"/>
              <a:t>pokud trať je dlouhá 44 </a:t>
            </a:r>
            <a:r>
              <a:rPr lang="cs-CZ" dirty="0" smtClean="0"/>
              <a:t>km (výsledek </a:t>
            </a:r>
            <a:br>
              <a:rPr lang="cs-CZ" dirty="0" smtClean="0"/>
            </a:br>
            <a:r>
              <a:rPr lang="cs-CZ" dirty="0" smtClean="0"/>
              <a:t>    zaokrouhlete na dvě desetinná místa).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829825" y="1550367"/>
                <a:ext cx="23114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𝟎𝟕</m:t>
                      </m:r>
                      <m:r>
                        <m:rPr>
                          <m:nor/>
                        </m:rPr>
                        <a:rPr lang="cs-CZ" sz="2400" b="1" smtClean="0">
                          <a:solidFill>
                            <a:srgbClr val="FF0000"/>
                          </a:solidFill>
                        </a:rPr>
                        <m:t>‰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825" y="1550367"/>
                <a:ext cx="2311460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526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9881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  <p:bldP spid="2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1869</TotalTime>
  <Words>685</Words>
  <Application>Microsoft Office PowerPoint</Application>
  <PresentationFormat>Předvádění na obrazovce (4:3)</PresentationFormat>
  <Paragraphs>105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Promile</vt:lpstr>
      <vt:lpstr>Promile</vt:lpstr>
      <vt:lpstr>Promile</vt:lpstr>
      <vt:lpstr>Promile</vt:lpstr>
      <vt:lpstr>Promile</vt:lpstr>
      <vt:lpstr>Promile</vt:lpstr>
      <vt:lpstr>Promile</vt:lpstr>
      <vt:lpstr>Promile</vt:lpstr>
      <vt:lpstr>Promile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253</cp:revision>
  <dcterms:created xsi:type="dcterms:W3CDTF">2012-01-02T08:14:14Z</dcterms:created>
  <dcterms:modified xsi:type="dcterms:W3CDTF">2020-05-13T19:20:15Z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