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20"/>
  </p:notesMasterIdLst>
  <p:handoutMasterIdLst>
    <p:handoutMasterId r:id="rId21"/>
  </p:handoutMasterIdLst>
  <p:sldIdLst>
    <p:sldId id="256" r:id="rId2"/>
    <p:sldId id="275" r:id="rId3"/>
    <p:sldId id="308" r:id="rId4"/>
    <p:sldId id="309" r:id="rId5"/>
    <p:sldId id="310" r:id="rId6"/>
    <p:sldId id="311" r:id="rId7"/>
    <p:sldId id="314" r:id="rId8"/>
    <p:sldId id="315" r:id="rId9"/>
    <p:sldId id="316" r:id="rId10"/>
    <p:sldId id="321" r:id="rId11"/>
    <p:sldId id="317" r:id="rId12"/>
    <p:sldId id="318" r:id="rId13"/>
    <p:sldId id="319" r:id="rId14"/>
    <p:sldId id="320" r:id="rId15"/>
    <p:sldId id="322" r:id="rId16"/>
    <p:sldId id="323" r:id="rId17"/>
    <p:sldId id="324" r:id="rId18"/>
    <p:sldId id="325" r:id="rId19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00" autoAdjust="0"/>
  </p:normalViewPr>
  <p:slideViewPr>
    <p:cSldViewPr>
      <p:cViewPr>
        <p:scale>
          <a:sx n="117" d="100"/>
          <a:sy n="117" d="100"/>
        </p:scale>
        <p:origin x="-10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90600" y="836712"/>
            <a:ext cx="7772400" cy="1944216"/>
          </a:xfrm>
        </p:spPr>
        <p:txBody>
          <a:bodyPr/>
          <a:lstStyle/>
          <a:p>
            <a:pPr algn="ctr"/>
            <a:r>
              <a:rPr lang="cs-CZ" sz="6000" dirty="0" smtClean="0"/>
              <a:t>Úrok, </a:t>
            </a:r>
            <a:br>
              <a:rPr lang="cs-CZ" sz="6000" dirty="0" smtClean="0"/>
            </a:br>
            <a:r>
              <a:rPr lang="cs-CZ" sz="6000" dirty="0" smtClean="0"/>
              <a:t>jednoduché úrokování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7.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2123728" y="2852936"/>
            <a:ext cx="56166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6000" b="1" dirty="0" smtClean="0">
                <a:solidFill>
                  <a:srgbClr val="FF0000"/>
                </a:solidFill>
              </a:rPr>
              <a:t>Konec 1. části</a:t>
            </a:r>
            <a:endParaRPr lang="cs-CZ" sz="6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19681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214313"/>
            <a:ext cx="8260407" cy="1462087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Počítání úroku</a:t>
            </a:r>
            <a:endParaRPr lang="cs-CZ" sz="3200" dirty="0"/>
          </a:p>
        </p:txBody>
      </p:sp>
      <p:sp>
        <p:nvSpPr>
          <p:cNvPr id="6" name="TextovéPole 5"/>
          <p:cNvSpPr txBox="1"/>
          <p:nvPr/>
        </p:nvSpPr>
        <p:spPr>
          <a:xfrm>
            <a:off x="1" y="2564904"/>
            <a:ext cx="50321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solidFill>
                  <a:srgbClr val="FF0000"/>
                </a:solidFill>
                <a:latin typeface="Trebuchet MS" pitchFamily="34" charset="0"/>
              </a:rPr>
              <a:t>Jestliže si půjčíme od banky peníze, můžeme my s těmito penězi hospodařit</a:t>
            </a:r>
            <a:endParaRPr lang="cs-CZ" sz="2400" b="1" dirty="0">
              <a:solidFill>
                <a:srgbClr val="FF0000"/>
              </a:solidFill>
              <a:latin typeface="Trebuchet MS" pitchFamily="34" charset="0"/>
              <a:sym typeface="Symbol" pitchFamily="18" charset="2"/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3419873" y="5351188"/>
            <a:ext cx="57213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/>
              <a:t>Za tuto službu vyplácíme bance úrok.</a:t>
            </a:r>
            <a:endParaRPr lang="cs-CZ" sz="2400" b="1" dirty="0"/>
          </a:p>
        </p:txBody>
      </p:sp>
      <p:pic>
        <p:nvPicPr>
          <p:cNvPr id="1026" name="Picture 2" descr="Zobrazit zdrojový obrázek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916832"/>
            <a:ext cx="3563888" cy="2672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Zobrazit zdrojový obrázek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15" y="4403609"/>
            <a:ext cx="3456384" cy="2300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953281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Co je to úrok</a:t>
            </a:r>
            <a:endParaRPr lang="cs-CZ" sz="32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288016" y="1988840"/>
            <a:ext cx="885598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Úrok je částka, kterou peněžním ústavům zaplatíme z půjčených peněz za to, že nám </a:t>
            </a:r>
          </a:p>
          <a:p>
            <a:r>
              <a:rPr lang="cs-CZ" sz="2800" b="1" dirty="0" smtClean="0"/>
              <a:t>půjčí svoje peníze.</a:t>
            </a:r>
            <a:endParaRPr lang="cs-CZ" sz="2800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144000" y="3491716"/>
            <a:ext cx="442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0070C0"/>
                </a:solidFill>
              </a:rPr>
              <a:t>Velikost úroku závisí na:</a:t>
            </a:r>
            <a:endParaRPr lang="cs-CZ" sz="2800" b="1" dirty="0">
              <a:solidFill>
                <a:srgbClr val="0070C0"/>
              </a:solidFill>
            </a:endParaRPr>
          </a:p>
        </p:txBody>
      </p:sp>
      <p:sp>
        <p:nvSpPr>
          <p:cNvPr id="31" name="TextovéPole 30"/>
          <p:cNvSpPr txBox="1"/>
          <p:nvPr/>
        </p:nvSpPr>
        <p:spPr>
          <a:xfrm>
            <a:off x="-16" y="4149080"/>
            <a:ext cx="6084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- velikosti půjčky (úvěru)</a:t>
            </a:r>
            <a:endParaRPr lang="cs-CZ" sz="2400" b="1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0" y="4622141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- na délce doby, po kterou půjčku splácíme</a:t>
            </a:r>
            <a:endParaRPr lang="cs-CZ" sz="2400" b="1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0" y="5109567"/>
            <a:ext cx="2763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- na druhu půjčky</a:t>
            </a:r>
            <a:endParaRPr lang="cs-CZ" sz="2400" b="1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0" y="5740812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Z</a:t>
            </a:r>
            <a:r>
              <a:rPr lang="cs-CZ" sz="2400" b="1" dirty="0" smtClean="0"/>
              <a:t>ákladní</a:t>
            </a:r>
            <a:r>
              <a:rPr lang="cs-CZ" sz="2400" b="1" dirty="0"/>
              <a:t> peněžní částka, která byla </a:t>
            </a:r>
            <a:r>
              <a:rPr lang="cs-CZ" sz="2400" b="1" dirty="0" smtClean="0"/>
              <a:t>půjčena, a z které se úrok platí, se nazývá </a:t>
            </a:r>
            <a:r>
              <a:rPr lang="cs-CZ" sz="2400" b="1" dirty="0" smtClean="0">
                <a:solidFill>
                  <a:srgbClr val="FF0000"/>
                </a:solidFill>
              </a:rPr>
              <a:t>jistina.</a:t>
            </a:r>
            <a:endParaRPr lang="cs-CZ" sz="2400" b="1" dirty="0">
              <a:solidFill>
                <a:srgbClr val="FF0000"/>
              </a:solidFill>
            </a:endParaRPr>
          </a:p>
        </p:txBody>
      </p:sp>
      <p:sp>
        <p:nvSpPr>
          <p:cNvPr id="3" name="AutoShape 2" descr="Není úrok jako úrok aneb Jak klamou banky - Hypoindex.c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pic>
        <p:nvPicPr>
          <p:cNvPr id="2052" name="Picture 4" descr="Není úrok jako úrok aneb Jak klamou banky - Hypoindex.cz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5650" y="2943313"/>
            <a:ext cx="2470269" cy="1667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975380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1" grpId="0"/>
      <p:bldP spid="32" grpId="0"/>
      <p:bldP spid="33" grpId="0"/>
      <p:bldP spid="3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Základní pojmy</a:t>
            </a:r>
            <a:endParaRPr lang="cs-CZ" sz="32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988840"/>
            <a:ext cx="8235716" cy="2915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 descr="Finanční poradna: Úročí se úroky?: Letňanské list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8463" y="4908376"/>
            <a:ext cx="2543175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258105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4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ovéPole 26"/>
          <p:cNvSpPr txBox="1"/>
          <p:nvPr/>
        </p:nvSpPr>
        <p:spPr>
          <a:xfrm>
            <a:off x="0" y="2340000"/>
            <a:ext cx="2267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- jistina =</a:t>
            </a:r>
            <a:endParaRPr lang="cs-CZ" sz="2400" b="1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0" y="3060000"/>
            <a:ext cx="2627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- úroková míra =</a:t>
            </a:r>
            <a:endParaRPr lang="cs-CZ" sz="2400" b="1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2483768" y="3068042"/>
            <a:ext cx="3672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>
                <a:solidFill>
                  <a:srgbClr val="FF0000"/>
                </a:solidFill>
              </a:rPr>
              <a:t>p</a:t>
            </a:r>
            <a:r>
              <a:rPr lang="cs-CZ" sz="2400" b="1" dirty="0" smtClean="0">
                <a:solidFill>
                  <a:srgbClr val="FF0000"/>
                </a:solidFill>
              </a:rPr>
              <a:t>očet procent z jistiny</a:t>
            </a:r>
            <a:endParaRPr lang="cs-CZ" sz="2400" b="1" dirty="0">
              <a:solidFill>
                <a:srgbClr val="FF0000"/>
              </a:solidFill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0" y="3780000"/>
            <a:ext cx="1332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- úrok =</a:t>
            </a:r>
            <a:endParaRPr lang="cs-CZ" sz="2400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1332040" y="3606115"/>
            <a:ext cx="51841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>
                <a:solidFill>
                  <a:srgbClr val="FF0000"/>
                </a:solidFill>
              </a:rPr>
              <a:t>č</a:t>
            </a:r>
            <a:r>
              <a:rPr lang="cs-CZ" sz="2400" b="1" dirty="0" smtClean="0">
                <a:solidFill>
                  <a:srgbClr val="FF0000"/>
                </a:solidFill>
              </a:rPr>
              <a:t>ástka, která je připočítávána</a:t>
            </a:r>
            <a:br>
              <a:rPr lang="cs-CZ" sz="2400" b="1" dirty="0" smtClean="0">
                <a:solidFill>
                  <a:srgbClr val="FF0000"/>
                </a:solidFill>
              </a:rPr>
            </a:br>
            <a:r>
              <a:rPr lang="cs-CZ" sz="2400" b="1" dirty="0" smtClean="0">
                <a:solidFill>
                  <a:srgbClr val="FF0000"/>
                </a:solidFill>
              </a:rPr>
              <a:t> k jistině obvykle 1krát za rok</a:t>
            </a:r>
            <a:endParaRPr lang="cs-CZ" sz="2400" b="1" dirty="0">
              <a:solidFill>
                <a:srgbClr val="FF0000"/>
              </a:solidFill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1475864" y="2340000"/>
            <a:ext cx="5400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>
                <a:solidFill>
                  <a:srgbClr val="FF0000"/>
                </a:solidFill>
              </a:rPr>
              <a:t>f</a:t>
            </a:r>
            <a:r>
              <a:rPr lang="cs-CZ" sz="2400" b="1" dirty="0" smtClean="0">
                <a:solidFill>
                  <a:srgbClr val="FF0000"/>
                </a:solidFill>
              </a:rPr>
              <a:t>inanční částka půjčená od banky</a:t>
            </a:r>
            <a:endParaRPr lang="cs-CZ" sz="2400" b="1" dirty="0">
              <a:solidFill>
                <a:srgbClr val="FF0000"/>
              </a:solidFill>
            </a:endParaRPr>
          </a:p>
        </p:txBody>
      </p:sp>
      <p:sp>
        <p:nvSpPr>
          <p:cNvPr id="18" name="TextovéPole 17"/>
          <p:cNvSpPr txBox="1"/>
          <p:nvPr/>
        </p:nvSpPr>
        <p:spPr>
          <a:xfrm>
            <a:off x="6480000" y="2340000"/>
            <a:ext cx="11156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základ</a:t>
            </a:r>
            <a:endParaRPr lang="cs-CZ" sz="2400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6480000" y="3780000"/>
            <a:ext cx="26939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procentová část</a:t>
            </a:r>
            <a:endParaRPr lang="cs-CZ" sz="2400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6480000" y="3060000"/>
            <a:ext cx="23339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p</a:t>
            </a:r>
            <a:r>
              <a:rPr lang="cs-CZ" sz="2400" b="1" dirty="0" smtClean="0"/>
              <a:t>očet procent</a:t>
            </a:r>
            <a:endParaRPr lang="cs-CZ" sz="2400" b="1" dirty="0"/>
          </a:p>
        </p:txBody>
      </p:sp>
      <p:sp>
        <p:nvSpPr>
          <p:cNvPr id="28" name="Rectangle 2"/>
          <p:cNvSpPr txBox="1">
            <a:spLocks noChangeArrowheads="1"/>
          </p:cNvSpPr>
          <p:nvPr/>
        </p:nvSpPr>
        <p:spPr bwMode="auto">
          <a:xfrm>
            <a:off x="963481" y="260648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kern="0" dirty="0" smtClean="0"/>
              <a:t>Základní pojmy</a:t>
            </a:r>
            <a:endParaRPr lang="cs-CZ" sz="3200" kern="0" dirty="0"/>
          </a:p>
        </p:txBody>
      </p:sp>
      <p:pic>
        <p:nvPicPr>
          <p:cNvPr id="4098" name="Picture 2" descr="Banka CREDITAS zvýšila úrok na spořicím účtu na 1,3 % - C JOURNAL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725144"/>
            <a:ext cx="3029311" cy="1749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Splácíte půjčky? Ověřte si možnost refinancování k Wüstenrot, TOP ..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714875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Víme, který spořicí účet garantuje, že rok nesníží úrok | Zlatá Korun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2500" y="4437112"/>
            <a:ext cx="2857500" cy="2066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320529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Výpočet úroku</a:t>
            </a:r>
            <a:endParaRPr lang="cs-CZ" sz="3200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395536" y="3600000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100%  .................. 85 000 Kč</a:t>
            </a:r>
            <a:endParaRPr lang="cs-CZ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432000" y="3933056"/>
            <a:ext cx="4304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sng" dirty="0" smtClean="0"/>
              <a:t>6% …................... x Kč</a:t>
            </a:r>
            <a:endParaRPr lang="cs-CZ" u="sng" dirty="0"/>
          </a:p>
        </p:txBody>
      </p:sp>
      <p:cxnSp>
        <p:nvCxnSpPr>
          <p:cNvPr id="19" name="Přímá spojnice se šipkou 18"/>
          <p:cNvCxnSpPr/>
          <p:nvPr/>
        </p:nvCxnSpPr>
        <p:spPr bwMode="auto">
          <a:xfrm flipV="1">
            <a:off x="3563888" y="3715137"/>
            <a:ext cx="0" cy="50839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" name="Přímá spojnice se šipkou 19"/>
          <p:cNvCxnSpPr/>
          <p:nvPr/>
        </p:nvCxnSpPr>
        <p:spPr bwMode="auto">
          <a:xfrm flipV="1">
            <a:off x="432998" y="3678861"/>
            <a:ext cx="0" cy="50839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1" name="TextovéPole 20"/>
          <p:cNvSpPr txBox="1"/>
          <p:nvPr/>
        </p:nvSpPr>
        <p:spPr>
          <a:xfrm>
            <a:off x="611560" y="4320000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x</a:t>
            </a:r>
            <a:r>
              <a:rPr lang="cs-CZ" dirty="0" smtClean="0"/>
              <a:t> : 85 000 = 6 : 100</a:t>
            </a:r>
            <a:endParaRPr lang="cs-CZ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1494566" y="4680000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x = 85 000 </a:t>
            </a:r>
            <a:r>
              <a:rPr lang="cs-CZ" dirty="0"/>
              <a:t>·</a:t>
            </a:r>
            <a:r>
              <a:rPr lang="cs-CZ" dirty="0" smtClean="0"/>
              <a:t> 6 : 100</a:t>
            </a:r>
            <a:endParaRPr lang="cs-CZ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1521115" y="5038657"/>
            <a:ext cx="13226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x = 5 100</a:t>
            </a:r>
            <a:endParaRPr lang="cs-CZ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1547664" y="5436000"/>
            <a:ext cx="1853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x = 5 100 Kč</a:t>
            </a:r>
            <a:endParaRPr lang="cs-CZ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-3" y="1988324"/>
            <a:ext cx="91440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Pan Starý si z banky půjčil 85 000 Kč při roční úrokové míře 6 %. Kolik korun navíc zaplatí pan Starý?</a:t>
            </a:r>
            <a:endParaRPr lang="cs-CZ" sz="2300" b="1" dirty="0">
              <a:latin typeface="Arial" panose="020B0604020202020204" pitchFamily="34" charset="0"/>
              <a:cs typeface="Arial" panose="020B0604020202020204" pitchFamily="34" charset="0"/>
              <a:sym typeface="Symbol" pitchFamily="18" charset="2"/>
            </a:endParaRPr>
          </a:p>
        </p:txBody>
      </p:sp>
      <p:sp>
        <p:nvSpPr>
          <p:cNvPr id="33" name="TextovéPole 32"/>
          <p:cNvSpPr txBox="1"/>
          <p:nvPr/>
        </p:nvSpPr>
        <p:spPr>
          <a:xfrm>
            <a:off x="4680000" y="2880000"/>
            <a:ext cx="457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j</a:t>
            </a:r>
            <a:r>
              <a:rPr lang="cs-CZ" sz="2400" b="1" dirty="0" smtClean="0"/>
              <a:t>istina ……………… 85 000 Kč</a:t>
            </a:r>
            <a:endParaRPr lang="cs-CZ" sz="2400" b="1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4680000" y="3420000"/>
            <a:ext cx="457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úroková míra……… 6 %</a:t>
            </a:r>
            <a:endParaRPr lang="cs-CZ" sz="2400" b="1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4680000" y="3960000"/>
            <a:ext cx="457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úrok ………………… x Kč</a:t>
            </a:r>
            <a:endParaRPr lang="cs-CZ" sz="2400" b="1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-2" y="6011996"/>
            <a:ext cx="9143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Pan Starý zaplatí navíc 5 100 Kč, tj. na za rok zaplatí celkem 90 100 Kč.</a:t>
            </a:r>
            <a:endParaRPr lang="cs-CZ" b="1" dirty="0"/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1494566" y="5407989"/>
            <a:ext cx="242936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Přímá spojnice 37"/>
          <p:cNvCxnSpPr/>
          <p:nvPr/>
        </p:nvCxnSpPr>
        <p:spPr bwMode="auto">
          <a:xfrm>
            <a:off x="1646966" y="5820955"/>
            <a:ext cx="144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Přímá spojnice 38"/>
          <p:cNvCxnSpPr/>
          <p:nvPr/>
        </p:nvCxnSpPr>
        <p:spPr bwMode="auto">
          <a:xfrm flipV="1">
            <a:off x="1646966" y="5774977"/>
            <a:ext cx="144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47573102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3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3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  <p:bldP spid="21" grpId="0"/>
      <p:bldP spid="22" grpId="0"/>
      <p:bldP spid="23" grpId="0"/>
      <p:bldP spid="25" grpId="0"/>
      <p:bldP spid="26" grpId="0"/>
      <p:bldP spid="33" grpId="0"/>
      <p:bldP spid="34" grpId="0"/>
      <p:bldP spid="35" grpId="0"/>
      <p:bldP spid="3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Výpočet úroku</a:t>
            </a:r>
            <a:endParaRPr lang="cs-CZ" sz="3200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0" y="1988324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Vypočítejte úroky, které zaplatíte navíc za půjčku, za úrokovací dobu 1 roku:</a:t>
            </a:r>
          </a:p>
          <a:p>
            <a:pPr algn="ctr"/>
            <a:r>
              <a:rPr lang="cs-CZ" sz="1600" b="1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(výpočet procentové části)</a:t>
            </a:r>
            <a:endParaRPr lang="cs-CZ" sz="1600" b="1" dirty="0">
              <a:latin typeface="Arial" panose="020B0604020202020204" pitchFamily="34" charset="0"/>
              <a:cs typeface="Arial" panose="020B0604020202020204" pitchFamily="34" charset="0"/>
              <a:sym typeface="Symbol" pitchFamily="18" charset="2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360000" y="2880000"/>
            <a:ext cx="1656184" cy="936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cs-CZ" sz="2800" b="1" dirty="0" smtClean="0"/>
              <a:t>Jistina</a:t>
            </a:r>
            <a:endParaRPr lang="cs-CZ" sz="2800" b="1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360000" y="3816000"/>
            <a:ext cx="1656184" cy="936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/>
              <a:t>Úroková míra</a:t>
            </a:r>
            <a:endParaRPr lang="cs-CZ" sz="2800" b="1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360000" y="4752000"/>
            <a:ext cx="1656184" cy="936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cs-CZ" sz="2800" b="1" dirty="0" smtClean="0"/>
              <a:t>Úrok</a:t>
            </a:r>
          </a:p>
        </p:txBody>
      </p:sp>
      <p:sp>
        <p:nvSpPr>
          <p:cNvPr id="39" name="TextovéPole 38"/>
          <p:cNvSpPr txBox="1"/>
          <p:nvPr/>
        </p:nvSpPr>
        <p:spPr>
          <a:xfrm>
            <a:off x="2016184" y="2880000"/>
            <a:ext cx="1656184" cy="936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cs-CZ" sz="2400" b="1" dirty="0" smtClean="0"/>
              <a:t>22 000 Kč</a:t>
            </a:r>
            <a:endParaRPr lang="cs-CZ" sz="2400" b="1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2016000" y="3816000"/>
            <a:ext cx="1656184" cy="936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cs-CZ" sz="2800" b="1" dirty="0" smtClean="0"/>
              <a:t>12 %</a:t>
            </a:r>
            <a:endParaRPr lang="cs-CZ" sz="2800" b="1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2016184" y="4752000"/>
            <a:ext cx="1656184" cy="936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cs-CZ" sz="2800" b="1" dirty="0" smtClean="0"/>
              <a:t>2 640 Kč</a:t>
            </a:r>
          </a:p>
        </p:txBody>
      </p:sp>
      <p:sp>
        <p:nvSpPr>
          <p:cNvPr id="42" name="TextovéPole 41"/>
          <p:cNvSpPr txBox="1"/>
          <p:nvPr/>
        </p:nvSpPr>
        <p:spPr>
          <a:xfrm>
            <a:off x="3672368" y="2880000"/>
            <a:ext cx="1656184" cy="936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cs-CZ" sz="2200" b="1" dirty="0" smtClean="0"/>
              <a:t>330 000 Kč</a:t>
            </a:r>
            <a:endParaRPr lang="cs-CZ" sz="2200" b="1" dirty="0"/>
          </a:p>
        </p:txBody>
      </p:sp>
      <p:sp>
        <p:nvSpPr>
          <p:cNvPr id="43" name="TextovéPole 42"/>
          <p:cNvSpPr txBox="1"/>
          <p:nvPr/>
        </p:nvSpPr>
        <p:spPr>
          <a:xfrm>
            <a:off x="3672000" y="3816000"/>
            <a:ext cx="1656184" cy="936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cs-CZ" sz="2800" b="1" dirty="0" smtClean="0"/>
              <a:t>5,5 %</a:t>
            </a:r>
            <a:endParaRPr lang="cs-CZ" sz="2800" b="1" dirty="0"/>
          </a:p>
        </p:txBody>
      </p:sp>
      <p:sp>
        <p:nvSpPr>
          <p:cNvPr id="44" name="TextovéPole 43"/>
          <p:cNvSpPr txBox="1"/>
          <p:nvPr/>
        </p:nvSpPr>
        <p:spPr>
          <a:xfrm>
            <a:off x="3672368" y="4752000"/>
            <a:ext cx="1656184" cy="936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cs-CZ" sz="2400" b="1" dirty="0" smtClean="0"/>
              <a:t>18 150 Kč</a:t>
            </a:r>
          </a:p>
        </p:txBody>
      </p:sp>
      <p:sp>
        <p:nvSpPr>
          <p:cNvPr id="45" name="TextovéPole 44"/>
          <p:cNvSpPr txBox="1"/>
          <p:nvPr/>
        </p:nvSpPr>
        <p:spPr>
          <a:xfrm>
            <a:off x="5328000" y="2880000"/>
            <a:ext cx="1656184" cy="936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cs-CZ" sz="2400" b="1" dirty="0" smtClean="0"/>
              <a:t>67 500 Kč</a:t>
            </a:r>
            <a:endParaRPr lang="cs-CZ" sz="2400" b="1" dirty="0"/>
          </a:p>
        </p:txBody>
      </p:sp>
      <p:sp>
        <p:nvSpPr>
          <p:cNvPr id="46" name="TextovéPole 45"/>
          <p:cNvSpPr txBox="1"/>
          <p:nvPr/>
        </p:nvSpPr>
        <p:spPr>
          <a:xfrm>
            <a:off x="5328000" y="3816000"/>
            <a:ext cx="1656184" cy="936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cs-CZ" sz="2800" b="1" dirty="0" smtClean="0"/>
              <a:t>8 %</a:t>
            </a:r>
            <a:endParaRPr lang="cs-CZ" sz="2800" b="1" dirty="0"/>
          </a:p>
        </p:txBody>
      </p:sp>
      <p:sp>
        <p:nvSpPr>
          <p:cNvPr id="47" name="TextovéPole 46"/>
          <p:cNvSpPr txBox="1"/>
          <p:nvPr/>
        </p:nvSpPr>
        <p:spPr>
          <a:xfrm>
            <a:off x="5328552" y="4752000"/>
            <a:ext cx="1656184" cy="936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cs-CZ" sz="2800" b="1" dirty="0" smtClean="0"/>
              <a:t>5 400 Kč</a:t>
            </a:r>
          </a:p>
        </p:txBody>
      </p:sp>
      <p:sp>
        <p:nvSpPr>
          <p:cNvPr id="48" name="TextovéPole 47"/>
          <p:cNvSpPr txBox="1"/>
          <p:nvPr/>
        </p:nvSpPr>
        <p:spPr>
          <a:xfrm>
            <a:off x="6984000" y="2880000"/>
            <a:ext cx="1656184" cy="936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cs-CZ" b="1" dirty="0" smtClean="0"/>
              <a:t>4 500 000 Kč</a:t>
            </a:r>
            <a:endParaRPr lang="cs-CZ" b="1" dirty="0"/>
          </a:p>
        </p:txBody>
      </p:sp>
      <p:sp>
        <p:nvSpPr>
          <p:cNvPr id="49" name="TextovéPole 48"/>
          <p:cNvSpPr txBox="1"/>
          <p:nvPr/>
        </p:nvSpPr>
        <p:spPr>
          <a:xfrm>
            <a:off x="6984000" y="3816000"/>
            <a:ext cx="1656184" cy="936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cs-CZ" sz="2800" b="1" dirty="0" smtClean="0"/>
              <a:t>3,6 %</a:t>
            </a:r>
            <a:endParaRPr lang="cs-CZ" sz="2800" b="1" dirty="0"/>
          </a:p>
        </p:txBody>
      </p:sp>
      <p:sp>
        <p:nvSpPr>
          <p:cNvPr id="50" name="TextovéPole 49"/>
          <p:cNvSpPr txBox="1"/>
          <p:nvPr/>
        </p:nvSpPr>
        <p:spPr>
          <a:xfrm>
            <a:off x="6984736" y="4752000"/>
            <a:ext cx="1656184" cy="936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cs-CZ" sz="2200" b="1" dirty="0" smtClean="0"/>
              <a:t>162 000 Kč</a:t>
            </a:r>
          </a:p>
        </p:txBody>
      </p:sp>
    </p:spTree>
    <p:extLst>
      <p:ext uri="{BB962C8B-B14F-4D97-AF65-F5344CB8AC3E}">
        <p14:creationId xmlns:p14="http://schemas.microsoft.com/office/powerpoint/2010/main" val="11418229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3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3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3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3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2123728" y="2852936"/>
            <a:ext cx="56166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6000" b="1" dirty="0" smtClean="0">
                <a:solidFill>
                  <a:srgbClr val="FF0000"/>
                </a:solidFill>
              </a:rPr>
              <a:t>Konec 2. části</a:t>
            </a:r>
            <a:endParaRPr lang="cs-CZ" sz="6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251363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9" y="214313"/>
            <a:ext cx="4645198" cy="1462087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Výpočet úroku</a:t>
            </a:r>
            <a:br>
              <a:rPr lang="cs-CZ" dirty="0" smtClean="0"/>
            </a:br>
            <a:r>
              <a:rPr lang="cs-CZ" dirty="0" smtClean="0"/>
              <a:t>cvičení</a:t>
            </a:r>
            <a:endParaRPr lang="cs-CZ" sz="3200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0" y="1914798"/>
            <a:ext cx="9143999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300" b="1" dirty="0" smtClean="0"/>
              <a:t>1. Paní </a:t>
            </a:r>
            <a:r>
              <a:rPr lang="cs-CZ" sz="2300" b="1" dirty="0"/>
              <a:t>Šetrná má naspořeno 54 000 Kč. Ročně jí banka </a:t>
            </a:r>
            <a:r>
              <a:rPr lang="cs-CZ" sz="2300" b="1" dirty="0" smtClean="0"/>
              <a:t>  </a:t>
            </a:r>
            <a:br>
              <a:rPr lang="cs-CZ" sz="2300" b="1" dirty="0" smtClean="0"/>
            </a:br>
            <a:r>
              <a:rPr lang="cs-CZ" sz="2300" b="1" dirty="0" smtClean="0"/>
              <a:t>    připisuje </a:t>
            </a:r>
            <a:r>
              <a:rPr lang="cs-CZ" sz="2300" b="1" dirty="0"/>
              <a:t>na spořicím účtu úrok 6 %. Vypočítej úrok za 1 </a:t>
            </a:r>
            <a:r>
              <a:rPr lang="cs-CZ" sz="2300" b="1" dirty="0" smtClean="0"/>
              <a:t>rok </a:t>
            </a:r>
            <a:br>
              <a:rPr lang="cs-CZ" sz="2300" b="1" dirty="0" smtClean="0"/>
            </a:br>
            <a:r>
              <a:rPr lang="cs-CZ" sz="2300" b="1" dirty="0" smtClean="0"/>
              <a:t>    (nezapomeňte na daň z úroku).</a:t>
            </a:r>
            <a:endParaRPr lang="cs-CZ" sz="2300" b="1" dirty="0">
              <a:latin typeface="Arial" panose="020B0604020202020204" pitchFamily="34" charset="0"/>
              <a:cs typeface="Arial" panose="020B0604020202020204" pitchFamily="34" charset="0"/>
              <a:sym typeface="Symbol" pitchFamily="18" charset="2"/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-9541" y="2996952"/>
            <a:ext cx="9143999" cy="1123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300" b="1" dirty="0" smtClean="0"/>
              <a:t>2. </a:t>
            </a:r>
            <a:r>
              <a:rPr lang="cs-CZ" sz="2200" b="1" dirty="0"/>
              <a:t>Pan Železný má ve spořitelně našetřeno 13 264 Kč. </a:t>
            </a:r>
            <a:r>
              <a:rPr lang="cs-CZ" sz="2200" b="1" dirty="0" smtClean="0"/>
              <a:t/>
            </a:r>
            <a:br>
              <a:rPr lang="cs-CZ" sz="2200" b="1" dirty="0" smtClean="0"/>
            </a:br>
            <a:r>
              <a:rPr lang="cs-CZ" sz="2200" b="1" dirty="0" smtClean="0"/>
              <a:t>    Za </a:t>
            </a:r>
            <a:r>
              <a:rPr lang="cs-CZ" sz="2200" b="1" dirty="0"/>
              <a:t>1 rok </a:t>
            </a:r>
            <a:r>
              <a:rPr lang="cs-CZ" sz="2200" b="1" dirty="0" smtClean="0"/>
              <a:t>dostal </a:t>
            </a:r>
            <a:r>
              <a:rPr lang="cs-CZ" sz="2200" b="1" dirty="0"/>
              <a:t>4 % úroku. Vypočítej kolik korun mu </a:t>
            </a:r>
            <a:r>
              <a:rPr lang="cs-CZ" sz="2200" b="1" dirty="0" smtClean="0"/>
              <a:t>přibylo </a:t>
            </a:r>
            <a:br>
              <a:rPr lang="cs-CZ" sz="2200" b="1" dirty="0" smtClean="0"/>
            </a:br>
            <a:r>
              <a:rPr lang="cs-CZ" sz="2200" b="1" dirty="0" smtClean="0"/>
              <a:t>    (zaokrouhlete na celé koruny)?</a:t>
            </a:r>
            <a:r>
              <a:rPr lang="cs-CZ" sz="2200" b="1" dirty="0"/>
              <a:t> </a:t>
            </a:r>
            <a:r>
              <a:rPr lang="cs-CZ" sz="2200" b="1" dirty="0" smtClean="0"/>
              <a:t>(</a:t>
            </a:r>
            <a:r>
              <a:rPr lang="cs-CZ" sz="2200" b="1" dirty="0"/>
              <a:t>nezapomeňte na daň z úroku</a:t>
            </a:r>
            <a:r>
              <a:rPr lang="cs-CZ" sz="2200" b="1" dirty="0" smtClean="0"/>
              <a:t>).</a:t>
            </a:r>
            <a:endParaRPr lang="cs-CZ" sz="2200" b="1" dirty="0">
              <a:latin typeface="Arial" panose="020B0604020202020204" pitchFamily="34" charset="0"/>
              <a:cs typeface="Arial" panose="020B0604020202020204" pitchFamily="34" charset="0"/>
              <a:sym typeface="Symbol" pitchFamily="18" charset="2"/>
            </a:endParaRPr>
          </a:p>
        </p:txBody>
      </p:sp>
      <p:sp>
        <p:nvSpPr>
          <p:cNvPr id="27" name="TextovéPole 26"/>
          <p:cNvSpPr txBox="1"/>
          <p:nvPr/>
        </p:nvSpPr>
        <p:spPr>
          <a:xfrm>
            <a:off x="1" y="4038163"/>
            <a:ext cx="9143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300" b="1" dirty="0" smtClean="0"/>
              <a:t>3. </a:t>
            </a:r>
            <a:r>
              <a:rPr lang="cs-CZ" sz="2400" b="1" dirty="0"/>
              <a:t>Kolik korun úroku ročně zaplatíme z půjčených 80 000 Kč, </a:t>
            </a:r>
            <a:r>
              <a:rPr lang="cs-CZ" sz="2400" b="1" dirty="0" smtClean="0"/>
              <a:t/>
            </a:r>
            <a:br>
              <a:rPr lang="cs-CZ" sz="2400" b="1" dirty="0" smtClean="0"/>
            </a:br>
            <a:r>
              <a:rPr lang="cs-CZ" sz="2400" b="1" dirty="0" smtClean="0"/>
              <a:t>    je-li </a:t>
            </a:r>
            <a:r>
              <a:rPr lang="cs-CZ" sz="2400" b="1" dirty="0"/>
              <a:t>úrok 12 % ?</a:t>
            </a:r>
            <a:endParaRPr lang="cs-CZ" sz="2300" b="1" dirty="0">
              <a:latin typeface="Arial" panose="020B0604020202020204" pitchFamily="34" charset="0"/>
              <a:cs typeface="Arial" panose="020B0604020202020204" pitchFamily="34" charset="0"/>
              <a:sym typeface="Symbol" pitchFamily="18" charset="2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-9542" y="4725144"/>
            <a:ext cx="9153542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200" b="1" dirty="0" smtClean="0"/>
              <a:t>4. Paní </a:t>
            </a:r>
            <a:r>
              <a:rPr lang="cs-CZ" sz="2200" b="1" dirty="0"/>
              <a:t>Vomáčková si chce předělat starou koupelnu na novou. </a:t>
            </a:r>
            <a:r>
              <a:rPr lang="cs-CZ" sz="2200" b="1" dirty="0" smtClean="0"/>
              <a:t/>
            </a:r>
            <a:br>
              <a:rPr lang="cs-CZ" sz="2200" b="1" dirty="0" smtClean="0"/>
            </a:br>
            <a:r>
              <a:rPr lang="cs-CZ" sz="2200" b="1" dirty="0" smtClean="0"/>
              <a:t>    Má </a:t>
            </a:r>
            <a:r>
              <a:rPr lang="cs-CZ" sz="2200" b="1" dirty="0"/>
              <a:t>našetřeno 45 000 Kč. Nová koupelna, ale bude stát 80 000 Kč. </a:t>
            </a:r>
            <a:r>
              <a:rPr lang="cs-CZ" sz="2200" b="1" dirty="0" smtClean="0"/>
              <a:t>  </a:t>
            </a:r>
            <a:br>
              <a:rPr lang="cs-CZ" sz="2200" b="1" dirty="0" smtClean="0"/>
            </a:br>
            <a:r>
              <a:rPr lang="cs-CZ" sz="2200" b="1" dirty="0" smtClean="0"/>
              <a:t>      a)Vypočítej </a:t>
            </a:r>
            <a:r>
              <a:rPr lang="cs-CZ" sz="2200" b="1" dirty="0"/>
              <a:t>kolik korun si ještě musí půjčit? </a:t>
            </a:r>
            <a:r>
              <a:rPr lang="cs-CZ" sz="2200" b="1" dirty="0" smtClean="0"/>
              <a:t/>
            </a:r>
            <a:br>
              <a:rPr lang="cs-CZ" sz="2200" b="1" dirty="0" smtClean="0"/>
            </a:br>
            <a:r>
              <a:rPr lang="cs-CZ" sz="2200" b="1" dirty="0" smtClean="0"/>
              <a:t>      b)Vypočítej </a:t>
            </a:r>
            <a:r>
              <a:rPr lang="cs-CZ" sz="2200" b="1" dirty="0"/>
              <a:t>kolik korun bude činit úrok při 8% úrokové míře? </a:t>
            </a:r>
            <a:r>
              <a:rPr lang="cs-CZ" sz="2200" b="1" dirty="0" smtClean="0"/>
              <a:t/>
            </a:r>
            <a:br>
              <a:rPr lang="cs-CZ" sz="2200" b="1" dirty="0" smtClean="0"/>
            </a:br>
            <a:r>
              <a:rPr lang="cs-CZ" sz="2200" b="1" dirty="0" smtClean="0"/>
              <a:t>      c)Vypočítej </a:t>
            </a:r>
            <a:r>
              <a:rPr lang="cs-CZ" sz="2200" b="1" dirty="0"/>
              <a:t>kolik korun celkem zaplatí za novou koupelnu?</a:t>
            </a:r>
          </a:p>
        </p:txBody>
      </p:sp>
      <p:sp>
        <p:nvSpPr>
          <p:cNvPr id="28" name="TextovéPole 27"/>
          <p:cNvSpPr txBox="1"/>
          <p:nvPr/>
        </p:nvSpPr>
        <p:spPr>
          <a:xfrm>
            <a:off x="6480000" y="0"/>
            <a:ext cx="26182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1. 2 754 Kč </a:t>
            </a:r>
            <a:endParaRPr lang="cs-CZ" sz="2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  <a:sym typeface="Symbol" pitchFamily="18" charset="2"/>
            </a:endParaRPr>
          </a:p>
        </p:txBody>
      </p:sp>
      <p:sp>
        <p:nvSpPr>
          <p:cNvPr id="29" name="TextovéPole 28"/>
          <p:cNvSpPr txBox="1"/>
          <p:nvPr/>
        </p:nvSpPr>
        <p:spPr>
          <a:xfrm>
            <a:off x="6480000" y="288000"/>
            <a:ext cx="26182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2. 451Kč </a:t>
            </a:r>
            <a:endParaRPr lang="cs-CZ" sz="2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  <a:sym typeface="Symbol" pitchFamily="18" charset="2"/>
            </a:endParaRPr>
          </a:p>
        </p:txBody>
      </p:sp>
      <p:sp>
        <p:nvSpPr>
          <p:cNvPr id="30" name="TextovéPole 29"/>
          <p:cNvSpPr txBox="1"/>
          <p:nvPr/>
        </p:nvSpPr>
        <p:spPr>
          <a:xfrm>
            <a:off x="6480000" y="576000"/>
            <a:ext cx="26182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3. 9 600 Kč </a:t>
            </a:r>
            <a:endParaRPr lang="cs-CZ" sz="2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  <a:sym typeface="Symbol" pitchFamily="18" charset="2"/>
            </a:endParaRPr>
          </a:p>
        </p:txBody>
      </p:sp>
      <p:sp>
        <p:nvSpPr>
          <p:cNvPr id="31" name="TextovéPole 30"/>
          <p:cNvSpPr txBox="1"/>
          <p:nvPr/>
        </p:nvSpPr>
        <p:spPr>
          <a:xfrm>
            <a:off x="6480000" y="864000"/>
            <a:ext cx="26182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4a) 35 000 Kč </a:t>
            </a:r>
            <a:endParaRPr lang="cs-CZ" sz="2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  <a:sym typeface="Symbol" pitchFamily="18" charset="2"/>
            </a:endParaRPr>
          </a:p>
        </p:txBody>
      </p:sp>
      <p:sp>
        <p:nvSpPr>
          <p:cNvPr id="32" name="TextovéPole 31"/>
          <p:cNvSpPr txBox="1"/>
          <p:nvPr/>
        </p:nvSpPr>
        <p:spPr>
          <a:xfrm>
            <a:off x="6480000" y="1152000"/>
            <a:ext cx="26182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4b) 2 800 Kč </a:t>
            </a:r>
            <a:endParaRPr lang="cs-CZ" sz="2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  <a:sym typeface="Symbol" pitchFamily="18" charset="2"/>
            </a:endParaRPr>
          </a:p>
        </p:txBody>
      </p:sp>
      <p:sp>
        <p:nvSpPr>
          <p:cNvPr id="40" name="TextovéPole 39"/>
          <p:cNvSpPr txBox="1"/>
          <p:nvPr/>
        </p:nvSpPr>
        <p:spPr>
          <a:xfrm>
            <a:off x="6480000" y="1440000"/>
            <a:ext cx="26182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4c</a:t>
            </a:r>
            <a:r>
              <a:rPr lang="cs-CZ" sz="2000" b="1" smtClean="0">
                <a:solidFill>
                  <a:srgbClr val="FF0000"/>
                </a:solidFill>
              </a:rPr>
              <a:t>) </a:t>
            </a:r>
            <a:r>
              <a:rPr lang="cs-CZ" sz="2000" b="1" smtClean="0">
                <a:solidFill>
                  <a:srgbClr val="FF0000"/>
                </a:solidFill>
              </a:rPr>
              <a:t>82 </a:t>
            </a:r>
            <a:r>
              <a:rPr lang="cs-CZ" sz="2000" b="1" dirty="0" smtClean="0">
                <a:solidFill>
                  <a:srgbClr val="FF0000"/>
                </a:solidFill>
              </a:rPr>
              <a:t>800 Kč </a:t>
            </a:r>
            <a:endParaRPr lang="cs-CZ" sz="2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14705708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4" grpId="0"/>
      <p:bldP spid="27" grpId="0"/>
      <p:bldP spid="2" grpId="0"/>
      <p:bldP spid="28" grpId="0"/>
      <p:bldP spid="29" grpId="0"/>
      <p:bldP spid="30" grpId="0"/>
      <p:bldP spid="31" grpId="0"/>
      <p:bldP spid="32" grpId="0"/>
      <p:bldP spid="4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214313"/>
            <a:ext cx="8260407" cy="1462087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Počítání úroku</a:t>
            </a:r>
            <a:endParaRPr lang="cs-CZ" sz="3200" dirty="0"/>
          </a:p>
        </p:txBody>
      </p:sp>
      <p:sp>
        <p:nvSpPr>
          <p:cNvPr id="6" name="TextovéPole 5"/>
          <p:cNvSpPr txBox="1"/>
          <p:nvPr/>
        </p:nvSpPr>
        <p:spPr>
          <a:xfrm>
            <a:off x="1" y="2564904"/>
            <a:ext cx="50321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solidFill>
                  <a:srgbClr val="FF0000"/>
                </a:solidFill>
                <a:latin typeface="Trebuchet MS" pitchFamily="34" charset="0"/>
              </a:rPr>
              <a:t>Jestliže si uložíme do banky část svých úspor, může banka s těmito penězi hospodařit</a:t>
            </a:r>
            <a:endParaRPr lang="cs-CZ" sz="2400" b="1" dirty="0">
              <a:solidFill>
                <a:srgbClr val="FF0000"/>
              </a:solidFill>
              <a:latin typeface="Trebuchet MS" pitchFamily="34" charset="0"/>
              <a:sym typeface="Symbol" pitchFamily="18" charset="2"/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3819407" y="5351188"/>
            <a:ext cx="5321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/>
              <a:t>Za tuto službu vyplácí banky úrok.</a:t>
            </a:r>
            <a:endParaRPr lang="cs-CZ" sz="2400" b="1" dirty="0"/>
          </a:p>
        </p:txBody>
      </p:sp>
      <p:pic>
        <p:nvPicPr>
          <p:cNvPr id="1026" name="Picture 2" descr="Zobrazit zdrojový obrázek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916832"/>
            <a:ext cx="3563888" cy="2672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Zobrazit zdrojový obrázek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15" y="4403609"/>
            <a:ext cx="3456384" cy="2300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594790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Co je to úrok</a:t>
            </a:r>
            <a:endParaRPr lang="cs-CZ" sz="32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288016" y="1988840"/>
            <a:ext cx="824442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Úrok je částka, kterou peněžní ústavy vyplácejí z uložených peněz za to, že jim „půjčíme“ svoje peníze.</a:t>
            </a:r>
            <a:endParaRPr lang="cs-CZ" sz="2800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144000" y="3491716"/>
            <a:ext cx="442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0070C0"/>
                </a:solidFill>
              </a:rPr>
              <a:t>Velikost úroku závisí na:</a:t>
            </a:r>
            <a:endParaRPr lang="cs-CZ" sz="2800" b="1" dirty="0">
              <a:solidFill>
                <a:srgbClr val="0070C0"/>
              </a:solidFill>
            </a:endParaRPr>
          </a:p>
        </p:txBody>
      </p:sp>
      <p:sp>
        <p:nvSpPr>
          <p:cNvPr id="31" name="TextovéPole 30"/>
          <p:cNvSpPr txBox="1"/>
          <p:nvPr/>
        </p:nvSpPr>
        <p:spPr>
          <a:xfrm>
            <a:off x="-16" y="4149080"/>
            <a:ext cx="6084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- velikosti vkladu</a:t>
            </a:r>
            <a:endParaRPr lang="cs-CZ" sz="2400" b="1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0" y="4622141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- na délce doby, po kterou vklad v peněžním ústavu necháme</a:t>
            </a:r>
            <a:endParaRPr lang="cs-CZ" sz="2400" b="1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0" y="5109567"/>
            <a:ext cx="2763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- na druhu vkladu</a:t>
            </a:r>
            <a:endParaRPr lang="cs-CZ" sz="2400" b="1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0" y="6165304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Vklad, ze kterého se úrok vyplácí, se nazývá </a:t>
            </a:r>
            <a:r>
              <a:rPr lang="cs-CZ" sz="2400" b="1" dirty="0" smtClean="0">
                <a:solidFill>
                  <a:srgbClr val="FF0000"/>
                </a:solidFill>
              </a:rPr>
              <a:t>jistina.</a:t>
            </a:r>
            <a:endParaRPr lang="cs-CZ" sz="2400" b="1" dirty="0">
              <a:solidFill>
                <a:srgbClr val="FF0000"/>
              </a:solidFill>
            </a:endParaRPr>
          </a:p>
        </p:txBody>
      </p:sp>
      <p:sp>
        <p:nvSpPr>
          <p:cNvPr id="3" name="AutoShape 2" descr="Není úrok jako úrok aneb Jak klamou banky - Hypoindex.c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pic>
        <p:nvPicPr>
          <p:cNvPr id="2052" name="Picture 4" descr="Není úrok jako úrok aneb Jak klamou banky - Hypoindex.cz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5650" y="2943313"/>
            <a:ext cx="2470269" cy="1667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990852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1" grpId="0"/>
      <p:bldP spid="32" grpId="0"/>
      <p:bldP spid="33" grpId="0"/>
      <p:bldP spid="3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Základní pojmy</a:t>
            </a:r>
            <a:endParaRPr lang="cs-CZ" sz="32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988840"/>
            <a:ext cx="8235716" cy="2915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 descr="Finanční poradna: Úročí se úroky?: Letňanské list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8463" y="4908376"/>
            <a:ext cx="2543175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613933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4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ovéPole 26"/>
          <p:cNvSpPr txBox="1"/>
          <p:nvPr/>
        </p:nvSpPr>
        <p:spPr>
          <a:xfrm>
            <a:off x="0" y="2340000"/>
            <a:ext cx="2267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- jistina =</a:t>
            </a:r>
            <a:endParaRPr lang="cs-CZ" sz="2400" b="1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0" y="3060000"/>
            <a:ext cx="2627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- úroková míra =</a:t>
            </a:r>
            <a:endParaRPr lang="cs-CZ" sz="2400" b="1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2483768" y="3068042"/>
            <a:ext cx="3672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>
                <a:solidFill>
                  <a:srgbClr val="FF0000"/>
                </a:solidFill>
              </a:rPr>
              <a:t>p</a:t>
            </a:r>
            <a:r>
              <a:rPr lang="cs-CZ" sz="2400" b="1" dirty="0" smtClean="0">
                <a:solidFill>
                  <a:srgbClr val="FF0000"/>
                </a:solidFill>
              </a:rPr>
              <a:t>očet procent z jistiny</a:t>
            </a:r>
            <a:endParaRPr lang="cs-CZ" sz="2400" b="1" dirty="0">
              <a:solidFill>
                <a:srgbClr val="FF0000"/>
              </a:solidFill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0" y="3780000"/>
            <a:ext cx="1332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- úrok =</a:t>
            </a:r>
            <a:endParaRPr lang="cs-CZ" sz="2400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1332040" y="3606115"/>
            <a:ext cx="51841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>
                <a:solidFill>
                  <a:srgbClr val="FF0000"/>
                </a:solidFill>
              </a:rPr>
              <a:t>č</a:t>
            </a:r>
            <a:r>
              <a:rPr lang="cs-CZ" sz="2400" b="1" dirty="0" smtClean="0">
                <a:solidFill>
                  <a:srgbClr val="FF0000"/>
                </a:solidFill>
              </a:rPr>
              <a:t>ástka, která se připočítá k jistině obvykle 1krát za rok</a:t>
            </a:r>
            <a:endParaRPr lang="cs-CZ" sz="2400" b="1" dirty="0">
              <a:solidFill>
                <a:srgbClr val="FF0000"/>
              </a:solidFill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1475864" y="2340000"/>
            <a:ext cx="5400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>
                <a:solidFill>
                  <a:srgbClr val="FF0000"/>
                </a:solidFill>
              </a:rPr>
              <a:t>f</a:t>
            </a:r>
            <a:r>
              <a:rPr lang="cs-CZ" sz="2400" b="1" dirty="0" smtClean="0">
                <a:solidFill>
                  <a:srgbClr val="FF0000"/>
                </a:solidFill>
              </a:rPr>
              <a:t>inanční částka vložená do banky</a:t>
            </a:r>
            <a:endParaRPr lang="cs-CZ" sz="2400" b="1" dirty="0">
              <a:solidFill>
                <a:srgbClr val="FF0000"/>
              </a:solidFill>
            </a:endParaRPr>
          </a:p>
        </p:txBody>
      </p:sp>
      <p:sp>
        <p:nvSpPr>
          <p:cNvPr id="18" name="TextovéPole 17"/>
          <p:cNvSpPr txBox="1"/>
          <p:nvPr/>
        </p:nvSpPr>
        <p:spPr>
          <a:xfrm>
            <a:off x="6480000" y="2340000"/>
            <a:ext cx="11156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základ</a:t>
            </a:r>
            <a:endParaRPr lang="cs-CZ" sz="2400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6480000" y="3780000"/>
            <a:ext cx="26939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procentová část</a:t>
            </a:r>
            <a:endParaRPr lang="cs-CZ" sz="2400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6480000" y="3060000"/>
            <a:ext cx="23339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p</a:t>
            </a:r>
            <a:r>
              <a:rPr lang="cs-CZ" sz="2400" b="1" dirty="0" smtClean="0"/>
              <a:t>očet procent</a:t>
            </a:r>
            <a:endParaRPr lang="cs-CZ" sz="2400" b="1" dirty="0"/>
          </a:p>
        </p:txBody>
      </p:sp>
      <p:sp>
        <p:nvSpPr>
          <p:cNvPr id="28" name="Rectangle 2"/>
          <p:cNvSpPr txBox="1">
            <a:spLocks noChangeArrowheads="1"/>
          </p:cNvSpPr>
          <p:nvPr/>
        </p:nvSpPr>
        <p:spPr bwMode="auto">
          <a:xfrm>
            <a:off x="963481" y="260648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kern="0" dirty="0" smtClean="0"/>
              <a:t>Základní pojmy</a:t>
            </a:r>
            <a:endParaRPr lang="cs-CZ" sz="3200" kern="0" dirty="0"/>
          </a:p>
        </p:txBody>
      </p:sp>
      <p:pic>
        <p:nvPicPr>
          <p:cNvPr id="4098" name="Picture 2" descr="Banka CREDITAS zvýšila úrok na spořicím účtu na 1,3 % - C JOURNAL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725144"/>
            <a:ext cx="3029311" cy="1749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Splácíte půjčky? Ověřte si možnost refinancování k Wüstenrot, TOP ..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714875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Víme, který spořicí účet garantuje, že rok nesníží úrok | Zlatá Korun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2500" y="4437112"/>
            <a:ext cx="2857500" cy="2066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189818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Výpočet úroku</a:t>
            </a:r>
            <a:endParaRPr lang="cs-CZ" sz="3200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395536" y="3600000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100%  .................. 45 000 Kč</a:t>
            </a:r>
            <a:endParaRPr lang="cs-CZ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432000" y="3933056"/>
            <a:ext cx="4304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sng" dirty="0" smtClean="0"/>
              <a:t>1,5%  .................. x Kč</a:t>
            </a:r>
            <a:endParaRPr lang="cs-CZ" u="sng" dirty="0"/>
          </a:p>
        </p:txBody>
      </p:sp>
      <p:cxnSp>
        <p:nvCxnSpPr>
          <p:cNvPr id="19" name="Přímá spojnice se šipkou 18"/>
          <p:cNvCxnSpPr/>
          <p:nvPr/>
        </p:nvCxnSpPr>
        <p:spPr bwMode="auto">
          <a:xfrm flipV="1">
            <a:off x="3563888" y="3715137"/>
            <a:ext cx="0" cy="50839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" name="Přímá spojnice se šipkou 19"/>
          <p:cNvCxnSpPr/>
          <p:nvPr/>
        </p:nvCxnSpPr>
        <p:spPr bwMode="auto">
          <a:xfrm flipV="1">
            <a:off x="432998" y="3678861"/>
            <a:ext cx="0" cy="50839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1" name="TextovéPole 20"/>
          <p:cNvSpPr txBox="1"/>
          <p:nvPr/>
        </p:nvSpPr>
        <p:spPr>
          <a:xfrm>
            <a:off x="611560" y="4320000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x</a:t>
            </a:r>
            <a:r>
              <a:rPr lang="cs-CZ" dirty="0" smtClean="0"/>
              <a:t> : 45 000 = 1,35 : 100</a:t>
            </a:r>
            <a:endParaRPr lang="cs-CZ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1494566" y="4680000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x = 45 000 </a:t>
            </a:r>
            <a:r>
              <a:rPr lang="cs-CZ" dirty="0"/>
              <a:t>·</a:t>
            </a:r>
            <a:r>
              <a:rPr lang="cs-CZ" dirty="0" smtClean="0"/>
              <a:t> 1,35 : 100</a:t>
            </a:r>
            <a:endParaRPr lang="cs-CZ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1521115" y="5038657"/>
            <a:ext cx="13226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x = 607,5</a:t>
            </a:r>
            <a:endParaRPr lang="cs-CZ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1547664" y="5436000"/>
            <a:ext cx="1853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x = 607,50 Kč</a:t>
            </a:r>
            <a:endParaRPr lang="cs-CZ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0" y="1988324"/>
            <a:ext cx="9143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Pan Nový si do banky uložil 45 000 Kč při roční úrokové míře 1,5 %. Kolik korun mu banka připíše na účet?</a:t>
            </a:r>
            <a:endParaRPr lang="cs-CZ" sz="2400" b="1" dirty="0">
              <a:latin typeface="Arial" panose="020B0604020202020204" pitchFamily="34" charset="0"/>
              <a:cs typeface="Arial" panose="020B0604020202020204" pitchFamily="34" charset="0"/>
              <a:sym typeface="Symbol" pitchFamily="18" charset="2"/>
            </a:endParaRPr>
          </a:p>
        </p:txBody>
      </p:sp>
      <p:sp>
        <p:nvSpPr>
          <p:cNvPr id="33" name="TextovéPole 32"/>
          <p:cNvSpPr txBox="1"/>
          <p:nvPr/>
        </p:nvSpPr>
        <p:spPr>
          <a:xfrm>
            <a:off x="4680000" y="2880000"/>
            <a:ext cx="457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j</a:t>
            </a:r>
            <a:r>
              <a:rPr lang="cs-CZ" sz="2400" b="1" dirty="0" smtClean="0"/>
              <a:t>istina ……………… 45 000 Kč</a:t>
            </a:r>
            <a:endParaRPr lang="cs-CZ" sz="2400" b="1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4680000" y="3420000"/>
            <a:ext cx="457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úroková míra……… 1,5 %</a:t>
            </a:r>
            <a:endParaRPr lang="cs-CZ" sz="2400" b="1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4680000" y="3960000"/>
            <a:ext cx="457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úrok ………………… x Kč</a:t>
            </a:r>
            <a:endParaRPr lang="cs-CZ" sz="2400" b="1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-2" y="6011996"/>
            <a:ext cx="9143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Banka připíše panu Novému 607,50 Kč, tj. na účtu bude po roce mít 45 604,50 Kč.</a:t>
            </a:r>
            <a:endParaRPr lang="cs-CZ" b="1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-3" y="6310174"/>
            <a:ext cx="9143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>
                <a:solidFill>
                  <a:srgbClr val="FF0000"/>
                </a:solidFill>
              </a:rPr>
              <a:t>Pozor!!! Takhle jednoduché to není, neboť existují daně </a:t>
            </a:r>
            <a:r>
              <a:rPr lang="cs-CZ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.</a:t>
            </a:r>
            <a:endParaRPr lang="cs-CZ" b="1" dirty="0">
              <a:solidFill>
                <a:srgbClr val="FF0000"/>
              </a:solidFill>
            </a:endParaRPr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1494566" y="5407989"/>
            <a:ext cx="242936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Přímá spojnice 37"/>
          <p:cNvCxnSpPr/>
          <p:nvPr/>
        </p:nvCxnSpPr>
        <p:spPr bwMode="auto">
          <a:xfrm>
            <a:off x="1646966" y="5820955"/>
            <a:ext cx="144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Přímá spojnice 38"/>
          <p:cNvCxnSpPr/>
          <p:nvPr/>
        </p:nvCxnSpPr>
        <p:spPr bwMode="auto">
          <a:xfrm flipV="1">
            <a:off x="1646966" y="5774977"/>
            <a:ext cx="144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6030368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3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500"/>
                            </p:stCondLst>
                            <p:childTnLst>
                              <p:par>
                                <p:cTn id="8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3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  <p:bldP spid="21" grpId="0"/>
      <p:bldP spid="22" grpId="0"/>
      <p:bldP spid="23" grpId="0"/>
      <p:bldP spid="25" grpId="0"/>
      <p:bldP spid="26" grpId="0"/>
      <p:bldP spid="33" grpId="0"/>
      <p:bldP spid="34" grpId="0"/>
      <p:bldP spid="35" grpId="0"/>
      <p:bldP spid="36" grpId="0"/>
      <p:bldP spid="3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Výpočet úroku</a:t>
            </a:r>
            <a:endParaRPr lang="cs-CZ" sz="3200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395536" y="3023868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100%  .................. 45 000 Kč</a:t>
            </a:r>
            <a:endParaRPr lang="cs-CZ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432000" y="3356924"/>
            <a:ext cx="2915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sng" dirty="0" smtClean="0"/>
              <a:t>1,5%  .................. x Kč</a:t>
            </a:r>
            <a:endParaRPr lang="cs-CZ" u="sng" dirty="0"/>
          </a:p>
        </p:txBody>
      </p:sp>
      <p:cxnSp>
        <p:nvCxnSpPr>
          <p:cNvPr id="19" name="Přímá spojnice se šipkou 18"/>
          <p:cNvCxnSpPr/>
          <p:nvPr/>
        </p:nvCxnSpPr>
        <p:spPr bwMode="auto">
          <a:xfrm flipV="1">
            <a:off x="3563888" y="3139005"/>
            <a:ext cx="0" cy="50839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" name="Přímá spojnice se šipkou 19"/>
          <p:cNvCxnSpPr/>
          <p:nvPr/>
        </p:nvCxnSpPr>
        <p:spPr bwMode="auto">
          <a:xfrm flipV="1">
            <a:off x="432998" y="3102729"/>
            <a:ext cx="0" cy="50839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1" name="TextovéPole 20"/>
          <p:cNvSpPr txBox="1"/>
          <p:nvPr/>
        </p:nvSpPr>
        <p:spPr>
          <a:xfrm>
            <a:off x="611560" y="3743868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x</a:t>
            </a:r>
            <a:r>
              <a:rPr lang="cs-CZ" dirty="0" smtClean="0"/>
              <a:t> : 45 000 = 1,35 : 100</a:t>
            </a:r>
            <a:endParaRPr lang="cs-CZ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1494566" y="4103868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x = 45 000 </a:t>
            </a:r>
            <a:r>
              <a:rPr lang="cs-CZ" dirty="0"/>
              <a:t>·</a:t>
            </a:r>
            <a:r>
              <a:rPr lang="cs-CZ" dirty="0" smtClean="0"/>
              <a:t> 1,35 : 100</a:t>
            </a:r>
            <a:endParaRPr lang="cs-CZ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1521115" y="4462525"/>
            <a:ext cx="13226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x = 607,5</a:t>
            </a:r>
            <a:endParaRPr lang="cs-CZ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1547664" y="4859868"/>
            <a:ext cx="1853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x = 607,50 Kč</a:t>
            </a:r>
            <a:endParaRPr lang="cs-CZ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0" y="1988324"/>
            <a:ext cx="91439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Pan Nový si do banky uložil 45 000 Kč při roční úrokové míře 1,5 %. Kolik korun mu banka připíše na účet? Daň z úroku je 15 %.</a:t>
            </a:r>
            <a:endParaRPr lang="cs-CZ" sz="2200" b="1" dirty="0">
              <a:latin typeface="Arial" panose="020B0604020202020204" pitchFamily="34" charset="0"/>
              <a:cs typeface="Arial" panose="020B0604020202020204" pitchFamily="34" charset="0"/>
              <a:sym typeface="Symbol" pitchFamily="18" charset="2"/>
            </a:endParaRPr>
          </a:p>
        </p:txBody>
      </p:sp>
      <p:sp>
        <p:nvSpPr>
          <p:cNvPr id="36" name="TextovéPole 35"/>
          <p:cNvSpPr txBox="1"/>
          <p:nvPr/>
        </p:nvSpPr>
        <p:spPr>
          <a:xfrm>
            <a:off x="-2" y="5774977"/>
            <a:ext cx="9143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Banka připíše panu Novému 516,38 Kč, tj. na účtu bude po roce mít 45 516,38 Kč.</a:t>
            </a:r>
            <a:endParaRPr lang="cs-CZ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4427984" y="3023868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100%  .................. 607,50 Kč</a:t>
            </a:r>
            <a:endParaRPr lang="cs-CZ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4464448" y="3356924"/>
            <a:ext cx="2915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sng" dirty="0" smtClean="0"/>
              <a:t>85%  ................... y Kč</a:t>
            </a:r>
            <a:endParaRPr lang="cs-CZ" u="sng" dirty="0"/>
          </a:p>
        </p:txBody>
      </p:sp>
      <p:cxnSp>
        <p:nvCxnSpPr>
          <p:cNvPr id="27" name="Přímá spojnice se šipkou 26"/>
          <p:cNvCxnSpPr/>
          <p:nvPr/>
        </p:nvCxnSpPr>
        <p:spPr bwMode="auto">
          <a:xfrm flipV="1">
            <a:off x="7596336" y="3139005"/>
            <a:ext cx="0" cy="50839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8" name="Přímá spojnice se šipkou 27"/>
          <p:cNvCxnSpPr/>
          <p:nvPr/>
        </p:nvCxnSpPr>
        <p:spPr bwMode="auto">
          <a:xfrm flipV="1">
            <a:off x="4465446" y="3102729"/>
            <a:ext cx="0" cy="50839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9" name="TextovéPole 28"/>
          <p:cNvSpPr txBox="1"/>
          <p:nvPr/>
        </p:nvSpPr>
        <p:spPr>
          <a:xfrm>
            <a:off x="4644008" y="3743868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y : 607,50 = 85 : 100</a:t>
            </a:r>
            <a:endParaRPr lang="cs-CZ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5527014" y="4103868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y = 85 </a:t>
            </a:r>
            <a:r>
              <a:rPr lang="cs-CZ" dirty="0"/>
              <a:t>·</a:t>
            </a:r>
            <a:r>
              <a:rPr lang="cs-CZ" dirty="0" smtClean="0"/>
              <a:t> 607,5 : 100</a:t>
            </a:r>
            <a:endParaRPr lang="cs-CZ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5553563" y="4462525"/>
            <a:ext cx="1610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x = 516,375</a:t>
            </a:r>
            <a:endParaRPr lang="cs-CZ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5580112" y="4859868"/>
            <a:ext cx="1853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x = 516,38 Kč</a:t>
            </a:r>
            <a:endParaRPr lang="cs-CZ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4644008" y="3743868"/>
            <a:ext cx="4305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po odečtení 15 % daně (100 % - 15 %)</a:t>
            </a:r>
            <a:endParaRPr lang="cs-CZ" dirty="0"/>
          </a:p>
        </p:txBody>
      </p:sp>
      <p:cxnSp>
        <p:nvCxnSpPr>
          <p:cNvPr id="39" name="Přímá spojnice 38"/>
          <p:cNvCxnSpPr/>
          <p:nvPr/>
        </p:nvCxnSpPr>
        <p:spPr bwMode="auto">
          <a:xfrm>
            <a:off x="1602578" y="4831857"/>
            <a:ext cx="242936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Přímá spojnice 39"/>
          <p:cNvCxnSpPr/>
          <p:nvPr/>
        </p:nvCxnSpPr>
        <p:spPr bwMode="auto">
          <a:xfrm>
            <a:off x="1646966" y="5229200"/>
            <a:ext cx="144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Přímá spojnice 40"/>
          <p:cNvCxnSpPr/>
          <p:nvPr/>
        </p:nvCxnSpPr>
        <p:spPr bwMode="auto">
          <a:xfrm flipV="1">
            <a:off x="1646966" y="5183222"/>
            <a:ext cx="144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Přímá spojnice 41"/>
          <p:cNvCxnSpPr/>
          <p:nvPr/>
        </p:nvCxnSpPr>
        <p:spPr bwMode="auto">
          <a:xfrm>
            <a:off x="5526328" y="4831857"/>
            <a:ext cx="242936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Přímá spojnice 42"/>
          <p:cNvCxnSpPr/>
          <p:nvPr/>
        </p:nvCxnSpPr>
        <p:spPr bwMode="auto">
          <a:xfrm>
            <a:off x="5652280" y="5203170"/>
            <a:ext cx="144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 flipV="1">
            <a:off x="5652280" y="5157192"/>
            <a:ext cx="144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92567700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3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3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3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91" dur="2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2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3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500"/>
                            </p:stCondLst>
                            <p:childTnLst>
                              <p:par>
                                <p:cTn id="1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3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3500"/>
                            </p:stCondLst>
                            <p:childTnLst>
                              <p:par>
                                <p:cTn id="1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1" dur="3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  <p:bldP spid="21" grpId="0"/>
      <p:bldP spid="22" grpId="0"/>
      <p:bldP spid="23" grpId="0"/>
      <p:bldP spid="25" grpId="0"/>
      <p:bldP spid="26" grpId="0"/>
      <p:bldP spid="36" grpId="0"/>
      <p:bldP spid="17" grpId="0"/>
      <p:bldP spid="24" grpId="0"/>
      <p:bldP spid="29" grpId="0"/>
      <p:bldP spid="30" grpId="0"/>
      <p:bldP spid="31" grpId="0"/>
      <p:bldP spid="32" grpId="0"/>
      <p:bldP spid="38" grpId="0"/>
      <p:bldP spid="38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Výpočet úroku</a:t>
            </a:r>
            <a:endParaRPr lang="cs-CZ" sz="3200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0" y="1988324"/>
            <a:ext cx="914399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Vypočítejte úroky (před zdaněním) za úrokovací dobu 1 roku:</a:t>
            </a:r>
          </a:p>
          <a:p>
            <a:pPr algn="ctr"/>
            <a:r>
              <a:rPr lang="cs-CZ" sz="1600" b="1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(výpočet procentové části)</a:t>
            </a:r>
            <a:endParaRPr lang="cs-CZ" sz="1600" b="1" dirty="0">
              <a:latin typeface="Arial" panose="020B0604020202020204" pitchFamily="34" charset="0"/>
              <a:cs typeface="Arial" panose="020B0604020202020204" pitchFamily="34" charset="0"/>
              <a:sym typeface="Symbol" pitchFamily="18" charset="2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360000" y="2880000"/>
            <a:ext cx="1656184" cy="936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cs-CZ" sz="2800" b="1" dirty="0" smtClean="0"/>
              <a:t>Jistina</a:t>
            </a:r>
            <a:endParaRPr lang="cs-CZ" sz="2800" b="1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360000" y="3816000"/>
            <a:ext cx="1656184" cy="936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/>
              <a:t>Úroková míra</a:t>
            </a:r>
            <a:endParaRPr lang="cs-CZ" sz="2800" b="1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360000" y="4752000"/>
            <a:ext cx="1656184" cy="936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cs-CZ" sz="2800" b="1" dirty="0" smtClean="0"/>
              <a:t>Úrok</a:t>
            </a:r>
          </a:p>
        </p:txBody>
      </p:sp>
      <p:sp>
        <p:nvSpPr>
          <p:cNvPr id="39" name="TextovéPole 38"/>
          <p:cNvSpPr txBox="1"/>
          <p:nvPr/>
        </p:nvSpPr>
        <p:spPr>
          <a:xfrm>
            <a:off x="2016184" y="2880000"/>
            <a:ext cx="1656184" cy="936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cs-CZ" sz="2400" b="1" dirty="0" smtClean="0"/>
              <a:t>12 000 Kč</a:t>
            </a:r>
            <a:endParaRPr lang="cs-CZ" sz="2400" b="1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2016000" y="3816000"/>
            <a:ext cx="1656184" cy="936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cs-CZ" sz="2800" b="1" dirty="0" smtClean="0"/>
              <a:t>4 %</a:t>
            </a:r>
            <a:endParaRPr lang="cs-CZ" sz="2800" b="1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2016184" y="4752000"/>
            <a:ext cx="1656184" cy="936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cs-CZ" sz="2800" b="1" dirty="0" smtClean="0"/>
              <a:t>480 Kč</a:t>
            </a:r>
          </a:p>
        </p:txBody>
      </p:sp>
      <p:sp>
        <p:nvSpPr>
          <p:cNvPr id="42" name="TextovéPole 41"/>
          <p:cNvSpPr txBox="1"/>
          <p:nvPr/>
        </p:nvSpPr>
        <p:spPr>
          <a:xfrm>
            <a:off x="3672368" y="2880000"/>
            <a:ext cx="1656184" cy="936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cs-CZ" sz="2200" b="1" dirty="0" smtClean="0"/>
              <a:t>250 000 Kč</a:t>
            </a:r>
            <a:endParaRPr lang="cs-CZ" sz="2200" b="1" dirty="0"/>
          </a:p>
        </p:txBody>
      </p:sp>
      <p:sp>
        <p:nvSpPr>
          <p:cNvPr id="43" name="TextovéPole 42"/>
          <p:cNvSpPr txBox="1"/>
          <p:nvPr/>
        </p:nvSpPr>
        <p:spPr>
          <a:xfrm>
            <a:off x="3672000" y="3816000"/>
            <a:ext cx="1656184" cy="936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cs-CZ" sz="2800" b="1" dirty="0" smtClean="0"/>
              <a:t>1,8 %</a:t>
            </a:r>
            <a:endParaRPr lang="cs-CZ" sz="2800" b="1" dirty="0"/>
          </a:p>
        </p:txBody>
      </p:sp>
      <p:sp>
        <p:nvSpPr>
          <p:cNvPr id="44" name="TextovéPole 43"/>
          <p:cNvSpPr txBox="1"/>
          <p:nvPr/>
        </p:nvSpPr>
        <p:spPr>
          <a:xfrm>
            <a:off x="3672368" y="4752000"/>
            <a:ext cx="1656184" cy="936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cs-CZ" sz="2800" b="1" dirty="0" smtClean="0"/>
              <a:t>4 500 Kč</a:t>
            </a:r>
          </a:p>
        </p:txBody>
      </p:sp>
      <p:sp>
        <p:nvSpPr>
          <p:cNvPr id="45" name="TextovéPole 44"/>
          <p:cNvSpPr txBox="1"/>
          <p:nvPr/>
        </p:nvSpPr>
        <p:spPr>
          <a:xfrm>
            <a:off x="5328000" y="2880000"/>
            <a:ext cx="1656184" cy="936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cs-CZ" sz="2400" b="1" dirty="0" smtClean="0"/>
              <a:t>37 500 Kč</a:t>
            </a:r>
            <a:endParaRPr lang="cs-CZ" sz="2400" b="1" dirty="0"/>
          </a:p>
        </p:txBody>
      </p:sp>
      <p:sp>
        <p:nvSpPr>
          <p:cNvPr id="46" name="TextovéPole 45"/>
          <p:cNvSpPr txBox="1"/>
          <p:nvPr/>
        </p:nvSpPr>
        <p:spPr>
          <a:xfrm>
            <a:off x="5328000" y="3816000"/>
            <a:ext cx="1656184" cy="936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cs-CZ" sz="2800" b="1" dirty="0" smtClean="0"/>
              <a:t>12 %</a:t>
            </a:r>
            <a:endParaRPr lang="cs-CZ" sz="2800" b="1" dirty="0"/>
          </a:p>
        </p:txBody>
      </p:sp>
      <p:sp>
        <p:nvSpPr>
          <p:cNvPr id="47" name="TextovéPole 46"/>
          <p:cNvSpPr txBox="1"/>
          <p:nvPr/>
        </p:nvSpPr>
        <p:spPr>
          <a:xfrm>
            <a:off x="5328552" y="4752000"/>
            <a:ext cx="1656184" cy="936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cs-CZ" sz="2800" b="1" dirty="0" smtClean="0"/>
              <a:t>4 500 Kč</a:t>
            </a:r>
          </a:p>
        </p:txBody>
      </p:sp>
      <p:sp>
        <p:nvSpPr>
          <p:cNvPr id="48" name="TextovéPole 47"/>
          <p:cNvSpPr txBox="1"/>
          <p:nvPr/>
        </p:nvSpPr>
        <p:spPr>
          <a:xfrm>
            <a:off x="6984000" y="2880000"/>
            <a:ext cx="1656184" cy="936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cs-CZ" b="1" dirty="0" smtClean="0"/>
              <a:t>2 400 000 Kč</a:t>
            </a:r>
            <a:endParaRPr lang="cs-CZ" b="1" dirty="0"/>
          </a:p>
        </p:txBody>
      </p:sp>
      <p:sp>
        <p:nvSpPr>
          <p:cNvPr id="49" name="TextovéPole 48"/>
          <p:cNvSpPr txBox="1"/>
          <p:nvPr/>
        </p:nvSpPr>
        <p:spPr>
          <a:xfrm>
            <a:off x="6984000" y="3816000"/>
            <a:ext cx="1656184" cy="936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cs-CZ" sz="2800" b="1" dirty="0" smtClean="0"/>
              <a:t>0,6 %</a:t>
            </a:r>
            <a:endParaRPr lang="cs-CZ" sz="2800" b="1" dirty="0"/>
          </a:p>
        </p:txBody>
      </p:sp>
      <p:sp>
        <p:nvSpPr>
          <p:cNvPr id="50" name="TextovéPole 49"/>
          <p:cNvSpPr txBox="1"/>
          <p:nvPr/>
        </p:nvSpPr>
        <p:spPr>
          <a:xfrm>
            <a:off x="6984736" y="4752000"/>
            <a:ext cx="1656184" cy="936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cs-CZ" sz="2400" b="1" dirty="0" smtClean="0"/>
              <a:t>14 400 Kč</a:t>
            </a:r>
          </a:p>
        </p:txBody>
      </p:sp>
    </p:spTree>
    <p:extLst>
      <p:ext uri="{BB962C8B-B14F-4D97-AF65-F5344CB8AC3E}">
        <p14:creationId xmlns:p14="http://schemas.microsoft.com/office/powerpoint/2010/main" val="244600169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3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3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3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3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Výpočet úroku</a:t>
            </a:r>
            <a:endParaRPr lang="cs-CZ" sz="3200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0" y="1988324"/>
            <a:ext cx="914399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Vypočítejte úroky (po zdanění) za úrokovací dobu 1 roku:</a:t>
            </a:r>
          </a:p>
          <a:p>
            <a:pPr algn="ctr"/>
            <a:r>
              <a:rPr lang="cs-CZ" sz="1600" b="1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(výpočet procentové části)</a:t>
            </a:r>
            <a:endParaRPr lang="cs-CZ" sz="1600" b="1" dirty="0">
              <a:latin typeface="Arial" panose="020B0604020202020204" pitchFamily="34" charset="0"/>
              <a:cs typeface="Arial" panose="020B0604020202020204" pitchFamily="34" charset="0"/>
              <a:sym typeface="Symbol" pitchFamily="18" charset="2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360000" y="2880000"/>
            <a:ext cx="1656184" cy="936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cs-CZ" sz="2800" b="1" dirty="0" smtClean="0"/>
              <a:t>Jistina</a:t>
            </a:r>
            <a:endParaRPr lang="cs-CZ" sz="2800" b="1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360000" y="3816000"/>
            <a:ext cx="1656184" cy="936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/>
              <a:t>Úroková míra</a:t>
            </a:r>
            <a:endParaRPr lang="cs-CZ" sz="2800" b="1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360000" y="4752000"/>
            <a:ext cx="1656184" cy="936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cs-CZ" sz="2800" b="1" dirty="0" smtClean="0"/>
              <a:t>Úrok</a:t>
            </a:r>
          </a:p>
        </p:txBody>
      </p:sp>
      <p:sp>
        <p:nvSpPr>
          <p:cNvPr id="39" name="TextovéPole 38"/>
          <p:cNvSpPr txBox="1"/>
          <p:nvPr/>
        </p:nvSpPr>
        <p:spPr>
          <a:xfrm>
            <a:off x="2016184" y="2880000"/>
            <a:ext cx="1656184" cy="936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cs-CZ" sz="2400" b="1" dirty="0" smtClean="0"/>
              <a:t>18 000 Kč</a:t>
            </a:r>
            <a:endParaRPr lang="cs-CZ" sz="2400" b="1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2016000" y="3816000"/>
            <a:ext cx="1656184" cy="936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cs-CZ" sz="2800" b="1" dirty="0" smtClean="0"/>
              <a:t>2,5 %</a:t>
            </a:r>
            <a:endParaRPr lang="cs-CZ" sz="2800" b="1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2016184" y="4752000"/>
            <a:ext cx="1656184" cy="936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cs-CZ" sz="2800" b="1" dirty="0" smtClean="0"/>
              <a:t>450 Kč</a:t>
            </a:r>
          </a:p>
        </p:txBody>
      </p:sp>
      <p:sp>
        <p:nvSpPr>
          <p:cNvPr id="42" name="TextovéPole 41"/>
          <p:cNvSpPr txBox="1"/>
          <p:nvPr/>
        </p:nvSpPr>
        <p:spPr>
          <a:xfrm>
            <a:off x="3672368" y="2880000"/>
            <a:ext cx="1656184" cy="936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cs-CZ" sz="2200" b="1" dirty="0" smtClean="0"/>
              <a:t>400 000 Kč</a:t>
            </a:r>
            <a:endParaRPr lang="cs-CZ" sz="2200" b="1" dirty="0"/>
          </a:p>
        </p:txBody>
      </p:sp>
      <p:sp>
        <p:nvSpPr>
          <p:cNvPr id="43" name="TextovéPole 42"/>
          <p:cNvSpPr txBox="1"/>
          <p:nvPr/>
        </p:nvSpPr>
        <p:spPr>
          <a:xfrm>
            <a:off x="3672000" y="3816000"/>
            <a:ext cx="1656184" cy="936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cs-CZ" sz="2800" b="1" dirty="0" smtClean="0"/>
              <a:t>0,8 %</a:t>
            </a:r>
            <a:endParaRPr lang="cs-CZ" sz="2800" b="1" dirty="0"/>
          </a:p>
        </p:txBody>
      </p:sp>
      <p:sp>
        <p:nvSpPr>
          <p:cNvPr id="44" name="TextovéPole 43"/>
          <p:cNvSpPr txBox="1"/>
          <p:nvPr/>
        </p:nvSpPr>
        <p:spPr>
          <a:xfrm>
            <a:off x="3672368" y="4752000"/>
            <a:ext cx="1656184" cy="936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cs-CZ" sz="2800" b="1" dirty="0" smtClean="0"/>
              <a:t>3 200 Kč</a:t>
            </a:r>
          </a:p>
        </p:txBody>
      </p:sp>
      <p:sp>
        <p:nvSpPr>
          <p:cNvPr id="45" name="TextovéPole 44"/>
          <p:cNvSpPr txBox="1"/>
          <p:nvPr/>
        </p:nvSpPr>
        <p:spPr>
          <a:xfrm>
            <a:off x="5328000" y="2880000"/>
            <a:ext cx="1656184" cy="936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cs-CZ" sz="2400" b="1" dirty="0" smtClean="0"/>
              <a:t>12 800 Kč</a:t>
            </a:r>
            <a:endParaRPr lang="cs-CZ" sz="2400" b="1" dirty="0"/>
          </a:p>
        </p:txBody>
      </p:sp>
      <p:sp>
        <p:nvSpPr>
          <p:cNvPr id="46" name="TextovéPole 45"/>
          <p:cNvSpPr txBox="1"/>
          <p:nvPr/>
        </p:nvSpPr>
        <p:spPr>
          <a:xfrm>
            <a:off x="5328000" y="3816000"/>
            <a:ext cx="1656184" cy="936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cs-CZ" sz="2800" b="1" dirty="0" smtClean="0"/>
              <a:t>6 %</a:t>
            </a:r>
            <a:endParaRPr lang="cs-CZ" sz="2800" b="1" dirty="0"/>
          </a:p>
        </p:txBody>
      </p:sp>
      <p:sp>
        <p:nvSpPr>
          <p:cNvPr id="47" name="TextovéPole 46"/>
          <p:cNvSpPr txBox="1"/>
          <p:nvPr/>
        </p:nvSpPr>
        <p:spPr>
          <a:xfrm>
            <a:off x="5328552" y="4752000"/>
            <a:ext cx="1656184" cy="936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cs-CZ" sz="2800" b="1" dirty="0" smtClean="0"/>
              <a:t>768 Kč</a:t>
            </a:r>
          </a:p>
        </p:txBody>
      </p:sp>
      <p:sp>
        <p:nvSpPr>
          <p:cNvPr id="48" name="TextovéPole 47"/>
          <p:cNvSpPr txBox="1"/>
          <p:nvPr/>
        </p:nvSpPr>
        <p:spPr>
          <a:xfrm>
            <a:off x="6984000" y="2880000"/>
            <a:ext cx="1656184" cy="936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cs-CZ" b="1" dirty="0" smtClean="0"/>
              <a:t>4 500 000 Kč</a:t>
            </a:r>
            <a:endParaRPr lang="cs-CZ" b="1" dirty="0"/>
          </a:p>
        </p:txBody>
      </p:sp>
      <p:sp>
        <p:nvSpPr>
          <p:cNvPr id="49" name="TextovéPole 48"/>
          <p:cNvSpPr txBox="1"/>
          <p:nvPr/>
        </p:nvSpPr>
        <p:spPr>
          <a:xfrm>
            <a:off x="6984000" y="3816000"/>
            <a:ext cx="1656184" cy="936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cs-CZ" sz="2800" b="1" dirty="0" smtClean="0"/>
              <a:t>1,3 %</a:t>
            </a:r>
            <a:endParaRPr lang="cs-CZ" sz="2800" b="1" dirty="0"/>
          </a:p>
        </p:txBody>
      </p:sp>
      <p:sp>
        <p:nvSpPr>
          <p:cNvPr id="50" name="TextovéPole 49"/>
          <p:cNvSpPr txBox="1"/>
          <p:nvPr/>
        </p:nvSpPr>
        <p:spPr>
          <a:xfrm>
            <a:off x="6984736" y="4752000"/>
            <a:ext cx="1656184" cy="936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cs-CZ" sz="2400" b="1" dirty="0" smtClean="0"/>
              <a:t>58 500 Kč</a:t>
            </a:r>
          </a:p>
        </p:txBody>
      </p:sp>
      <p:sp>
        <p:nvSpPr>
          <p:cNvPr id="19" name="TextovéPole 18"/>
          <p:cNvSpPr txBox="1"/>
          <p:nvPr/>
        </p:nvSpPr>
        <p:spPr>
          <a:xfrm>
            <a:off x="359816" y="5688000"/>
            <a:ext cx="1656184" cy="936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cs-CZ" sz="2800" b="1" dirty="0" smtClean="0"/>
              <a:t>Úrok po zdanění</a:t>
            </a:r>
          </a:p>
        </p:txBody>
      </p:sp>
      <p:sp>
        <p:nvSpPr>
          <p:cNvPr id="20" name="TextovéPole 19"/>
          <p:cNvSpPr txBox="1"/>
          <p:nvPr/>
        </p:nvSpPr>
        <p:spPr>
          <a:xfrm>
            <a:off x="2016184" y="5688000"/>
            <a:ext cx="1656184" cy="936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cs-CZ" sz="2800" b="1" dirty="0" smtClean="0"/>
              <a:t>382,5 Kč</a:t>
            </a:r>
          </a:p>
        </p:txBody>
      </p:sp>
      <p:sp>
        <p:nvSpPr>
          <p:cNvPr id="21" name="TextovéPole 20"/>
          <p:cNvSpPr txBox="1"/>
          <p:nvPr/>
        </p:nvSpPr>
        <p:spPr>
          <a:xfrm>
            <a:off x="3672368" y="5688000"/>
            <a:ext cx="1656184" cy="936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cs-CZ" sz="2800" b="1" dirty="0" smtClean="0"/>
              <a:t>2 720 Kč</a:t>
            </a:r>
          </a:p>
        </p:txBody>
      </p:sp>
      <p:sp>
        <p:nvSpPr>
          <p:cNvPr id="22" name="TextovéPole 21"/>
          <p:cNvSpPr txBox="1"/>
          <p:nvPr/>
        </p:nvSpPr>
        <p:spPr>
          <a:xfrm>
            <a:off x="5328552" y="5688000"/>
            <a:ext cx="1656184" cy="936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cs-CZ" sz="2800" b="1" dirty="0" smtClean="0"/>
              <a:t>652,8 Kč</a:t>
            </a:r>
          </a:p>
        </p:txBody>
      </p:sp>
      <p:sp>
        <p:nvSpPr>
          <p:cNvPr id="23" name="TextovéPole 22"/>
          <p:cNvSpPr txBox="1"/>
          <p:nvPr/>
        </p:nvSpPr>
        <p:spPr>
          <a:xfrm>
            <a:off x="6984736" y="5688000"/>
            <a:ext cx="1656184" cy="936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cs-CZ" sz="2400" b="1" dirty="0" smtClean="0"/>
              <a:t>49 725 Kč</a:t>
            </a:r>
          </a:p>
        </p:txBody>
      </p:sp>
    </p:spTree>
    <p:extLst>
      <p:ext uri="{BB962C8B-B14F-4D97-AF65-F5344CB8AC3E}">
        <p14:creationId xmlns:p14="http://schemas.microsoft.com/office/powerpoint/2010/main" val="307863122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3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3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3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3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20" grpId="0" animBg="1"/>
      <p:bldP spid="21" grpId="0" animBg="1"/>
      <p:bldP spid="22" grpId="0" animBg="1"/>
      <p:bldP spid="23" grpId="0" animBg="1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1853</TotalTime>
  <Words>836</Words>
  <Application>Microsoft Office PowerPoint</Application>
  <PresentationFormat>Předvádění na obrazovce (4:3)</PresentationFormat>
  <Paragraphs>162</Paragraphs>
  <Slides>18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18</vt:i4>
      </vt:variant>
    </vt:vector>
  </HeadingPairs>
  <TitlesOfParts>
    <vt:vector size="19" baseType="lpstr">
      <vt:lpstr>Prezentace školení zaměstnanců</vt:lpstr>
      <vt:lpstr>Úrok,  jednoduché úrokování</vt:lpstr>
      <vt:lpstr>Počítání úroku</vt:lpstr>
      <vt:lpstr>Co je to úrok</vt:lpstr>
      <vt:lpstr>Základní pojmy</vt:lpstr>
      <vt:lpstr>Prezentace aplikace PowerPoint</vt:lpstr>
      <vt:lpstr>Výpočet úroku</vt:lpstr>
      <vt:lpstr>Výpočet úroku</vt:lpstr>
      <vt:lpstr>Výpočet úroku</vt:lpstr>
      <vt:lpstr>Výpočet úroku</vt:lpstr>
      <vt:lpstr>Prezentace aplikace PowerPoint</vt:lpstr>
      <vt:lpstr>Počítání úroku</vt:lpstr>
      <vt:lpstr>Co je to úrok</vt:lpstr>
      <vt:lpstr>Základní pojmy</vt:lpstr>
      <vt:lpstr>Prezentace aplikace PowerPoint</vt:lpstr>
      <vt:lpstr>Výpočet úroku</vt:lpstr>
      <vt:lpstr>Výpočet úroku</vt:lpstr>
      <vt:lpstr>Prezentace aplikace PowerPoint</vt:lpstr>
      <vt:lpstr>Výpočet úroku cvičení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Vladimír Mezník</cp:lastModifiedBy>
  <cp:revision>262</cp:revision>
  <dcterms:created xsi:type="dcterms:W3CDTF">2012-01-02T08:14:14Z</dcterms:created>
  <dcterms:modified xsi:type="dcterms:W3CDTF">2020-05-13T22:39:02Z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