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94" r:id="rId4"/>
    <p:sldId id="295" r:id="rId5"/>
    <p:sldId id="259" r:id="rId6"/>
    <p:sldId id="296" r:id="rId7"/>
    <p:sldId id="298" r:id="rId8"/>
    <p:sldId id="299" r:id="rId9"/>
    <p:sldId id="300" r:id="rId10"/>
    <p:sldId id="289" r:id="rId11"/>
    <p:sldId id="301" r:id="rId12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414"/>
    <a:srgbClr val="FF0066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7" autoAdjust="0"/>
    <p:restoredTop sz="94600" autoAdjust="0"/>
  </p:normalViewPr>
  <p:slideViewPr>
    <p:cSldViewPr>
      <p:cViewPr varScale="1">
        <p:scale>
          <a:sx n="110" d="100"/>
          <a:sy n="110" d="100"/>
        </p:scale>
        <p:origin x="-852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34" Type="http://schemas.openxmlformats.org/officeDocument/2006/relationships/image" Target="../media/image105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33" Type="http://schemas.openxmlformats.org/officeDocument/2006/relationships/image" Target="../media/image104.png"/><Relationship Id="rId2" Type="http://schemas.openxmlformats.org/officeDocument/2006/relationships/image" Target="../media/image73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29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32" Type="http://schemas.openxmlformats.org/officeDocument/2006/relationships/image" Target="../media/image103.png"/><Relationship Id="rId37" Type="http://schemas.openxmlformats.org/officeDocument/2006/relationships/image" Target="../media/image108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28" Type="http://schemas.openxmlformats.org/officeDocument/2006/relationships/image" Target="../media/image99.png"/><Relationship Id="rId36" Type="http://schemas.openxmlformats.org/officeDocument/2006/relationships/image" Target="../media/image107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31" Type="http://schemas.openxmlformats.org/officeDocument/2006/relationships/image" Target="../media/image102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Relationship Id="rId27" Type="http://schemas.openxmlformats.org/officeDocument/2006/relationships/image" Target="../media/image98.png"/><Relationship Id="rId30" Type="http://schemas.openxmlformats.org/officeDocument/2006/relationships/image" Target="../media/image101.png"/><Relationship Id="rId35" Type="http://schemas.openxmlformats.org/officeDocument/2006/relationships/image" Target="../media/image106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0.png"/><Relationship Id="rId18" Type="http://schemas.openxmlformats.org/officeDocument/2006/relationships/image" Target="../media/image125.png"/><Relationship Id="rId26" Type="http://schemas.openxmlformats.org/officeDocument/2006/relationships/image" Target="../media/image133.png"/><Relationship Id="rId39" Type="http://schemas.openxmlformats.org/officeDocument/2006/relationships/image" Target="../media/image146.png"/><Relationship Id="rId21" Type="http://schemas.openxmlformats.org/officeDocument/2006/relationships/image" Target="../media/image128.png"/><Relationship Id="rId34" Type="http://schemas.openxmlformats.org/officeDocument/2006/relationships/image" Target="../media/image141.png"/><Relationship Id="rId42" Type="http://schemas.openxmlformats.org/officeDocument/2006/relationships/image" Target="../media/image149.png"/><Relationship Id="rId47" Type="http://schemas.openxmlformats.org/officeDocument/2006/relationships/image" Target="../media/image154.png"/><Relationship Id="rId50" Type="http://schemas.openxmlformats.org/officeDocument/2006/relationships/image" Target="../media/image157.png"/><Relationship Id="rId55" Type="http://schemas.openxmlformats.org/officeDocument/2006/relationships/image" Target="../media/image162.png"/><Relationship Id="rId63" Type="http://schemas.openxmlformats.org/officeDocument/2006/relationships/image" Target="../media/image170.png"/><Relationship Id="rId68" Type="http://schemas.openxmlformats.org/officeDocument/2006/relationships/image" Target="../media/image175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6" Type="http://schemas.openxmlformats.org/officeDocument/2006/relationships/image" Target="../media/image123.png"/><Relationship Id="rId29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24" Type="http://schemas.openxmlformats.org/officeDocument/2006/relationships/image" Target="../media/image131.png"/><Relationship Id="rId32" Type="http://schemas.openxmlformats.org/officeDocument/2006/relationships/image" Target="../media/image139.png"/><Relationship Id="rId37" Type="http://schemas.openxmlformats.org/officeDocument/2006/relationships/image" Target="../media/image144.png"/><Relationship Id="rId40" Type="http://schemas.openxmlformats.org/officeDocument/2006/relationships/image" Target="../media/image147.png"/><Relationship Id="rId45" Type="http://schemas.openxmlformats.org/officeDocument/2006/relationships/image" Target="../media/image152.png"/><Relationship Id="rId53" Type="http://schemas.openxmlformats.org/officeDocument/2006/relationships/image" Target="../media/image160.png"/><Relationship Id="rId58" Type="http://schemas.openxmlformats.org/officeDocument/2006/relationships/image" Target="../media/image165.png"/><Relationship Id="rId66" Type="http://schemas.openxmlformats.org/officeDocument/2006/relationships/image" Target="../media/image173.png"/><Relationship Id="rId5" Type="http://schemas.openxmlformats.org/officeDocument/2006/relationships/image" Target="../media/image112.png"/><Relationship Id="rId15" Type="http://schemas.openxmlformats.org/officeDocument/2006/relationships/image" Target="../media/image122.png"/><Relationship Id="rId23" Type="http://schemas.openxmlformats.org/officeDocument/2006/relationships/image" Target="../media/image130.png"/><Relationship Id="rId28" Type="http://schemas.openxmlformats.org/officeDocument/2006/relationships/image" Target="../media/image135.png"/><Relationship Id="rId36" Type="http://schemas.openxmlformats.org/officeDocument/2006/relationships/image" Target="../media/image143.png"/><Relationship Id="rId49" Type="http://schemas.openxmlformats.org/officeDocument/2006/relationships/image" Target="../media/image156.png"/><Relationship Id="rId57" Type="http://schemas.openxmlformats.org/officeDocument/2006/relationships/image" Target="../media/image164.png"/><Relationship Id="rId61" Type="http://schemas.openxmlformats.org/officeDocument/2006/relationships/image" Target="../media/image168.png"/><Relationship Id="rId10" Type="http://schemas.openxmlformats.org/officeDocument/2006/relationships/image" Target="../media/image117.png"/><Relationship Id="rId19" Type="http://schemas.openxmlformats.org/officeDocument/2006/relationships/image" Target="../media/image126.png"/><Relationship Id="rId31" Type="http://schemas.openxmlformats.org/officeDocument/2006/relationships/image" Target="../media/image138.png"/><Relationship Id="rId44" Type="http://schemas.openxmlformats.org/officeDocument/2006/relationships/image" Target="../media/image151.png"/><Relationship Id="rId52" Type="http://schemas.openxmlformats.org/officeDocument/2006/relationships/image" Target="../media/image159.png"/><Relationship Id="rId60" Type="http://schemas.openxmlformats.org/officeDocument/2006/relationships/image" Target="../media/image167.png"/><Relationship Id="rId65" Type="http://schemas.openxmlformats.org/officeDocument/2006/relationships/image" Target="../media/image172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Relationship Id="rId14" Type="http://schemas.openxmlformats.org/officeDocument/2006/relationships/image" Target="../media/image121.png"/><Relationship Id="rId22" Type="http://schemas.openxmlformats.org/officeDocument/2006/relationships/image" Target="../media/image129.png"/><Relationship Id="rId27" Type="http://schemas.openxmlformats.org/officeDocument/2006/relationships/image" Target="../media/image134.png"/><Relationship Id="rId30" Type="http://schemas.openxmlformats.org/officeDocument/2006/relationships/image" Target="../media/image137.png"/><Relationship Id="rId35" Type="http://schemas.openxmlformats.org/officeDocument/2006/relationships/image" Target="../media/image142.png"/><Relationship Id="rId43" Type="http://schemas.openxmlformats.org/officeDocument/2006/relationships/image" Target="../media/image150.png"/><Relationship Id="rId48" Type="http://schemas.openxmlformats.org/officeDocument/2006/relationships/image" Target="../media/image155.png"/><Relationship Id="rId56" Type="http://schemas.openxmlformats.org/officeDocument/2006/relationships/image" Target="../media/image163.png"/><Relationship Id="rId64" Type="http://schemas.openxmlformats.org/officeDocument/2006/relationships/image" Target="../media/image171.png"/><Relationship Id="rId8" Type="http://schemas.openxmlformats.org/officeDocument/2006/relationships/image" Target="../media/image115.png"/><Relationship Id="rId51" Type="http://schemas.openxmlformats.org/officeDocument/2006/relationships/image" Target="../media/image158.png"/><Relationship Id="rId3" Type="http://schemas.openxmlformats.org/officeDocument/2006/relationships/image" Target="../media/image110.png"/><Relationship Id="rId12" Type="http://schemas.openxmlformats.org/officeDocument/2006/relationships/image" Target="../media/image119.png"/><Relationship Id="rId17" Type="http://schemas.openxmlformats.org/officeDocument/2006/relationships/image" Target="../media/image124.png"/><Relationship Id="rId25" Type="http://schemas.openxmlformats.org/officeDocument/2006/relationships/image" Target="../media/image132.png"/><Relationship Id="rId33" Type="http://schemas.openxmlformats.org/officeDocument/2006/relationships/image" Target="../media/image140.png"/><Relationship Id="rId38" Type="http://schemas.openxmlformats.org/officeDocument/2006/relationships/image" Target="../media/image145.png"/><Relationship Id="rId46" Type="http://schemas.openxmlformats.org/officeDocument/2006/relationships/image" Target="../media/image153.png"/><Relationship Id="rId59" Type="http://schemas.openxmlformats.org/officeDocument/2006/relationships/image" Target="../media/image166.png"/><Relationship Id="rId67" Type="http://schemas.openxmlformats.org/officeDocument/2006/relationships/image" Target="../media/image174.png"/><Relationship Id="rId20" Type="http://schemas.openxmlformats.org/officeDocument/2006/relationships/image" Target="../media/image127.png"/><Relationship Id="rId41" Type="http://schemas.openxmlformats.org/officeDocument/2006/relationships/image" Target="../media/image148.png"/><Relationship Id="rId54" Type="http://schemas.openxmlformats.org/officeDocument/2006/relationships/image" Target="../media/image161.png"/><Relationship Id="rId62" Type="http://schemas.openxmlformats.org/officeDocument/2006/relationships/image" Target="../media/image1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1.png"/><Relationship Id="rId5" Type="http://schemas.openxmlformats.org/officeDocument/2006/relationships/image" Target="../media/image32.png"/><Relationship Id="rId10" Type="http://schemas.openxmlformats.org/officeDocument/2006/relationships/image" Target="../media/image19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4.png"/><Relationship Id="rId21" Type="http://schemas.openxmlformats.org/officeDocument/2006/relationships/image" Target="../media/image62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24" Type="http://schemas.openxmlformats.org/officeDocument/2006/relationships/image" Target="../media/image65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mtClean="0"/>
              <a:t>Zlomky </a:t>
            </a:r>
            <a:r>
              <a:rPr lang="cs-CZ" smtClean="0"/>
              <a:t>(5)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Porovnávání zlomků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622920"/>
          </a:xfrm>
        </p:spPr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812239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Porovnejte zlomky: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0" y="2520000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543739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259815" y="2520000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815" y="2520000"/>
                <a:ext cx="543739" cy="10248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5760000"/>
                <a:ext cx="543739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60000"/>
                <a:ext cx="543739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3600000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543739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2520000" y="273600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2736000"/>
                <a:ext cx="606256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" y="468000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680000"/>
                <a:ext cx="623392" cy="10243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259815" y="3600000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815" y="3600000"/>
                <a:ext cx="543739" cy="102431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260000" y="4681608"/>
                <a:ext cx="78899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681608"/>
                <a:ext cx="788999" cy="102431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260000" y="5760000"/>
                <a:ext cx="788999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5760000"/>
                <a:ext cx="788999" cy="101111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2520000" y="489600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4896000"/>
                <a:ext cx="606256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2520000" y="381477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814770"/>
                <a:ext cx="606256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520000" y="597600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5976000"/>
                <a:ext cx="606256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3977856" y="2420888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856" y="2420888"/>
                <a:ext cx="788999" cy="101431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237671" y="2420888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671" y="2420888"/>
                <a:ext cx="543739" cy="102489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977856" y="5660888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856" y="5660888"/>
                <a:ext cx="788999" cy="1014317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3977856" y="3500888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856" y="3500888"/>
                <a:ext cx="543739" cy="102431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6497856" y="2636888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6" y="2636888"/>
                <a:ext cx="606256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977857" y="4580888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857" y="4580888"/>
                <a:ext cx="623392" cy="1024319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237671" y="3500888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671" y="3500888"/>
                <a:ext cx="788999" cy="1014317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237856" y="4582496"/>
                <a:ext cx="543739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856" y="4582496"/>
                <a:ext cx="543739" cy="1014893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5237856" y="5660888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856" y="5660888"/>
                <a:ext cx="543739" cy="1014317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6497856" y="4796888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6" y="4796888"/>
                <a:ext cx="606256" cy="58477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6497856" y="3715658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6" y="3715658"/>
                <a:ext cx="606256" cy="58477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6497856" y="5876888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6" y="5876888"/>
                <a:ext cx="606256" cy="58477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8082312" y="2473843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312" y="2473843"/>
                <a:ext cx="543739" cy="1017523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9342127" y="2473843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127" y="2473843"/>
                <a:ext cx="543739" cy="1024896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8082312" y="5713843"/>
                <a:ext cx="788999" cy="1012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312" y="5713843"/>
                <a:ext cx="788999" cy="1012521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8082312" y="3553843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312" y="3553843"/>
                <a:ext cx="788999" cy="1014317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10602312" y="268984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2312" y="2689843"/>
                <a:ext cx="606256" cy="584775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8082313" y="4633843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313" y="4633843"/>
                <a:ext cx="623392" cy="1024319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9342127" y="3553843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127" y="3553843"/>
                <a:ext cx="543739" cy="1024319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9342312" y="4635451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312" y="4635451"/>
                <a:ext cx="543739" cy="1017523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9342312" y="5713843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312" y="5713843"/>
                <a:ext cx="788999" cy="1014317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10602312" y="484984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2312" y="4849843"/>
                <a:ext cx="606256" cy="584775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10602312" y="376861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2312" y="3768613"/>
                <a:ext cx="606256" cy="584775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0602312" y="592984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2312" y="5929843"/>
                <a:ext cx="606256" cy="584775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8815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33" grpId="0"/>
      <p:bldP spid="20" grpId="0"/>
      <p:bldP spid="21" grpId="0"/>
      <p:bldP spid="23" grpId="0"/>
      <p:bldP spid="27" grpId="0"/>
      <p:bldP spid="28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763976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Seřaďte vzestupně zlomky: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60000" y="2116746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116746"/>
                <a:ext cx="543739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860000" y="2116746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116746"/>
                <a:ext cx="543739" cy="10248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60000" y="5760000"/>
                <a:ext cx="788999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760000"/>
                <a:ext cx="788999" cy="10277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60000" y="319676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196769"/>
                <a:ext cx="543739" cy="10243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726671" y="3476005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6671" y="3476005"/>
                <a:ext cx="606256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960000" y="468000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4680000"/>
                <a:ext cx="623392" cy="10243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259815" y="319676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815" y="3196769"/>
                <a:ext cx="543739" cy="102431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260000" y="4681608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681608"/>
                <a:ext cx="543739" cy="101752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160000" y="5760000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5760000"/>
                <a:ext cx="788999" cy="101431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818124" y="3476225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124" y="3476225"/>
                <a:ext cx="606256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9696400" y="494616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400" y="4946163"/>
                <a:ext cx="606256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8789238" y="2420885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9238" y="2420885"/>
                <a:ext cx="606256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1260000" y="2116746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2116746"/>
                <a:ext cx="788999" cy="101431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960000" y="2116746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116746"/>
                <a:ext cx="543739" cy="101431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260000" y="5760000"/>
                <a:ext cx="543739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5760000"/>
                <a:ext cx="543739" cy="1027717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160000" y="3196769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196769"/>
                <a:ext cx="788999" cy="101752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10488488" y="242088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8488" y="2420883"/>
                <a:ext cx="606256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360000" y="468000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623392" cy="1024319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060000" y="3196769"/>
                <a:ext cx="788998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196769"/>
                <a:ext cx="788998" cy="1024319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2160000" y="4680000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680000"/>
                <a:ext cx="543739" cy="1024896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3060000" y="5760000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5760000"/>
                <a:ext cx="543739" cy="1014317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866008" y="4942436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008" y="4942436"/>
                <a:ext cx="606256" cy="58477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8618124" y="4946949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8124" y="4946949"/>
                <a:ext cx="606256" cy="58477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7866008" y="2420886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008" y="2420886"/>
                <a:ext cx="606256" cy="58477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160000" y="2116746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2116746"/>
                <a:ext cx="788999" cy="1017523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3060000" y="2116746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2116746"/>
                <a:ext cx="788999" cy="1017523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3960000" y="5760000"/>
                <a:ext cx="543739" cy="1013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5760000"/>
                <a:ext cx="543739" cy="1013098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3960000" y="3196769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196769"/>
                <a:ext cx="788999" cy="1014317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9670222" y="2420884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0222" y="2420884"/>
                <a:ext cx="606256" cy="584775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4860000" y="468000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80000"/>
                <a:ext cx="623392" cy="1024319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4860000" y="319676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196769"/>
                <a:ext cx="543739" cy="1024319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3059999" y="4680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999" y="4680000"/>
                <a:ext cx="788999" cy="1017523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4860000" y="5760000"/>
                <a:ext cx="788999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60000"/>
                <a:ext cx="788999" cy="1011111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8726009" y="3475785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6009" y="3475785"/>
                <a:ext cx="606256" cy="584775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6929904" y="4946949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904" y="4946949"/>
                <a:ext cx="606256" cy="584775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6818124" y="2420887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124" y="2420887"/>
                <a:ext cx="606256" cy="584775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126064" y="4240720"/>
            <a:ext cx="4350747" cy="44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cs-CZ" sz="2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Seřaďte sestupně zlomky:</a:t>
            </a:r>
            <a:endParaRPr lang="cs-CZ" sz="2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6423625" y="2132856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625" y="2132856"/>
                <a:ext cx="543739" cy="1017523"/>
              </a:xfrm>
              <a:prstGeom prst="rect">
                <a:avLst/>
              </a:prstGeom>
              <a:blipFill rotWithShape="1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10923625" y="2132856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625" y="2132856"/>
                <a:ext cx="543739" cy="1024896"/>
              </a:xfrm>
              <a:prstGeom prst="rect">
                <a:avLst/>
              </a:prstGeom>
              <a:blipFill rotWithShape="1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6423625" y="5776110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625" y="5776110"/>
                <a:ext cx="543739" cy="1014317"/>
              </a:xfrm>
              <a:prstGeom prst="rect">
                <a:avLst/>
              </a:prstGeom>
              <a:blipFill rotWithShape="1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6423625" y="321287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625" y="3212879"/>
                <a:ext cx="543739" cy="1024319"/>
              </a:xfrm>
              <a:prstGeom prst="rect">
                <a:avLst/>
              </a:prstGeom>
              <a:blipFill rotWithShape="1"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0023625" y="469611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625" y="4696110"/>
                <a:ext cx="623392" cy="1024319"/>
              </a:xfrm>
              <a:prstGeom prst="rect">
                <a:avLst/>
              </a:prstGeom>
              <a:blipFill rotWithShape="1"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7323440" y="321287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440" y="3212879"/>
                <a:ext cx="543739" cy="1024319"/>
              </a:xfrm>
              <a:prstGeom prst="rect">
                <a:avLst/>
              </a:prstGeom>
              <a:blipFill rotWithShape="1"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7323625" y="4697718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625" y="4697718"/>
                <a:ext cx="788999" cy="1017523"/>
              </a:xfrm>
              <a:prstGeom prst="rect">
                <a:avLst/>
              </a:prstGeom>
              <a:blipFill rotWithShape="1">
                <a:blip r:embed="rId4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8223625" y="5776110"/>
                <a:ext cx="543739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5" y="5776110"/>
                <a:ext cx="543739" cy="1027717"/>
              </a:xfrm>
              <a:prstGeom prst="rect">
                <a:avLst/>
              </a:prstGeom>
              <a:blipFill rotWithShape="1">
                <a:blip r:embed="rId4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7323625" y="2132856"/>
                <a:ext cx="788999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625" y="2132856"/>
                <a:ext cx="788999" cy="1011111"/>
              </a:xfrm>
              <a:prstGeom prst="rect">
                <a:avLst/>
              </a:prstGeom>
              <a:blipFill rotWithShape="1">
                <a:blip r:embed="rId4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0023625" y="2132856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625" y="2132856"/>
                <a:ext cx="543739" cy="1017523"/>
              </a:xfrm>
              <a:prstGeom prst="rect">
                <a:avLst/>
              </a:prstGeom>
              <a:blipFill rotWithShape="1">
                <a:blip r:embed="rId4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7323625" y="5776110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625" y="5776110"/>
                <a:ext cx="788999" cy="1014317"/>
              </a:xfrm>
              <a:prstGeom prst="rect">
                <a:avLst/>
              </a:prstGeom>
              <a:blipFill rotWithShape="1">
                <a:blip r:embed="rId4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8223625" y="3212879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5" y="3212879"/>
                <a:ext cx="788999" cy="1017523"/>
              </a:xfrm>
              <a:prstGeom prst="rect">
                <a:avLst/>
              </a:prstGeom>
              <a:blipFill rotWithShape="1">
                <a:blip r:embed="rId4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6423625" y="469611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625" y="4696110"/>
                <a:ext cx="623392" cy="1024319"/>
              </a:xfrm>
              <a:prstGeom prst="rect">
                <a:avLst/>
              </a:prstGeom>
              <a:blipFill rotWithShape="1">
                <a:blip r:embed="rId5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9123625" y="3212879"/>
                <a:ext cx="788998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3625" y="3212879"/>
                <a:ext cx="788998" cy="1024319"/>
              </a:xfrm>
              <a:prstGeom prst="rect">
                <a:avLst/>
              </a:prstGeom>
              <a:blipFill rotWithShape="1">
                <a:blip r:embed="rId5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223625" y="4696110"/>
                <a:ext cx="54373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5" y="4696110"/>
                <a:ext cx="543739" cy="1024896"/>
              </a:xfrm>
              <a:prstGeom prst="rect">
                <a:avLst/>
              </a:prstGeom>
              <a:blipFill rotWithShape="1">
                <a:blip r:embed="rId5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9123625" y="5776110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3625" y="5776110"/>
                <a:ext cx="543739" cy="1014317"/>
              </a:xfrm>
              <a:prstGeom prst="rect">
                <a:avLst/>
              </a:prstGeom>
              <a:blipFill rotWithShape="1">
                <a:blip r:embed="rId5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8223625" y="2132856"/>
                <a:ext cx="788999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5" y="2132856"/>
                <a:ext cx="788999" cy="1011111"/>
              </a:xfrm>
              <a:prstGeom prst="rect">
                <a:avLst/>
              </a:prstGeom>
              <a:blipFill rotWithShape="1">
                <a:blip r:embed="rId5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9123625" y="2132856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3625" y="2132856"/>
                <a:ext cx="788999" cy="1017523"/>
              </a:xfrm>
              <a:prstGeom prst="rect">
                <a:avLst/>
              </a:prstGeom>
              <a:blipFill rotWithShape="1">
                <a:blip r:embed="rId5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ovéPole 84"/>
              <p:cNvSpPr txBox="1"/>
              <p:nvPr/>
            </p:nvSpPr>
            <p:spPr>
              <a:xfrm>
                <a:off x="10023625" y="5776110"/>
                <a:ext cx="788999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625" y="5776110"/>
                <a:ext cx="788999" cy="1024896"/>
              </a:xfrm>
              <a:prstGeom prst="rect">
                <a:avLst/>
              </a:prstGeom>
              <a:blipFill rotWithShape="1">
                <a:blip r:embed="rId5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10023625" y="3212879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625" y="3212879"/>
                <a:ext cx="788999" cy="1014317"/>
              </a:xfrm>
              <a:prstGeom prst="rect">
                <a:avLst/>
              </a:prstGeom>
              <a:blipFill rotWithShape="1">
                <a:blip r:embed="rId5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10923625" y="4696110"/>
                <a:ext cx="623392" cy="102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625" y="4696110"/>
                <a:ext cx="623392" cy="1024319"/>
              </a:xfrm>
              <a:prstGeom prst="rect">
                <a:avLst/>
              </a:prstGeom>
              <a:blipFill rotWithShape="1">
                <a:blip r:embed="rId5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10923625" y="3212879"/>
                <a:ext cx="54373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625" y="3212879"/>
                <a:ext cx="543739" cy="1024319"/>
              </a:xfrm>
              <a:prstGeom prst="rect">
                <a:avLst/>
              </a:prstGeom>
              <a:blipFill rotWithShape="1">
                <a:blip r:embed="rId5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9123624" y="469611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3624" y="4696110"/>
                <a:ext cx="788999" cy="1017523"/>
              </a:xfrm>
              <a:prstGeom prst="rect">
                <a:avLst/>
              </a:prstGeom>
              <a:blipFill rotWithShape="1">
                <a:blip r:embed="rId6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10923625" y="5776110"/>
                <a:ext cx="788998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625" y="5776110"/>
                <a:ext cx="788998" cy="1024319"/>
              </a:xfrm>
              <a:prstGeom prst="rect">
                <a:avLst/>
              </a:prstGeom>
              <a:blipFill rotWithShape="1">
                <a:blip r:embed="rId6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9689238" y="343265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9238" y="3432650"/>
                <a:ext cx="606256" cy="584775"/>
              </a:xfrm>
              <a:prstGeom prst="rect">
                <a:avLst/>
              </a:prstGeom>
              <a:blipFill rotWithShape="1">
                <a:blip r:embed="rId6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10567364" y="3476225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7364" y="3476225"/>
                <a:ext cx="606256" cy="584775"/>
              </a:xfrm>
              <a:prstGeom prst="rect">
                <a:avLst/>
              </a:prstGeom>
              <a:blipFill rotWithShape="1">
                <a:blip r:embed="rId6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10458296" y="494616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8296" y="4946163"/>
                <a:ext cx="606256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6816080" y="599758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5997580"/>
                <a:ext cx="606256" cy="584775"/>
              </a:xfrm>
              <a:prstGeom prst="rect">
                <a:avLst/>
              </a:prstGeom>
              <a:blipFill rotWithShape="1">
                <a:blip r:embed="rId6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7865929" y="6025681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929" y="6025681"/>
                <a:ext cx="606256" cy="584775"/>
              </a:xfrm>
              <a:prstGeom prst="rect">
                <a:avLst/>
              </a:prstGeom>
              <a:blipFill rotWithShape="1">
                <a:blip r:embed="rId6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8709496" y="602790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496" y="6027903"/>
                <a:ext cx="606256" cy="584775"/>
              </a:xfrm>
              <a:prstGeom prst="rect">
                <a:avLst/>
              </a:prstGeom>
              <a:blipFill rotWithShape="1">
                <a:blip r:embed="rId6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9536591" y="6027903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591" y="6027903"/>
                <a:ext cx="606256" cy="584775"/>
              </a:xfrm>
              <a:prstGeom prst="rect">
                <a:avLst/>
              </a:prstGeom>
              <a:blipFill rotWithShape="1">
                <a:blip r:embed="rId6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10567364" y="6025680"/>
                <a:ext cx="6062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7364" y="6025680"/>
                <a:ext cx="606256" cy="584775"/>
              </a:xfrm>
              <a:prstGeom prst="rect">
                <a:avLst/>
              </a:prstGeom>
              <a:blipFill rotWithShape="1">
                <a:blip r:embed="rId6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74007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33" grpId="0"/>
      <p:bldP spid="20" grpId="0"/>
      <p:bldP spid="21" grpId="0"/>
      <p:bldP spid="23" grpId="0"/>
      <p:bldP spid="27" grpId="0"/>
      <p:bldP spid="28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40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151784" y="2204864"/>
            <a:ext cx="418752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tři možnosti: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3501008"/>
            <a:ext cx="2773363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243" y="3501008"/>
            <a:ext cx="2808288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8"/>
          <p:cNvSpPr>
            <a:spLocks noChangeArrowheads="1"/>
          </p:cNvSpPr>
          <p:nvPr/>
        </p:nvSpPr>
        <p:spPr bwMode="auto">
          <a:xfrm>
            <a:off x="1055440" y="1988741"/>
            <a:ext cx="11028287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určujeme, který z nich vyjadřuje větší část celku, větší množství</a:t>
            </a:r>
            <a:r>
              <a:rPr lang="cs-CZ" altLang="cs-CZ" sz="2000" b="1" dirty="0"/>
              <a:t>.</a:t>
            </a:r>
            <a:endParaRPr lang="cs-CZ" altLang="cs-CZ" sz="4400" dirty="0"/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991544" y="6237312"/>
            <a:ext cx="8208962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zlomek je </a:t>
            </a:r>
            <a:r>
              <a:rPr lang="cs-CZ" altLang="cs-CZ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 </a:t>
            </a:r>
            <a:r>
              <a:rPr lang="cs-CZ" altLang="cs-CZ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než druhý.</a:t>
            </a:r>
            <a:endParaRPr lang="cs-CZ" altLang="cs-CZ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724547" y="2348880"/>
                <a:ext cx="939680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547" y="2348880"/>
                <a:ext cx="939680" cy="12448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8822111" y="2311452"/>
                <a:ext cx="633507" cy="1261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111" y="2311452"/>
                <a:ext cx="633507" cy="12615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470034" y="3478354"/>
                <a:ext cx="149005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1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034" y="3478354"/>
                <a:ext cx="1490055" cy="224676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  <p:bldP spid="5" grpId="0"/>
      <p:bldP spid="38" grpId="0"/>
      <p:bldP spid="6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34585" y="214314"/>
            <a:ext cx="9169927" cy="1462087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151784" y="2204864"/>
            <a:ext cx="418752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tři možnosti: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18"/>
          <p:cNvSpPr>
            <a:spLocks noChangeArrowheads="1"/>
          </p:cNvSpPr>
          <p:nvPr/>
        </p:nvSpPr>
        <p:spPr bwMode="auto">
          <a:xfrm>
            <a:off x="1055440" y="1988741"/>
            <a:ext cx="11028287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určujeme, který z nich vyjadřuje větší část celku, větší množství</a:t>
            </a:r>
            <a:r>
              <a:rPr lang="cs-CZ" altLang="cs-CZ" sz="2000" b="1" dirty="0"/>
              <a:t>.</a:t>
            </a:r>
            <a:endParaRPr lang="cs-CZ" altLang="cs-CZ" sz="4400" dirty="0"/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991544" y="6237312"/>
            <a:ext cx="8208962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zlomek je </a:t>
            </a:r>
            <a:r>
              <a:rPr lang="cs-CZ" altLang="cs-CZ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 </a:t>
            </a:r>
            <a:r>
              <a:rPr lang="cs-CZ" altLang="cs-CZ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než druhý.</a:t>
            </a:r>
            <a:endParaRPr lang="cs-CZ" altLang="cs-CZ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942213" y="2348880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213" y="2348880"/>
                <a:ext cx="633507" cy="1258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8688288" y="2311452"/>
                <a:ext cx="939681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2311452"/>
                <a:ext cx="939681" cy="12488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470034" y="3478354"/>
                <a:ext cx="149005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14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034" y="3478354"/>
                <a:ext cx="1490055" cy="22467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859" y="3573016"/>
            <a:ext cx="2745405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410" y="3609320"/>
            <a:ext cx="2745405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1884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  <p:bldP spid="5" grpId="0"/>
      <p:bldP spid="38" grpId="0"/>
      <p:bldP spid="6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151784" y="2204864"/>
            <a:ext cx="418752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nastat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tři možnosti: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18"/>
          <p:cNvSpPr>
            <a:spLocks noChangeArrowheads="1"/>
          </p:cNvSpPr>
          <p:nvPr/>
        </p:nvSpPr>
        <p:spPr bwMode="auto">
          <a:xfrm>
            <a:off x="1055440" y="1988741"/>
            <a:ext cx="11028287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zlomků určujeme, který z nich vyjadřuje větší část celku, větší množství</a:t>
            </a:r>
            <a:r>
              <a:rPr lang="cs-CZ" altLang="cs-CZ" sz="2000" b="1" dirty="0"/>
              <a:t>.</a:t>
            </a:r>
            <a:endParaRPr lang="cs-CZ" altLang="cs-CZ" sz="4400" dirty="0"/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3945894" y="6237312"/>
            <a:ext cx="4599306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se rovnají .</a:t>
            </a:r>
            <a:endParaRPr lang="cs-CZ" altLang="cs-CZ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351584" y="2386923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584" y="2386923"/>
                <a:ext cx="633507" cy="1258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8688288" y="2324213"/>
                <a:ext cx="939681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2324213"/>
                <a:ext cx="939681" cy="12488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589" y="2420888"/>
                <a:ext cx="974947" cy="10156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436000" y="3478354"/>
                <a:ext cx="149005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14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00" y="3478354"/>
                <a:ext cx="1490055" cy="22467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219" y="3645024"/>
            <a:ext cx="2745763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3564000"/>
            <a:ext cx="2745764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Přímá spojnice 2"/>
          <p:cNvCxnSpPr/>
          <p:nvPr/>
        </p:nvCxnSpPr>
        <p:spPr bwMode="auto">
          <a:xfrm>
            <a:off x="80100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84420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88668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92880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97200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10144800" y="3607200"/>
            <a:ext cx="0" cy="255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45555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  <p:bldP spid="5" grpId="0"/>
      <p:bldP spid="38" grpId="0"/>
      <p:bldP spid="6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50234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783632" y="5805264"/>
            <a:ext cx="68405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Který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 má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většího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čitatele, ten je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větší. 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4319984" y="1967309"/>
            <a:ext cx="4104481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se stejnými jmenovateli.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3738337"/>
            <a:ext cx="2014419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95" y="3738337"/>
            <a:ext cx="2014313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770" y="3606979"/>
            <a:ext cx="201226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054" y="3622828"/>
            <a:ext cx="201226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629052" y="2383712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052" y="2383712"/>
                <a:ext cx="633507" cy="125810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611597" y="2348117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597" y="2348117"/>
                <a:ext cx="633507" cy="125810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180199" y="265881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2658819"/>
                <a:ext cx="712053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608168" y="2348879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2348879"/>
                <a:ext cx="633507" cy="125810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0503053" y="2274047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053" y="2274047"/>
                <a:ext cx="633507" cy="125810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8912339" y="2623987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339" y="2623987"/>
                <a:ext cx="712053" cy="70788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8976320" y="4221088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320" y="4221088"/>
                <a:ext cx="712053" cy="70788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180199" y="4374394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4374394"/>
                <a:ext cx="712053" cy="70788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50234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639616" y="5805264"/>
            <a:ext cx="763284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Který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 má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většího jmenovatele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ten je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menší. 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4319984" y="1967309"/>
            <a:ext cx="4104481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se stejnými čitateli.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629052" y="2383712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052" y="2383712"/>
                <a:ext cx="633507" cy="1258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611597" y="2348117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597" y="2348117"/>
                <a:ext cx="633507" cy="12581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180199" y="265881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2658819"/>
                <a:ext cx="712053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608168" y="2348879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2348879"/>
                <a:ext cx="633507" cy="12581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0503053" y="2274047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053" y="2274047"/>
                <a:ext cx="633507" cy="125810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8912339" y="2623987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339" y="2623987"/>
                <a:ext cx="712053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8976320" y="4221088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320" y="4221088"/>
                <a:ext cx="712053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180199" y="4374394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4374394"/>
                <a:ext cx="712053" cy="707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3738337"/>
            <a:ext cx="2014419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16" y="3651580"/>
            <a:ext cx="201226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088" y="3797950"/>
            <a:ext cx="2012357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355" y="3741368"/>
            <a:ext cx="2014313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4932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bdélník 86"/>
          <p:cNvSpPr/>
          <p:nvPr/>
        </p:nvSpPr>
        <p:spPr bwMode="auto">
          <a:xfrm>
            <a:off x="9768313" y="4007649"/>
            <a:ext cx="1440000" cy="216024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Obdélník 85"/>
          <p:cNvSpPr/>
          <p:nvPr/>
        </p:nvSpPr>
        <p:spPr bwMode="auto">
          <a:xfrm>
            <a:off x="6960096" y="4007649"/>
            <a:ext cx="1620000" cy="216024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bdélník 84"/>
          <p:cNvSpPr/>
          <p:nvPr/>
        </p:nvSpPr>
        <p:spPr bwMode="auto">
          <a:xfrm>
            <a:off x="3863657" y="4009788"/>
            <a:ext cx="1440000" cy="216024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bdélník 4"/>
          <p:cNvSpPr/>
          <p:nvPr/>
        </p:nvSpPr>
        <p:spPr bwMode="auto">
          <a:xfrm>
            <a:off x="828000" y="4034873"/>
            <a:ext cx="1620000" cy="216024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502346"/>
            <a:ext cx="5908233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423592" y="6237312"/>
            <a:ext cx="691276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Který zlomek má většího čitatele, ten je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větší. 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543067" y="1849609"/>
            <a:ext cx="5292408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s rozdílnými čitateli i jmenovateli.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620000" y="2774873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2774873"/>
                <a:ext cx="633507" cy="1258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611597" y="2782990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597" y="2782990"/>
                <a:ext cx="633507" cy="12581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180199" y="3093692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3093692"/>
                <a:ext cx="712053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7608168" y="2783752"/>
                <a:ext cx="939681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2783752"/>
                <a:ext cx="939681" cy="12448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10503053" y="2708920"/>
                <a:ext cx="939681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053" y="2708920"/>
                <a:ext cx="939681" cy="124482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9048328" y="3058860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3058860"/>
                <a:ext cx="712053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180199" y="4809267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199" y="4809267"/>
                <a:ext cx="712053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>
            <a:spLocks noChangeAspect="1"/>
          </p:cNvSpPr>
          <p:nvPr/>
        </p:nvSpPr>
        <p:spPr bwMode="auto">
          <a:xfrm>
            <a:off x="828000" y="4034873"/>
            <a:ext cx="2160335" cy="216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1368000" y="4032974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908000" y="4034873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2448000" y="4032974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9064739" y="4759031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&gt;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739" y="4759031"/>
                <a:ext cx="712053" cy="707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bdélník 48"/>
          <p:cNvSpPr>
            <a:spLocks noChangeAspect="1"/>
          </p:cNvSpPr>
          <p:nvPr/>
        </p:nvSpPr>
        <p:spPr bwMode="auto">
          <a:xfrm>
            <a:off x="3863657" y="4009788"/>
            <a:ext cx="2160335" cy="216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4583657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5303657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Obdélník 60"/>
          <p:cNvSpPr>
            <a:spLocks noChangeAspect="1"/>
          </p:cNvSpPr>
          <p:nvPr/>
        </p:nvSpPr>
        <p:spPr bwMode="auto">
          <a:xfrm>
            <a:off x="6960096" y="4009788"/>
            <a:ext cx="2160335" cy="216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714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732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500096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68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86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04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22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840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8580096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8760096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8940096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Obdélník 72"/>
          <p:cNvSpPr>
            <a:spLocks noChangeAspect="1"/>
          </p:cNvSpPr>
          <p:nvPr/>
        </p:nvSpPr>
        <p:spPr bwMode="auto">
          <a:xfrm>
            <a:off x="9768313" y="4009788"/>
            <a:ext cx="2160335" cy="216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Přímá spojnice 73"/>
          <p:cNvCxnSpPr/>
          <p:nvPr/>
        </p:nvCxnSpPr>
        <p:spPr bwMode="auto">
          <a:xfrm>
            <a:off x="994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012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0308313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1048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066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1084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1102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1120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11388313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11568313" y="4009788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1748313" y="4007889"/>
            <a:ext cx="0" cy="21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24"/>
          <p:cNvSpPr>
            <a:spLocks noChangeArrowheads="1"/>
          </p:cNvSpPr>
          <p:nvPr/>
        </p:nvSpPr>
        <p:spPr bwMode="auto">
          <a:xfrm>
            <a:off x="1271349" y="2156848"/>
            <a:ext cx="9936964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Zlomky převedeme na (nejmenšího) společného jmenovatele (=&gt; rozšíříme).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24"/>
          <p:cNvSpPr>
            <a:spLocks noChangeArrowheads="1"/>
          </p:cNvSpPr>
          <p:nvPr/>
        </p:nvSpPr>
        <p:spPr bwMode="auto">
          <a:xfrm>
            <a:off x="1271584" y="2492797"/>
            <a:ext cx="6624616" cy="2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Porovnáme čitatele.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24"/>
          <p:cNvSpPr>
            <a:spLocks noChangeArrowheads="1"/>
          </p:cNvSpPr>
          <p:nvPr/>
        </p:nvSpPr>
        <p:spPr bwMode="auto">
          <a:xfrm>
            <a:off x="8412361" y="836712"/>
            <a:ext cx="377963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společný násobek všech jmenovatelů.</a:t>
            </a:r>
            <a:endParaRPr lang="cs-CZ" altLang="cs-CZ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7874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6" grpId="0" animBg="1"/>
      <p:bldP spid="85" grpId="0" animBg="1"/>
      <p:bldP spid="5" grpId="0" animBg="1"/>
      <p:bldP spid="25" grpId="0"/>
      <p:bldP spid="28" grpId="0"/>
      <p:bldP spid="40" grpId="0"/>
      <p:bldP spid="41" grpId="0"/>
      <p:bldP spid="42" grpId="0"/>
      <p:bldP spid="43" grpId="0"/>
      <p:bldP spid="44" grpId="0"/>
      <p:bldP spid="45" grpId="0"/>
      <p:bldP spid="47" grpId="0"/>
      <p:bldP spid="2" grpId="0" animBg="1"/>
      <p:bldP spid="48" grpId="0"/>
      <p:bldP spid="49" grpId="0" animBg="1"/>
      <p:bldP spid="61" grpId="0" animBg="1"/>
      <p:bldP spid="73" grpId="0" animBg="1"/>
      <p:bldP spid="88" grpId="0"/>
      <p:bldP spid="89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502346"/>
            <a:ext cx="5908233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1886914" y="1921617"/>
            <a:ext cx="9840416" cy="571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Obdobně můžeme porovnávat jakýkoliv počet zlomků a seřazovat je vzestupně </a:t>
            </a: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nejmenšího po největší) nebo sestupně (od největšího po nejmenší).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996719" y="2492896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719" y="2492896"/>
                <a:ext cx="633507" cy="1258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436719" y="2492896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719" y="2492896"/>
                <a:ext cx="633507" cy="12581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876719" y="2492896"/>
                <a:ext cx="633507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719" y="2492896"/>
                <a:ext cx="633507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8756719" y="2492896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719" y="2492896"/>
                <a:ext cx="939681" cy="12447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316719" y="2492896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719" y="2492896"/>
                <a:ext cx="939681" cy="124476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1271464" y="3645024"/>
            <a:ext cx="10297144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Nejmenší společný jmenovatel (nejmenší společný násobek všech jmenovatelů):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843632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632" y="3996000"/>
                <a:ext cx="939680" cy="126130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2844000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000" y="3996000"/>
                <a:ext cx="939680" cy="126130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4283632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632" y="3996000"/>
                <a:ext cx="939680" cy="126130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5723632" y="3996000"/>
                <a:ext cx="939680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𝟏𝟖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632" y="3996000"/>
                <a:ext cx="939680" cy="12488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7344000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000" y="3996000"/>
                <a:ext cx="939680" cy="126130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8784000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000" y="3996000"/>
                <a:ext cx="939680" cy="126130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4283632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632" y="3996000"/>
                <a:ext cx="939680" cy="126130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5723632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𝟏𝟖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632" y="3996000"/>
                <a:ext cx="939680" cy="126130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7344000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000" y="3996000"/>
                <a:ext cx="939680" cy="126130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8784000" y="3996000"/>
                <a:ext cx="939680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000" y="3996000"/>
                <a:ext cx="939680" cy="1261307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2995224" y="5280173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224" y="5280173"/>
                <a:ext cx="633507" cy="1258101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5879976" y="5280173"/>
                <a:ext cx="633507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5280173"/>
                <a:ext cx="633507" cy="1248803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7478717" y="5280173"/>
                <a:ext cx="633507" cy="1258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717" y="5280173"/>
                <a:ext cx="633507" cy="1258101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8807227" y="5293510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227" y="5293510"/>
                <a:ext cx="939681" cy="1244764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4283631" y="5280580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alt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631" y="5280580"/>
                <a:ext cx="939681" cy="1244764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3571579" y="556194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579" y="5561949"/>
                <a:ext cx="712053" cy="70788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5126914" y="556194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914" y="5561949"/>
                <a:ext cx="712053" cy="70788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6604666" y="556194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666" y="5561949"/>
                <a:ext cx="712053" cy="707886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8134952" y="5561949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952" y="5561949"/>
                <a:ext cx="712053" cy="707886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9427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0" grpId="0"/>
      <p:bldP spid="41" grpId="0"/>
      <p:bldP spid="43" grpId="0"/>
      <p:bldP spid="44" grpId="0"/>
      <p:bldP spid="52" grpId="0"/>
      <p:bldP spid="54" grpId="0"/>
      <p:bldP spid="55" grpId="0"/>
      <p:bldP spid="56" grpId="0"/>
      <p:bldP spid="60" grpId="0"/>
      <p:bldP spid="92" grpId="0"/>
      <p:bldP spid="94" grpId="0"/>
      <p:bldP spid="96" grpId="0"/>
      <p:bldP spid="59" grpId="0"/>
      <p:bldP spid="91" grpId="0"/>
      <p:bldP spid="93" grpId="0"/>
      <p:bldP spid="95" grpId="0"/>
      <p:bldP spid="97" grpId="0"/>
      <p:bldP spid="98" grpId="0"/>
      <p:bldP spid="99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87688" y="718370"/>
            <a:ext cx="5908233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/>
              <a:t>Porovnávání zlomků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2063552" y="1844824"/>
            <a:ext cx="8097518" cy="4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porovnávání dvou zlomků lze použít i tzv. „křížové“ pravidlo: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480000" y="2268000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2268000"/>
                <a:ext cx="939681" cy="12447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2268000"/>
                <a:ext cx="939681" cy="124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altLang="cs-CZ" sz="40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40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268000"/>
                <a:ext cx="939681" cy="12447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0" y="4608000"/>
            <a:ext cx="1048265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Vynásobíme jmenovatel jednoho zlomku čitatelem druhého (naznačeným směrem) </a:t>
            </a:r>
            <a:b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 zapíšeme výsledem pod zlomek v němž jsme násobili čitatel.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Přímá spojnice se šipkou 2"/>
          <p:cNvCxnSpPr/>
          <p:nvPr/>
        </p:nvCxnSpPr>
        <p:spPr bwMode="auto">
          <a:xfrm flipV="1">
            <a:off x="4808061" y="2585903"/>
            <a:ext cx="1812934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098918" y="3717032"/>
                <a:ext cx="12458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000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𝟏𝟏𝟎</m:t>
                      </m:r>
                    </m:oMath>
                  </m:oMathPara>
                </a14:m>
                <a:endParaRPr lang="cs-CZ" sz="4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918" y="3717032"/>
                <a:ext cx="1245854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Přímá spojnice se šipkou 32"/>
          <p:cNvCxnSpPr/>
          <p:nvPr/>
        </p:nvCxnSpPr>
        <p:spPr bwMode="auto">
          <a:xfrm flipH="1" flipV="1">
            <a:off x="4672430" y="2627534"/>
            <a:ext cx="1948565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647728" y="3717032"/>
                <a:ext cx="12458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4000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𝟏𝟎𝟓</m:t>
                      </m:r>
                    </m:oMath>
                  </m:oMathPara>
                </a14:m>
                <a:endParaRPr lang="cs-CZ" sz="4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728" y="3717032"/>
                <a:ext cx="1245854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0" y="5328000"/>
            <a:ext cx="571452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Obdobně násobíme druhým směrem.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0" y="5688000"/>
            <a:ext cx="422379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Porovnáme výsledné součiny.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0" y="6048000"/>
            <a:ext cx="718702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None/>
            </a:pPr>
            <a:r>
              <a:rPr lang="cs-CZ" altLang="cs-C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Pro zlomky platí stejný znak nerovnosti.</a:t>
            </a:r>
            <a:endParaRPr lang="cs-CZ" altLang="cs-CZ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5328000" y="2592000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592000"/>
                <a:ext cx="712053" cy="7078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205664" y="3717032"/>
                <a:ext cx="7120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</m:oMath>
                  </m:oMathPara>
                </a14:m>
                <a:endParaRPr lang="cs-CZ" sz="4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664" y="3717032"/>
                <a:ext cx="712053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15494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4" grpId="0"/>
      <p:bldP spid="93" grpId="0"/>
      <p:bldP spid="29" grpId="0"/>
      <p:bldP spid="32" grpId="0"/>
      <p:bldP spid="36" grpId="0"/>
      <p:bldP spid="38" grpId="0"/>
      <p:bldP spid="39" grpId="0"/>
      <p:bldP spid="42" grpId="0"/>
      <p:bldP spid="45" grpId="0"/>
      <p:bldP spid="4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1222</TotalTime>
  <Words>894</Words>
  <Application>Microsoft Office PowerPoint</Application>
  <PresentationFormat>Vlastní</PresentationFormat>
  <Paragraphs>214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Zlomky (5)  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  <vt:lpstr>Porovnávání zlomků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164</cp:revision>
  <dcterms:created xsi:type="dcterms:W3CDTF">2012-01-02T08:14:14Z</dcterms:created>
  <dcterms:modified xsi:type="dcterms:W3CDTF">2017-11-12T18:00:04Z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