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7" r:id="rId3"/>
    <p:sldId id="259" r:id="rId4"/>
    <p:sldId id="285" r:id="rId5"/>
    <p:sldId id="286" r:id="rId6"/>
    <p:sldId id="288" r:id="rId7"/>
    <p:sldId id="289" r:id="rId8"/>
    <p:sldId id="290" r:id="rId9"/>
    <p:sldId id="291" r:id="rId10"/>
    <p:sldId id="292" r:id="rId11"/>
    <p:sldId id="293" r:id="rId12"/>
  </p:sldIdLst>
  <p:sldSz cx="12192000" cy="6858000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FC1414"/>
    <a:srgbClr val="FFFF66"/>
    <a:srgbClr val="FFCC00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937" autoAdjust="0"/>
    <p:restoredTop sz="94600" autoAdjust="0"/>
  </p:normalViewPr>
  <p:slideViewPr>
    <p:cSldViewPr>
      <p:cViewPr varScale="1">
        <p:scale>
          <a:sx n="115" d="100"/>
          <a:sy n="115" d="100"/>
        </p:scale>
        <p:origin x="-132" y="-120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838287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04813" y="696913"/>
            <a:ext cx="6188075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2852564708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04813" y="696913"/>
            <a:ext cx="6188075" cy="3481387"/>
          </a:xfrm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762373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38621084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1" y="2438401"/>
            <a:ext cx="12012084" cy="1052513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1320800" y="1676400"/>
            <a:ext cx="103632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1320800" y="6248400"/>
            <a:ext cx="2540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4572000" y="6248400"/>
            <a:ext cx="38608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9144000" y="6248400"/>
            <a:ext cx="2540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9338733" y="214313"/>
            <a:ext cx="2601384" cy="59182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534584" y="214313"/>
            <a:ext cx="7600949" cy="59182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576917" y="2017713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860117" y="2017713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556684" y="1098551"/>
            <a:ext cx="58420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1066801" y="1098551"/>
            <a:ext cx="438151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721785" y="1520826"/>
            <a:ext cx="563033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1214967" y="1520826"/>
            <a:ext cx="491067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69333" y="1447801"/>
            <a:ext cx="747184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1016000" y="990601"/>
            <a:ext cx="42333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590551" y="1781175"/>
            <a:ext cx="10968567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534585" y="214314"/>
            <a:ext cx="10390716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76917" y="2017713"/>
            <a:ext cx="10363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49400" y="6243638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876800" y="6243638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389533" y="6243638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6.png"/><Relationship Id="rId13" Type="http://schemas.openxmlformats.org/officeDocument/2006/relationships/image" Target="../media/image111.png"/><Relationship Id="rId3" Type="http://schemas.openxmlformats.org/officeDocument/2006/relationships/image" Target="../media/image101.png"/><Relationship Id="rId7" Type="http://schemas.openxmlformats.org/officeDocument/2006/relationships/image" Target="../media/image105.png"/><Relationship Id="rId12" Type="http://schemas.openxmlformats.org/officeDocument/2006/relationships/image" Target="../media/image110.png"/><Relationship Id="rId17" Type="http://schemas.openxmlformats.org/officeDocument/2006/relationships/image" Target="../media/image115.png"/><Relationship Id="rId2" Type="http://schemas.openxmlformats.org/officeDocument/2006/relationships/image" Target="../media/image100.png"/><Relationship Id="rId16" Type="http://schemas.openxmlformats.org/officeDocument/2006/relationships/image" Target="../media/image1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4.png"/><Relationship Id="rId11" Type="http://schemas.openxmlformats.org/officeDocument/2006/relationships/image" Target="../media/image109.png"/><Relationship Id="rId5" Type="http://schemas.openxmlformats.org/officeDocument/2006/relationships/image" Target="../media/image103.png"/><Relationship Id="rId15" Type="http://schemas.openxmlformats.org/officeDocument/2006/relationships/image" Target="../media/image113.png"/><Relationship Id="rId10" Type="http://schemas.openxmlformats.org/officeDocument/2006/relationships/image" Target="../media/image108.png"/><Relationship Id="rId4" Type="http://schemas.openxmlformats.org/officeDocument/2006/relationships/image" Target="../media/image102.png"/><Relationship Id="rId9" Type="http://schemas.openxmlformats.org/officeDocument/2006/relationships/image" Target="../media/image107.png"/><Relationship Id="rId14" Type="http://schemas.openxmlformats.org/officeDocument/2006/relationships/image" Target="../media/image11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2.png"/><Relationship Id="rId13" Type="http://schemas.openxmlformats.org/officeDocument/2006/relationships/image" Target="../media/image127.png"/><Relationship Id="rId3" Type="http://schemas.openxmlformats.org/officeDocument/2006/relationships/image" Target="../media/image117.png"/><Relationship Id="rId7" Type="http://schemas.openxmlformats.org/officeDocument/2006/relationships/image" Target="../media/image121.png"/><Relationship Id="rId12" Type="http://schemas.openxmlformats.org/officeDocument/2006/relationships/image" Target="../media/image126.png"/><Relationship Id="rId2" Type="http://schemas.openxmlformats.org/officeDocument/2006/relationships/image" Target="../media/image1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0.png"/><Relationship Id="rId11" Type="http://schemas.openxmlformats.org/officeDocument/2006/relationships/image" Target="../media/image125.png"/><Relationship Id="rId5" Type="http://schemas.openxmlformats.org/officeDocument/2006/relationships/image" Target="../media/image119.png"/><Relationship Id="rId10" Type="http://schemas.openxmlformats.org/officeDocument/2006/relationships/image" Target="../media/image124.png"/><Relationship Id="rId4" Type="http://schemas.openxmlformats.org/officeDocument/2006/relationships/image" Target="../media/image118.png"/><Relationship Id="rId9" Type="http://schemas.openxmlformats.org/officeDocument/2006/relationships/image" Target="../media/image123.png"/><Relationship Id="rId14" Type="http://schemas.openxmlformats.org/officeDocument/2006/relationships/image" Target="../media/image12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4.png"/><Relationship Id="rId7" Type="http://schemas.openxmlformats.org/officeDocument/2006/relationships/image" Target="../media/image20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10" Type="http://schemas.openxmlformats.org/officeDocument/2006/relationships/image" Target="../media/image23.png"/><Relationship Id="rId4" Type="http://schemas.openxmlformats.org/officeDocument/2006/relationships/image" Target="../media/image15.png"/><Relationship Id="rId9" Type="http://schemas.openxmlformats.org/officeDocument/2006/relationships/image" Target="../media/image2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13" Type="http://schemas.openxmlformats.org/officeDocument/2006/relationships/image" Target="../media/image35.png"/><Relationship Id="rId18" Type="http://schemas.openxmlformats.org/officeDocument/2006/relationships/image" Target="../media/image40.pn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12" Type="http://schemas.openxmlformats.org/officeDocument/2006/relationships/image" Target="../media/image34.png"/><Relationship Id="rId17" Type="http://schemas.openxmlformats.org/officeDocument/2006/relationships/image" Target="../media/image39.png"/><Relationship Id="rId2" Type="http://schemas.openxmlformats.org/officeDocument/2006/relationships/image" Target="../media/image24.png"/><Relationship Id="rId16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11" Type="http://schemas.openxmlformats.org/officeDocument/2006/relationships/image" Target="../media/image33.png"/><Relationship Id="rId5" Type="http://schemas.openxmlformats.org/officeDocument/2006/relationships/image" Target="../media/image27.png"/><Relationship Id="rId15" Type="http://schemas.openxmlformats.org/officeDocument/2006/relationships/image" Target="../media/image37.png"/><Relationship Id="rId10" Type="http://schemas.openxmlformats.org/officeDocument/2006/relationships/image" Target="../media/image32.png"/><Relationship Id="rId4" Type="http://schemas.openxmlformats.org/officeDocument/2006/relationships/image" Target="../media/image26.png"/><Relationship Id="rId9" Type="http://schemas.openxmlformats.org/officeDocument/2006/relationships/image" Target="../media/image31.png"/><Relationship Id="rId14" Type="http://schemas.openxmlformats.org/officeDocument/2006/relationships/image" Target="../media/image3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13" Type="http://schemas.openxmlformats.org/officeDocument/2006/relationships/image" Target="../media/image48.png"/><Relationship Id="rId3" Type="http://schemas.openxmlformats.org/officeDocument/2006/relationships/image" Target="../media/image13.png"/><Relationship Id="rId7" Type="http://schemas.openxmlformats.org/officeDocument/2006/relationships/image" Target="../media/image43.png"/><Relationship Id="rId12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11" Type="http://schemas.openxmlformats.org/officeDocument/2006/relationships/image" Target="../media/image47.png"/><Relationship Id="rId5" Type="http://schemas.openxmlformats.org/officeDocument/2006/relationships/image" Target="../media/image41.png"/><Relationship Id="rId15" Type="http://schemas.openxmlformats.org/officeDocument/2006/relationships/image" Target="../media/image50.png"/><Relationship Id="rId10" Type="http://schemas.openxmlformats.org/officeDocument/2006/relationships/image" Target="../media/image46.png"/><Relationship Id="rId4" Type="http://schemas.openxmlformats.org/officeDocument/2006/relationships/image" Target="../media/image14.png"/><Relationship Id="rId9" Type="http://schemas.openxmlformats.org/officeDocument/2006/relationships/image" Target="../media/image45.png"/><Relationship Id="rId14" Type="http://schemas.openxmlformats.org/officeDocument/2006/relationships/image" Target="../media/image4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13" Type="http://schemas.openxmlformats.org/officeDocument/2006/relationships/image" Target="../media/image63.png"/><Relationship Id="rId3" Type="http://schemas.openxmlformats.org/officeDocument/2006/relationships/image" Target="../media/image53.png"/><Relationship Id="rId7" Type="http://schemas.openxmlformats.org/officeDocument/2006/relationships/image" Target="../media/image57.png"/><Relationship Id="rId12" Type="http://schemas.openxmlformats.org/officeDocument/2006/relationships/image" Target="../media/image62.png"/><Relationship Id="rId17" Type="http://schemas.openxmlformats.org/officeDocument/2006/relationships/image" Target="../media/image67.png"/><Relationship Id="rId2" Type="http://schemas.openxmlformats.org/officeDocument/2006/relationships/image" Target="../media/image52.png"/><Relationship Id="rId16" Type="http://schemas.openxmlformats.org/officeDocument/2006/relationships/image" Target="../media/image6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png"/><Relationship Id="rId11" Type="http://schemas.openxmlformats.org/officeDocument/2006/relationships/image" Target="../media/image61.png"/><Relationship Id="rId5" Type="http://schemas.openxmlformats.org/officeDocument/2006/relationships/image" Target="../media/image55.png"/><Relationship Id="rId15" Type="http://schemas.openxmlformats.org/officeDocument/2006/relationships/image" Target="../media/image65.png"/><Relationship Id="rId10" Type="http://schemas.openxmlformats.org/officeDocument/2006/relationships/image" Target="../media/image60.png"/><Relationship Id="rId4" Type="http://schemas.openxmlformats.org/officeDocument/2006/relationships/image" Target="../media/image54.png"/><Relationship Id="rId9" Type="http://schemas.openxmlformats.org/officeDocument/2006/relationships/image" Target="../media/image59.png"/><Relationship Id="rId14" Type="http://schemas.openxmlformats.org/officeDocument/2006/relationships/image" Target="../media/image6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png"/><Relationship Id="rId13" Type="http://schemas.openxmlformats.org/officeDocument/2006/relationships/image" Target="../media/image79.png"/><Relationship Id="rId3" Type="http://schemas.openxmlformats.org/officeDocument/2006/relationships/image" Target="../media/image69.png"/><Relationship Id="rId7" Type="http://schemas.openxmlformats.org/officeDocument/2006/relationships/image" Target="../media/image73.png"/><Relationship Id="rId12" Type="http://schemas.openxmlformats.org/officeDocument/2006/relationships/image" Target="../media/image78.png"/><Relationship Id="rId17" Type="http://schemas.openxmlformats.org/officeDocument/2006/relationships/image" Target="../media/image83.png"/><Relationship Id="rId2" Type="http://schemas.openxmlformats.org/officeDocument/2006/relationships/image" Target="../media/image68.png"/><Relationship Id="rId16" Type="http://schemas.openxmlformats.org/officeDocument/2006/relationships/image" Target="../media/image8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2.png"/><Relationship Id="rId11" Type="http://schemas.openxmlformats.org/officeDocument/2006/relationships/image" Target="../media/image77.png"/><Relationship Id="rId5" Type="http://schemas.openxmlformats.org/officeDocument/2006/relationships/image" Target="../media/image71.png"/><Relationship Id="rId15" Type="http://schemas.openxmlformats.org/officeDocument/2006/relationships/image" Target="../media/image81.png"/><Relationship Id="rId10" Type="http://schemas.openxmlformats.org/officeDocument/2006/relationships/image" Target="../media/image76.png"/><Relationship Id="rId4" Type="http://schemas.openxmlformats.org/officeDocument/2006/relationships/image" Target="../media/image70.png"/><Relationship Id="rId9" Type="http://schemas.openxmlformats.org/officeDocument/2006/relationships/image" Target="../media/image75.png"/><Relationship Id="rId14" Type="http://schemas.openxmlformats.org/officeDocument/2006/relationships/image" Target="../media/image8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0.png"/><Relationship Id="rId13" Type="http://schemas.openxmlformats.org/officeDocument/2006/relationships/image" Target="../media/image95.png"/><Relationship Id="rId3" Type="http://schemas.openxmlformats.org/officeDocument/2006/relationships/image" Target="../media/image85.png"/><Relationship Id="rId7" Type="http://schemas.openxmlformats.org/officeDocument/2006/relationships/image" Target="../media/image89.png"/><Relationship Id="rId12" Type="http://schemas.openxmlformats.org/officeDocument/2006/relationships/image" Target="../media/image94.png"/><Relationship Id="rId17" Type="http://schemas.openxmlformats.org/officeDocument/2006/relationships/image" Target="../media/image99.png"/><Relationship Id="rId2" Type="http://schemas.openxmlformats.org/officeDocument/2006/relationships/image" Target="../media/image84.png"/><Relationship Id="rId16" Type="http://schemas.openxmlformats.org/officeDocument/2006/relationships/image" Target="../media/image9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8.png"/><Relationship Id="rId11" Type="http://schemas.openxmlformats.org/officeDocument/2006/relationships/image" Target="../media/image93.png"/><Relationship Id="rId5" Type="http://schemas.openxmlformats.org/officeDocument/2006/relationships/image" Target="../media/image87.png"/><Relationship Id="rId15" Type="http://schemas.openxmlformats.org/officeDocument/2006/relationships/image" Target="../media/image97.png"/><Relationship Id="rId10" Type="http://schemas.openxmlformats.org/officeDocument/2006/relationships/image" Target="../media/image92.png"/><Relationship Id="rId4" Type="http://schemas.openxmlformats.org/officeDocument/2006/relationships/image" Target="../media/image86.png"/><Relationship Id="rId9" Type="http://schemas.openxmlformats.org/officeDocument/2006/relationships/image" Target="../media/image91.png"/><Relationship Id="rId14" Type="http://schemas.openxmlformats.org/officeDocument/2006/relationships/image" Target="../media/image9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cs-CZ" dirty="0" smtClean="0"/>
              <a:t>Zlomky (4) 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sz="3200" dirty="0" smtClean="0"/>
              <a:t>Smíšená čísla</a:t>
            </a:r>
            <a:endParaRPr lang="cs-CZ" sz="3200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886200"/>
            <a:ext cx="8534400" cy="622920"/>
          </a:xfrm>
        </p:spPr>
        <p:txBody>
          <a:bodyPr/>
          <a:lstStyle/>
          <a:p>
            <a:r>
              <a:rPr lang="cs-CZ" dirty="0" smtClean="0"/>
              <a:t>Matematika – </a:t>
            </a:r>
            <a:r>
              <a:rPr lang="cs-CZ" dirty="0" smtClean="0"/>
              <a:t>7. </a:t>
            </a:r>
            <a:r>
              <a:rPr lang="cs-CZ" dirty="0" smtClean="0"/>
              <a:t>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cs-CZ" dirty="0" smtClean="0"/>
              <a:t>Smíšená čísla</a:t>
            </a:r>
            <a:endParaRPr lang="cs-CZ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99656" y="1812239"/>
            <a:ext cx="6744232" cy="440888"/>
          </a:xfrm>
          <a:noFill/>
          <a:ln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/>
          <a:p>
            <a:pPr algn="ctr">
              <a:buNone/>
            </a:pPr>
            <a:r>
              <a:rPr lang="cs-CZ" sz="2400" b="1" dirty="0">
                <a:latin typeface="Arial" panose="020B0604020202020204" pitchFamily="34" charset="0"/>
                <a:cs typeface="Arial" panose="020B0604020202020204" pitchFamily="34" charset="0"/>
              </a:rPr>
              <a:t>Převeďte smíšená čísla na nepravé </a:t>
            </a:r>
            <a:r>
              <a:rPr lang="cs-CZ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zlomky:</a:t>
            </a:r>
            <a:endParaRPr lang="cs-CZ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ovéPole 21"/>
              <p:cNvSpPr txBox="1"/>
              <p:nvPr/>
            </p:nvSpPr>
            <p:spPr>
              <a:xfrm>
                <a:off x="0" y="2520000"/>
                <a:ext cx="1277593" cy="10275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𝟒</m:t>
                      </m:r>
                      <m:f>
                        <m:fPr>
                          <m:ctrlP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𝟑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𝟓</m:t>
                          </m:r>
                        </m:den>
                      </m:f>
                      <m:r>
                        <a:rPr lang="cs-CZ" sz="3200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32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520000"/>
                <a:ext cx="1277593" cy="1027525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TextovéPole 23"/>
              <p:cNvSpPr txBox="1"/>
              <p:nvPr/>
            </p:nvSpPr>
            <p:spPr>
              <a:xfrm>
                <a:off x="0" y="3600000"/>
                <a:ext cx="1522853" cy="101431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𝟏𝟕</m:t>
                      </m:r>
                      <m:f>
                        <m:fPr>
                          <m:ctrlP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𝟑</m:t>
                          </m:r>
                        </m:den>
                      </m:f>
                      <m:r>
                        <a:rPr lang="cs-CZ" sz="3200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32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4" name="TextovéPole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600000"/>
                <a:ext cx="1522853" cy="1014317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TextovéPole 24"/>
              <p:cNvSpPr txBox="1"/>
              <p:nvPr/>
            </p:nvSpPr>
            <p:spPr>
              <a:xfrm>
                <a:off x="0" y="5760000"/>
                <a:ext cx="1522853" cy="10275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𝟏</m:t>
                      </m:r>
                      <m:f>
                        <m:fPr>
                          <m:ctrlP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𝟏𝟕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𝟏𝟖</m:t>
                          </m:r>
                        </m:den>
                      </m:f>
                      <m:r>
                        <a:rPr lang="cs-CZ" sz="3200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32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760000"/>
                <a:ext cx="1522853" cy="102752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TextovéPole 25"/>
              <p:cNvSpPr txBox="1"/>
              <p:nvPr/>
            </p:nvSpPr>
            <p:spPr>
              <a:xfrm>
                <a:off x="0" y="4680000"/>
                <a:ext cx="1522853" cy="101431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𝟖</m:t>
                      </m:r>
                      <m:f>
                        <m:fPr>
                          <m:ctrlP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𝟏𝟐</m:t>
                          </m:r>
                        </m:den>
                      </m:f>
                      <m:r>
                        <a:rPr lang="cs-CZ" sz="3200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32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6" name="TextovéPol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680000"/>
                <a:ext cx="1522853" cy="1014317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9" name="TextovéPole 28"/>
              <p:cNvSpPr txBox="1"/>
              <p:nvPr/>
            </p:nvSpPr>
            <p:spPr>
              <a:xfrm>
                <a:off x="5678911" y="2420888"/>
                <a:ext cx="1522853" cy="10130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𝟏𝟎</m:t>
                      </m:r>
                      <m:f>
                        <m:fPr>
                          <m:ctrlP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𝟒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𝟕</m:t>
                          </m:r>
                        </m:den>
                      </m:f>
                      <m:r>
                        <a:rPr lang="cs-CZ" sz="3200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32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78911" y="2420888"/>
                <a:ext cx="1522853" cy="1013098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0" name="TextovéPole 29"/>
              <p:cNvSpPr txBox="1"/>
              <p:nvPr/>
            </p:nvSpPr>
            <p:spPr>
              <a:xfrm>
                <a:off x="5678911" y="3500888"/>
                <a:ext cx="1522853" cy="10111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𝟕</m:t>
                      </m:r>
                      <m:f>
                        <m:fPr>
                          <m:ctrlP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𝟕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𝟏𝟐</m:t>
                          </m:r>
                        </m:den>
                      </m:f>
                      <m:r>
                        <a:rPr lang="cs-CZ" sz="3200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32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30" name="TextovéPole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78911" y="3500888"/>
                <a:ext cx="1522853" cy="1011111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1" name="TextovéPole 30"/>
              <p:cNvSpPr txBox="1"/>
              <p:nvPr/>
            </p:nvSpPr>
            <p:spPr>
              <a:xfrm>
                <a:off x="5678911" y="5660888"/>
                <a:ext cx="1522853" cy="101431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𝟐𝟓</m:t>
                      </m:r>
                      <m:f>
                        <m:fPr>
                          <m:ctrlP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𝟑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𝟒</m:t>
                          </m:r>
                        </m:den>
                      </m:f>
                      <m:r>
                        <a:rPr lang="cs-CZ" sz="3200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32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78911" y="5660888"/>
                <a:ext cx="1522853" cy="1014317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2" name="TextovéPole 31"/>
              <p:cNvSpPr txBox="1"/>
              <p:nvPr/>
            </p:nvSpPr>
            <p:spPr>
              <a:xfrm>
                <a:off x="5678911" y="4580888"/>
                <a:ext cx="1522853" cy="10275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𝟓</m:t>
                      </m:r>
                      <m:f>
                        <m:fPr>
                          <m:ctrlP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𝟏𝟓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𝟏𝟗</m:t>
                          </m:r>
                        </m:den>
                      </m:f>
                      <m:r>
                        <a:rPr lang="cs-CZ" sz="3200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32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32" name="TextovéPole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78911" y="4580888"/>
                <a:ext cx="1522853" cy="1027525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3" name="TextovéPole 32"/>
              <p:cNvSpPr txBox="1"/>
              <p:nvPr/>
            </p:nvSpPr>
            <p:spPr>
              <a:xfrm>
                <a:off x="4500000" y="2519999"/>
                <a:ext cx="788999" cy="10175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𝟐𝟑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32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3" name="TextovéPole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00000" y="2519999"/>
                <a:ext cx="788999" cy="1017523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4" name="TextovéPole 33"/>
              <p:cNvSpPr txBox="1"/>
              <p:nvPr/>
            </p:nvSpPr>
            <p:spPr>
              <a:xfrm>
                <a:off x="4500000" y="3600000"/>
                <a:ext cx="788999" cy="10243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𝟓𝟐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32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4" name="TextovéPole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00000" y="3600000"/>
                <a:ext cx="788999" cy="1024319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5" name="TextovéPole 34"/>
              <p:cNvSpPr txBox="1"/>
              <p:nvPr/>
            </p:nvSpPr>
            <p:spPr>
              <a:xfrm>
                <a:off x="4500000" y="4680000"/>
                <a:ext cx="788999" cy="10175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𝟗𝟕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𝟏𝟐</m:t>
                          </m:r>
                        </m:den>
                      </m:f>
                    </m:oMath>
                  </m:oMathPara>
                </a14:m>
                <a:endParaRPr lang="cs-CZ" sz="32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5" name="TextovéPole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00000" y="4680000"/>
                <a:ext cx="788999" cy="1017523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6" name="TextovéPole 35"/>
              <p:cNvSpPr txBox="1"/>
              <p:nvPr/>
            </p:nvSpPr>
            <p:spPr>
              <a:xfrm>
                <a:off x="4500000" y="5760000"/>
                <a:ext cx="788999" cy="10243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𝟑𝟓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𝟏𝟖</m:t>
                          </m:r>
                        </m:den>
                      </m:f>
                    </m:oMath>
                  </m:oMathPara>
                </a14:m>
                <a:endParaRPr lang="cs-CZ" sz="32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6" name="TextovéPol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00000" y="5760000"/>
                <a:ext cx="788999" cy="1024319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7" name="TextovéPole 36"/>
              <p:cNvSpPr txBox="1"/>
              <p:nvPr/>
            </p:nvSpPr>
            <p:spPr>
              <a:xfrm>
                <a:off x="10980000" y="2520000"/>
                <a:ext cx="788998" cy="10111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𝟕𝟒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𝟕</m:t>
                          </m:r>
                        </m:den>
                      </m:f>
                    </m:oMath>
                  </m:oMathPara>
                </a14:m>
                <a:endParaRPr lang="cs-CZ" sz="32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7" name="TextovéPole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80000" y="2520000"/>
                <a:ext cx="788998" cy="1011111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8" name="TextovéPole 37"/>
              <p:cNvSpPr txBox="1"/>
              <p:nvPr/>
            </p:nvSpPr>
            <p:spPr>
              <a:xfrm>
                <a:off x="10980000" y="3600000"/>
                <a:ext cx="788999" cy="10177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𝟗𝟏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𝟏𝟐</m:t>
                          </m:r>
                        </m:den>
                      </m:f>
                    </m:oMath>
                  </m:oMathPara>
                </a14:m>
                <a:endParaRPr lang="cs-CZ" sz="32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8" name="TextovéPole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80000" y="3600000"/>
                <a:ext cx="788999" cy="1017715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9" name="TextovéPole 38"/>
              <p:cNvSpPr txBox="1"/>
              <p:nvPr/>
            </p:nvSpPr>
            <p:spPr>
              <a:xfrm>
                <a:off x="10980000" y="4680000"/>
                <a:ext cx="1034257" cy="10175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𝟏𝟏𝟎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𝟏𝟗</m:t>
                          </m:r>
                        </m:den>
                      </m:f>
                    </m:oMath>
                  </m:oMathPara>
                </a14:m>
                <a:endParaRPr lang="cs-CZ" sz="32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9" name="TextovéPole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80000" y="4680000"/>
                <a:ext cx="1034257" cy="1017523"/>
              </a:xfrm>
              <a:prstGeom prst="rect">
                <a:avLst/>
              </a:prstGeom>
              <a:blipFill rotWithShape="1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0" name="TextovéPole 39"/>
              <p:cNvSpPr txBox="1"/>
              <p:nvPr/>
            </p:nvSpPr>
            <p:spPr>
              <a:xfrm>
                <a:off x="10980000" y="5760000"/>
                <a:ext cx="1034257" cy="10175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</m:t>
                          </m:r>
                          <m: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𝟎𝟑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32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40" name="TextovéPole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80000" y="5760000"/>
                <a:ext cx="1034257" cy="1017523"/>
              </a:xfrm>
              <a:prstGeom prst="rect">
                <a:avLst/>
              </a:prstGeom>
              <a:blipFill rotWithShape="1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024443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  <p:bldP spid="22" grpId="0"/>
      <p:bldP spid="24" grpId="0"/>
      <p:bldP spid="25" grpId="0"/>
      <p:bldP spid="26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769935" y="548680"/>
            <a:ext cx="3049247" cy="838422"/>
          </a:xfrm>
          <a:noFill/>
          <a:ln/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cs-CZ" dirty="0" smtClean="0"/>
              <a:t>Shrnutí</a:t>
            </a:r>
            <a:endParaRPr lang="cs-CZ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extovéPole 20"/>
              <p:cNvSpPr txBox="1"/>
              <p:nvPr/>
            </p:nvSpPr>
            <p:spPr>
              <a:xfrm>
                <a:off x="5951984" y="1927698"/>
                <a:ext cx="1093568" cy="147521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800" b="1" i="1" smtClean="0">
                              <a:latin typeface="Cambria Math"/>
                            </a:rPr>
                            <m:t>𝟏𝟏</m:t>
                          </m:r>
                        </m:num>
                        <m:den>
                          <m:r>
                            <a:rPr lang="cs-CZ" sz="4800" b="1" i="1" smtClean="0">
                              <a:latin typeface="Cambria Math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4800" b="1" dirty="0"/>
              </a:p>
            </p:txBody>
          </p:sp>
        </mc:Choice>
        <mc:Fallback>
          <p:sp>
            <p:nvSpPr>
              <p:cNvPr id="21" name="TextovéPole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1984" y="1927698"/>
                <a:ext cx="1093568" cy="147521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ovéPole 22"/>
              <p:cNvSpPr txBox="1"/>
              <p:nvPr/>
            </p:nvSpPr>
            <p:spPr>
              <a:xfrm>
                <a:off x="6816080" y="2276872"/>
                <a:ext cx="2357825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smtClean="0">
                          <a:latin typeface="Cambria Math"/>
                        </a:rPr>
                        <m:t>=</m:t>
                      </m:r>
                      <m:r>
                        <a:rPr lang="cs-CZ" sz="4800" b="1" i="1" smtClean="0">
                          <a:latin typeface="Cambria Math"/>
                        </a:rPr>
                        <m:t>𝟏𝟏</m:t>
                      </m:r>
                      <m:r>
                        <a:rPr lang="cs-CZ" sz="4800" b="1" i="1" smtClean="0">
                          <a:latin typeface="Cambria Math"/>
                        </a:rPr>
                        <m:t>:</m:t>
                      </m:r>
                      <m:r>
                        <a:rPr lang="cs-CZ" sz="4800" b="1" i="1" smtClean="0">
                          <a:latin typeface="Cambria Math"/>
                        </a:rPr>
                        <m:t>𝟒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6080" y="2276872"/>
                <a:ext cx="2357825" cy="830997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extovéPole 26"/>
              <p:cNvSpPr txBox="1"/>
              <p:nvPr/>
            </p:nvSpPr>
            <p:spPr>
              <a:xfrm>
                <a:off x="8976320" y="2276872"/>
                <a:ext cx="1355948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smtClean="0">
                          <a:latin typeface="Cambria Math"/>
                        </a:rPr>
                        <m:t>=</m:t>
                      </m:r>
                      <m:r>
                        <a:rPr lang="cs-CZ" sz="4800" b="1" i="1" smtClean="0">
                          <a:latin typeface="Cambria Math"/>
                        </a:rPr>
                        <m:t>𝟐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76320" y="2276872"/>
                <a:ext cx="1355948" cy="830997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TextovéPole 27"/>
              <p:cNvSpPr txBox="1"/>
              <p:nvPr/>
            </p:nvSpPr>
            <p:spPr>
              <a:xfrm>
                <a:off x="10051643" y="1916832"/>
                <a:ext cx="724877" cy="147521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800" b="1" i="1" smtClean="0">
                              <a:latin typeface="Cambria Math"/>
                            </a:rPr>
                            <m:t>𝟑</m:t>
                          </m:r>
                        </m:num>
                        <m:den>
                          <m:r>
                            <a:rPr lang="cs-CZ" sz="4800" b="1" i="1" smtClean="0">
                              <a:latin typeface="Cambria Math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4800" b="1" dirty="0"/>
              </a:p>
            </p:txBody>
          </p:sp>
        </mc:Choice>
        <mc:Fallback>
          <p:sp>
            <p:nvSpPr>
              <p:cNvPr id="28" name="TextovéPol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51643" y="1916832"/>
                <a:ext cx="724877" cy="147521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1" name="TextovéPole 40"/>
              <p:cNvSpPr txBox="1"/>
              <p:nvPr/>
            </p:nvSpPr>
            <p:spPr>
              <a:xfrm>
                <a:off x="10048322" y="1916832"/>
                <a:ext cx="724877" cy="147521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800" b="1" i="1" smtClean="0">
                              <a:latin typeface="Cambria Math"/>
                            </a:rPr>
                            <m:t>𝟑</m:t>
                          </m:r>
                        </m:num>
                        <m:den>
                          <m:r>
                            <a:rPr lang="cs-CZ" sz="4800" b="1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4800" b="1" dirty="0"/>
              </a:p>
            </p:txBody>
          </p:sp>
        </mc:Choice>
        <mc:Fallback>
          <p:sp>
            <p:nvSpPr>
              <p:cNvPr id="41" name="TextovéPole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48322" y="1916832"/>
                <a:ext cx="724877" cy="147521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2" name="Oblouk 41"/>
          <p:cNvSpPr/>
          <p:nvPr/>
        </p:nvSpPr>
        <p:spPr bwMode="auto">
          <a:xfrm rot="10800000">
            <a:off x="7994992" y="2523976"/>
            <a:ext cx="1917432" cy="868067"/>
          </a:xfrm>
          <a:prstGeom prst="arc">
            <a:avLst>
              <a:gd name="adj1" fmla="val 10885711"/>
              <a:gd name="adj2" fmla="val 0"/>
            </a:avLst>
          </a:prstGeom>
          <a:noFill/>
          <a:ln w="25400" cap="flat" cmpd="sng" algn="ctr">
            <a:solidFill>
              <a:srgbClr val="7030A0"/>
            </a:solidFill>
            <a:prstDash val="solid"/>
            <a:round/>
            <a:headEnd type="arrow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3" name="TextovéPole 42"/>
              <p:cNvSpPr txBox="1"/>
              <p:nvPr/>
            </p:nvSpPr>
            <p:spPr>
              <a:xfrm>
                <a:off x="7819182" y="2857698"/>
                <a:ext cx="724878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smtClean="0">
                          <a:latin typeface="Cambria Math"/>
                        </a:rPr>
                        <m:t>𝟑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>
          <p:sp>
            <p:nvSpPr>
              <p:cNvPr id="43" name="TextovéPole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19182" y="2857698"/>
                <a:ext cx="724878" cy="830997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4" name="Oblouk 43"/>
          <p:cNvSpPr/>
          <p:nvPr/>
        </p:nvSpPr>
        <p:spPr bwMode="auto">
          <a:xfrm rot="9113926">
            <a:off x="8155076" y="2540782"/>
            <a:ext cx="2376681" cy="1080207"/>
          </a:xfrm>
          <a:prstGeom prst="arc">
            <a:avLst>
              <a:gd name="adj1" fmla="val 10885711"/>
              <a:gd name="adj2" fmla="val 0"/>
            </a:avLst>
          </a:prstGeom>
          <a:noFill/>
          <a:ln w="25400" cap="flat" cmpd="sng" algn="ctr">
            <a:solidFill>
              <a:srgbClr val="7030A0"/>
            </a:solidFill>
            <a:prstDash val="solid"/>
            <a:round/>
            <a:headEnd type="arrow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5" name="Oblouk 44"/>
          <p:cNvSpPr/>
          <p:nvPr/>
        </p:nvSpPr>
        <p:spPr bwMode="auto">
          <a:xfrm rot="11552372">
            <a:off x="8850454" y="2811810"/>
            <a:ext cx="1607678" cy="807532"/>
          </a:xfrm>
          <a:prstGeom prst="arc">
            <a:avLst>
              <a:gd name="adj1" fmla="val 10885711"/>
              <a:gd name="adj2" fmla="val 0"/>
            </a:avLst>
          </a:prstGeom>
          <a:noFill/>
          <a:ln w="25400" cap="flat" cmpd="sng" algn="ctr">
            <a:solidFill>
              <a:srgbClr val="7030A0"/>
            </a:solidFill>
            <a:prstDash val="solid"/>
            <a:round/>
            <a:headEnd type="arrow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6" name="TextovéPole 45"/>
              <p:cNvSpPr txBox="1"/>
              <p:nvPr/>
            </p:nvSpPr>
            <p:spPr>
              <a:xfrm>
                <a:off x="8400256" y="4420794"/>
                <a:ext cx="1724639" cy="147521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4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800" b="1" i="1" smtClean="0">
                              <a:latin typeface="Cambria Math"/>
                            </a:rPr>
                            <m:t>𝟏𝟏</m:t>
                          </m:r>
                        </m:num>
                        <m:den>
                          <m:r>
                            <a:rPr lang="cs-CZ" sz="4800" b="1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4800" b="1" dirty="0"/>
              </a:p>
            </p:txBody>
          </p:sp>
        </mc:Choice>
        <mc:Fallback>
          <p:sp>
            <p:nvSpPr>
              <p:cNvPr id="46" name="TextovéPole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00256" y="4420794"/>
                <a:ext cx="1724639" cy="147521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7" name="TextovéPole 46"/>
              <p:cNvSpPr txBox="1"/>
              <p:nvPr/>
            </p:nvSpPr>
            <p:spPr>
              <a:xfrm>
                <a:off x="7171322" y="4815406"/>
                <a:ext cx="724878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smtClean="0">
                          <a:latin typeface="Cambria Math"/>
                        </a:rPr>
                        <m:t>𝟐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>
          <p:sp>
            <p:nvSpPr>
              <p:cNvPr id="47" name="TextovéPole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71322" y="4815406"/>
                <a:ext cx="724878" cy="830997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8" name="TextovéPole 47"/>
              <p:cNvSpPr txBox="1"/>
              <p:nvPr/>
            </p:nvSpPr>
            <p:spPr>
              <a:xfrm>
                <a:off x="7608168" y="4422999"/>
                <a:ext cx="724877" cy="147521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800" b="1" i="1" smtClean="0">
                              <a:latin typeface="Cambria Math"/>
                            </a:rPr>
                            <m:t>𝟑</m:t>
                          </m:r>
                        </m:num>
                        <m:den>
                          <m:r>
                            <a:rPr lang="cs-CZ" sz="4800" b="1" i="1" smtClean="0">
                              <a:latin typeface="Cambria Math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4800" b="1" dirty="0"/>
              </a:p>
            </p:txBody>
          </p:sp>
        </mc:Choice>
        <mc:Fallback>
          <p:sp>
            <p:nvSpPr>
              <p:cNvPr id="48" name="TextovéPole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08168" y="4422999"/>
                <a:ext cx="724877" cy="1475212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9" name="TextovéPole 48"/>
              <p:cNvSpPr txBox="1"/>
              <p:nvPr/>
            </p:nvSpPr>
            <p:spPr>
              <a:xfrm>
                <a:off x="8129228" y="5433016"/>
                <a:ext cx="67268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000" b="1" i="1" smtClean="0">
                          <a:solidFill>
                            <a:srgbClr val="7030A0"/>
                          </a:solidFill>
                          <a:latin typeface="Cambria Math"/>
                        </a:rPr>
                        <m:t>=</m:t>
                      </m:r>
                      <m:r>
                        <a:rPr lang="cs-CZ" sz="2000" b="1" i="1" smtClean="0">
                          <a:solidFill>
                            <a:srgbClr val="7030A0"/>
                          </a:solidFill>
                          <a:latin typeface="Cambria Math"/>
                        </a:rPr>
                        <m:t>𝟖</m:t>
                      </m:r>
                    </m:oMath>
                  </m:oMathPara>
                </a14:m>
                <a:endParaRPr lang="cs-CZ" sz="2000" b="1" dirty="0">
                  <a:solidFill>
                    <a:srgbClr val="7030A0"/>
                  </a:solidFill>
                </a:endParaRPr>
              </a:p>
            </p:txBody>
          </p:sp>
        </mc:Choice>
        <mc:Fallback>
          <p:sp>
            <p:nvSpPr>
              <p:cNvPr id="49" name="TextovéPole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29228" y="5433016"/>
                <a:ext cx="672684" cy="400110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0" name="Oblouk 49"/>
          <p:cNvSpPr/>
          <p:nvPr/>
        </p:nvSpPr>
        <p:spPr bwMode="auto">
          <a:xfrm rot="12441273">
            <a:off x="7400350" y="5395958"/>
            <a:ext cx="628300" cy="595296"/>
          </a:xfrm>
          <a:prstGeom prst="arc">
            <a:avLst>
              <a:gd name="adj1" fmla="val 10885711"/>
              <a:gd name="adj2" fmla="val 0"/>
            </a:avLst>
          </a:prstGeom>
          <a:noFill/>
          <a:ln w="25400" cap="flat" cmpd="sng" algn="ctr">
            <a:solidFill>
              <a:srgbClr val="7030A0"/>
            </a:solidFill>
            <a:prstDash val="solid"/>
            <a:round/>
            <a:headEnd type="arrow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1" name="Oblouk 50"/>
          <p:cNvSpPr/>
          <p:nvPr/>
        </p:nvSpPr>
        <p:spPr bwMode="auto">
          <a:xfrm rot="2487892">
            <a:off x="7731530" y="4720055"/>
            <a:ext cx="1121093" cy="1021698"/>
          </a:xfrm>
          <a:prstGeom prst="arc">
            <a:avLst>
              <a:gd name="adj1" fmla="val 13006143"/>
              <a:gd name="adj2" fmla="val 0"/>
            </a:avLst>
          </a:prstGeom>
          <a:noFill/>
          <a:ln w="25400" cap="flat" cmpd="sng" algn="ctr">
            <a:solidFill>
              <a:srgbClr val="7030A0"/>
            </a:solidFill>
            <a:prstDash val="solid"/>
            <a:round/>
            <a:headEnd type="arrow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2" name="Oblouk 51"/>
          <p:cNvSpPr/>
          <p:nvPr/>
        </p:nvSpPr>
        <p:spPr bwMode="auto">
          <a:xfrm rot="11076008">
            <a:off x="7998073" y="4213346"/>
            <a:ext cx="1607678" cy="593782"/>
          </a:xfrm>
          <a:prstGeom prst="arc">
            <a:avLst>
              <a:gd name="adj1" fmla="val 54259"/>
              <a:gd name="adj2" fmla="val 10592537"/>
            </a:avLst>
          </a:prstGeom>
          <a:noFill/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3" name="TextovéPole 52"/>
              <p:cNvSpPr txBox="1"/>
              <p:nvPr/>
            </p:nvSpPr>
            <p:spPr>
              <a:xfrm>
                <a:off x="7396742" y="5540739"/>
                <a:ext cx="399468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i="1" smtClean="0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</m:oMath>
                  </m:oMathPara>
                </a14:m>
                <a:endParaRPr lang="cs-CZ" sz="3200" dirty="0">
                  <a:solidFill>
                    <a:srgbClr val="7030A0"/>
                  </a:solidFill>
                </a:endParaRPr>
              </a:p>
            </p:txBody>
          </p:sp>
        </mc:Choice>
        <mc:Fallback>
          <p:sp>
            <p:nvSpPr>
              <p:cNvPr id="53" name="TextovéPole 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96742" y="5540739"/>
                <a:ext cx="399468" cy="584775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4" name="TextovéPole 53"/>
              <p:cNvSpPr txBox="1"/>
              <p:nvPr/>
            </p:nvSpPr>
            <p:spPr>
              <a:xfrm>
                <a:off x="8333045" y="4931820"/>
                <a:ext cx="44755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000" b="1" i="1" smtClean="0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</a:rPr>
                        <m:t>+</m:t>
                      </m:r>
                    </m:oMath>
                  </m:oMathPara>
                </a14:m>
                <a:endParaRPr lang="cs-CZ" sz="2000" b="1" dirty="0">
                  <a:solidFill>
                    <a:srgbClr val="7030A0"/>
                  </a:solidFill>
                </a:endParaRPr>
              </a:p>
            </p:txBody>
          </p:sp>
        </mc:Choice>
        <mc:Fallback>
          <p:sp>
            <p:nvSpPr>
              <p:cNvPr id="54" name="TextovéPole 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33045" y="4931820"/>
                <a:ext cx="447558" cy="400110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5" name="TextovéPole 54"/>
              <p:cNvSpPr txBox="1"/>
              <p:nvPr/>
            </p:nvSpPr>
            <p:spPr>
              <a:xfrm>
                <a:off x="8400256" y="4420794"/>
                <a:ext cx="1724639" cy="147521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4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800" b="1" i="1" smtClean="0">
                              <a:latin typeface="Cambria Math"/>
                            </a:rPr>
                            <m:t>𝟏𝟏</m:t>
                          </m:r>
                        </m:num>
                        <m:den>
                          <m:r>
                            <a:rPr lang="cs-CZ" sz="4800" b="1" i="1" smtClean="0">
                              <a:latin typeface="Cambria Math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4800" b="1" dirty="0"/>
              </a:p>
            </p:txBody>
          </p:sp>
        </mc:Choice>
        <mc:Fallback>
          <p:sp>
            <p:nvSpPr>
              <p:cNvPr id="55" name="TextovéPole 5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00256" y="4420794"/>
                <a:ext cx="1724639" cy="1475212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6" name="Oblouk 55"/>
          <p:cNvSpPr/>
          <p:nvPr/>
        </p:nvSpPr>
        <p:spPr bwMode="auto">
          <a:xfrm rot="10800000">
            <a:off x="8072909" y="5337616"/>
            <a:ext cx="1554063" cy="1115719"/>
          </a:xfrm>
          <a:prstGeom prst="arc">
            <a:avLst>
              <a:gd name="adj1" fmla="val 10885711"/>
              <a:gd name="adj2" fmla="val 0"/>
            </a:avLst>
          </a:prstGeom>
          <a:noFill/>
          <a:ln w="25400" cap="flat" cmpd="sng" algn="ctr">
            <a:solidFill>
              <a:srgbClr val="7030A0"/>
            </a:solidFill>
            <a:prstDash val="solid"/>
            <a:round/>
            <a:headEnd type="arrow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7" name="Rectangle 27"/>
          <p:cNvSpPr>
            <a:spLocks noChangeArrowheads="1"/>
          </p:cNvSpPr>
          <p:nvPr/>
        </p:nvSpPr>
        <p:spPr bwMode="auto">
          <a:xfrm>
            <a:off x="395224" y="4706814"/>
            <a:ext cx="5075841" cy="1250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3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Převod ze smíšeného čísla </a:t>
            </a:r>
            <a:r>
              <a:rPr lang="cs-CZ" altLang="cs-CZ" sz="3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 </a:t>
            </a:r>
            <a:r>
              <a:rPr lang="cs-CZ" altLang="cs-CZ" sz="3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zlomek.</a:t>
            </a:r>
          </a:p>
        </p:txBody>
      </p:sp>
      <p:sp>
        <p:nvSpPr>
          <p:cNvPr id="58" name="Rectangle 7"/>
          <p:cNvSpPr>
            <a:spLocks noChangeArrowheads="1"/>
          </p:cNvSpPr>
          <p:nvPr/>
        </p:nvSpPr>
        <p:spPr bwMode="auto">
          <a:xfrm>
            <a:off x="659395" y="2409147"/>
            <a:ext cx="4571786" cy="10046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3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Převod ze zlomku na smíšené číslo.</a:t>
            </a:r>
          </a:p>
        </p:txBody>
      </p:sp>
    </p:spTree>
    <p:extLst>
      <p:ext uri="{BB962C8B-B14F-4D97-AF65-F5344CB8AC3E}">
        <p14:creationId xmlns:p14="http://schemas.microsoft.com/office/powerpoint/2010/main" val="287933101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1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0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500"/>
                            </p:stCondLst>
                            <p:childTnLst>
                              <p:par>
                                <p:cTn id="1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500"/>
                            </p:stCondLst>
                            <p:childTnLst>
                              <p:par>
                                <p:cTn id="1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3" grpId="0"/>
      <p:bldP spid="27" grpId="0"/>
      <p:bldP spid="28" grpId="0"/>
      <p:bldP spid="41" grpId="0"/>
      <p:bldP spid="41" grpId="1"/>
      <p:bldP spid="42" grpId="0" animBg="1"/>
      <p:bldP spid="42" grpId="1" animBg="1"/>
      <p:bldP spid="43" grpId="0"/>
      <p:bldP spid="44" grpId="0" animBg="1"/>
      <p:bldP spid="44" grpId="1" animBg="1"/>
      <p:bldP spid="45" grpId="0" animBg="1"/>
      <p:bldP spid="45" grpId="1" animBg="1"/>
      <p:bldP spid="46" grpId="0"/>
      <p:bldP spid="47" grpId="0"/>
      <p:bldP spid="48" grpId="0"/>
      <p:bldP spid="49" grpId="0"/>
      <p:bldP spid="49" grpId="1"/>
      <p:bldP spid="50" grpId="0" animBg="1"/>
      <p:bldP spid="50" grpId="1" animBg="1"/>
      <p:bldP spid="51" grpId="0" animBg="1"/>
      <p:bldP spid="51" grpId="1" animBg="1"/>
      <p:bldP spid="52" grpId="0" animBg="1"/>
      <p:bldP spid="52" grpId="1" animBg="1"/>
      <p:bldP spid="53" grpId="0"/>
      <p:bldP spid="53" grpId="1"/>
      <p:bldP spid="54" grpId="0"/>
      <p:bldP spid="54" grpId="1"/>
      <p:bldP spid="54" grpId="2"/>
      <p:bldP spid="55" grpId="0"/>
      <p:bldP spid="56" grpId="0" animBg="1"/>
      <p:bldP spid="56" grpId="1" animBg="1"/>
      <p:bldP spid="5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cs-CZ" dirty="0" smtClean="0"/>
              <a:t>Smíšená čísla</a:t>
            </a:r>
            <a:endParaRPr lang="cs-CZ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40000" y="1980000"/>
            <a:ext cx="6753995" cy="540000"/>
          </a:xfrm>
          <a:noFill/>
          <a:ln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/>
          <a:p>
            <a:pPr algn="ctr">
              <a:buNone/>
            </a:pPr>
            <a:r>
              <a:rPr lang="cs-CZ" b="1" dirty="0" smtClean="0">
                <a:solidFill>
                  <a:srgbClr val="FF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Zlomky rozdělujeme na pravé</a:t>
            </a:r>
            <a:endParaRPr lang="cs-CZ" b="1" dirty="0">
              <a:solidFill>
                <a:srgbClr val="FF00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360000" y="5399057"/>
            <a:ext cx="482606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/>
            <a:r>
              <a:rPr lang="cs-CZ" altLang="cs-CZ" sz="2400" b="1" dirty="0">
                <a:solidFill>
                  <a:srgbClr val="FF0000"/>
                </a:solidFill>
              </a:rPr>
              <a:t>Čitatel je menší než jmenovatel – pravý zlomek.</a:t>
            </a:r>
            <a:endParaRPr lang="cs-CZ" altLang="cs-CZ" sz="2400" dirty="0">
              <a:solidFill>
                <a:srgbClr val="FF0000"/>
              </a:solidFill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936000" y="6300000"/>
            <a:ext cx="3700052" cy="3600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1" hangingPunct="1"/>
            <a:r>
              <a:rPr lang="cs-CZ" altLang="cs-CZ" sz="2000" b="1" dirty="0" smtClean="0"/>
              <a:t>Pravý zlomek je menší než 1.</a:t>
            </a:r>
            <a:endParaRPr lang="cs-CZ" altLang="cs-CZ" sz="2000" dirty="0"/>
          </a:p>
        </p:txBody>
      </p:sp>
      <p:sp>
        <p:nvSpPr>
          <p:cNvPr id="12" name="Obdélník 11"/>
          <p:cNvSpPr/>
          <p:nvPr/>
        </p:nvSpPr>
        <p:spPr>
          <a:xfrm>
            <a:off x="6480000" y="5400000"/>
            <a:ext cx="465057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/>
            <a:r>
              <a:rPr lang="cs-CZ" altLang="cs-CZ" sz="2400" b="1" dirty="0">
                <a:solidFill>
                  <a:srgbClr val="00CC00"/>
                </a:solidFill>
              </a:rPr>
              <a:t>Čitatel je větší než jmenovatel – nepravý zlomek.</a:t>
            </a:r>
            <a:endParaRPr lang="cs-CZ" altLang="cs-CZ" sz="2400" dirty="0">
              <a:solidFill>
                <a:srgbClr val="00CC00"/>
              </a:solidFill>
            </a:endParaRPr>
          </a:p>
        </p:txBody>
      </p:sp>
      <p:sp>
        <p:nvSpPr>
          <p:cNvPr id="15" name="Rectangle 28"/>
          <p:cNvSpPr>
            <a:spLocks noChangeArrowheads="1"/>
          </p:cNvSpPr>
          <p:nvPr/>
        </p:nvSpPr>
        <p:spPr bwMode="auto">
          <a:xfrm>
            <a:off x="6960096" y="6300000"/>
            <a:ext cx="3916363" cy="3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Nepravý zlomek je větší než 1.</a:t>
            </a: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ovéPole 12"/>
              <p:cNvSpPr txBox="1"/>
              <p:nvPr/>
            </p:nvSpPr>
            <p:spPr>
              <a:xfrm>
                <a:off x="664786" y="2592874"/>
                <a:ext cx="633507" cy="12448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cs-CZ" sz="4000" b="1" i="1" smtClean="0"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13" name="TextovéPole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4786" y="2592874"/>
                <a:ext cx="633507" cy="1244828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ovéPole 16"/>
              <p:cNvSpPr txBox="1"/>
              <p:nvPr/>
            </p:nvSpPr>
            <p:spPr>
              <a:xfrm>
                <a:off x="3273123" y="2924944"/>
                <a:ext cx="633507" cy="12448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latin typeface="Cambria Math"/>
                            </a:rPr>
                            <m:t>𝟕</m:t>
                          </m:r>
                        </m:num>
                        <m:den>
                          <m:r>
                            <a:rPr lang="cs-CZ" sz="4000" b="1" i="1" smtClean="0">
                              <a:latin typeface="Cambria Math"/>
                            </a:rPr>
                            <m:t>𝟗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17" name="TextovéPole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3123" y="2924944"/>
                <a:ext cx="633507" cy="1244828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ovéPole 17"/>
              <p:cNvSpPr txBox="1"/>
              <p:nvPr/>
            </p:nvSpPr>
            <p:spPr>
              <a:xfrm>
                <a:off x="1631504" y="3375951"/>
                <a:ext cx="633507" cy="12448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cs-CZ" sz="4000" b="1" i="1" smtClean="0">
                              <a:latin typeface="Cambria Math"/>
                            </a:rPr>
                            <m:t>𝟖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18" name="TextovéPole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31504" y="3375951"/>
                <a:ext cx="633507" cy="1244828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ovéPole 18"/>
              <p:cNvSpPr txBox="1"/>
              <p:nvPr/>
            </p:nvSpPr>
            <p:spPr>
              <a:xfrm>
                <a:off x="2423592" y="4124650"/>
                <a:ext cx="939681" cy="12448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latin typeface="Cambria Math"/>
                            </a:rPr>
                            <m:t>𝟏𝟐</m:t>
                          </m:r>
                        </m:num>
                        <m:den>
                          <m:r>
                            <a:rPr lang="cs-CZ" sz="4000" b="1" i="1" smtClean="0">
                              <a:latin typeface="Cambria Math"/>
                            </a:rPr>
                            <m:t>𝟏𝟓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19" name="TextovéPole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23592" y="4124650"/>
                <a:ext cx="939681" cy="1244828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ovéPole 19"/>
              <p:cNvSpPr txBox="1"/>
              <p:nvPr/>
            </p:nvSpPr>
            <p:spPr>
              <a:xfrm>
                <a:off x="4079776" y="4137547"/>
                <a:ext cx="633507" cy="12448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latin typeface="Cambria Math"/>
                            </a:rPr>
                            <m:t>𝟑</m:t>
                          </m:r>
                        </m:num>
                        <m:den>
                          <m:r>
                            <a:rPr lang="cs-CZ" sz="4000" b="1" i="1" smtClean="0">
                              <a:latin typeface="Cambria Math"/>
                            </a:rPr>
                            <m:t>𝟕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9776" y="4137547"/>
                <a:ext cx="633507" cy="1244828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extovéPole 20"/>
              <p:cNvSpPr txBox="1"/>
              <p:nvPr/>
            </p:nvSpPr>
            <p:spPr>
              <a:xfrm>
                <a:off x="4887955" y="2741033"/>
                <a:ext cx="633507" cy="1257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latin typeface="Cambria Math"/>
                            </a:rPr>
                            <m:t>𝟓</m:t>
                          </m:r>
                        </m:num>
                        <m:den>
                          <m:r>
                            <a:rPr lang="cs-CZ" sz="4000" b="1" i="1" smtClean="0">
                              <a:latin typeface="Cambria Math"/>
                            </a:rPr>
                            <m:t>𝟖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21" name="TextovéPole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87955" y="2741033"/>
                <a:ext cx="633507" cy="125733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ovéPole 21"/>
              <p:cNvSpPr txBox="1"/>
              <p:nvPr/>
            </p:nvSpPr>
            <p:spPr>
              <a:xfrm>
                <a:off x="6480000" y="2592874"/>
                <a:ext cx="633507" cy="1257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/>
                            </a:rPr>
                            <m:t>𝟓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80000" y="2592874"/>
                <a:ext cx="633507" cy="125733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ovéPole 22"/>
              <p:cNvSpPr txBox="1"/>
              <p:nvPr/>
            </p:nvSpPr>
            <p:spPr>
              <a:xfrm>
                <a:off x="9048328" y="3645024"/>
                <a:ext cx="633507" cy="1257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/>
                            </a:rPr>
                            <m:t>𝟕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48328" y="3645024"/>
                <a:ext cx="633507" cy="1257332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TextovéPole 23"/>
              <p:cNvSpPr txBox="1"/>
              <p:nvPr/>
            </p:nvSpPr>
            <p:spPr>
              <a:xfrm>
                <a:off x="7933922" y="2707589"/>
                <a:ext cx="939681" cy="1257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/>
                            </a:rPr>
                            <m:t>𝟏</m:t>
                          </m:r>
                          <m:r>
                            <a:rPr lang="cs-CZ" sz="40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/>
                            </a:rPr>
                            <m:t>𝟓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/>
                            </a:rPr>
                            <m:t>𝟕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24" name="TextovéPole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33922" y="2707589"/>
                <a:ext cx="939681" cy="1257332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TextovéPole 24"/>
              <p:cNvSpPr txBox="1"/>
              <p:nvPr/>
            </p:nvSpPr>
            <p:spPr>
              <a:xfrm>
                <a:off x="9984432" y="2720093"/>
                <a:ext cx="633507" cy="1257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/>
                            </a:rPr>
                            <m:t>𝟖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84432" y="2720093"/>
                <a:ext cx="633507" cy="1257332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TextovéPole 25"/>
              <p:cNvSpPr txBox="1"/>
              <p:nvPr/>
            </p:nvSpPr>
            <p:spPr>
              <a:xfrm>
                <a:off x="7377927" y="3964921"/>
                <a:ext cx="939681" cy="12448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/>
                            </a:rPr>
                            <m:t>𝟑𝟏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26" name="TextovéPol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77927" y="3964921"/>
                <a:ext cx="939681" cy="1244828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TextovéPole 27"/>
              <p:cNvSpPr txBox="1"/>
              <p:nvPr/>
            </p:nvSpPr>
            <p:spPr>
              <a:xfrm>
                <a:off x="10910129" y="3998115"/>
                <a:ext cx="633507" cy="1257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/>
                            </a:rPr>
                            <m:t>𝟗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28" name="TextovéPol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10129" y="3998115"/>
                <a:ext cx="633507" cy="1257332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Obdélník 15"/>
          <p:cNvSpPr/>
          <p:nvPr/>
        </p:nvSpPr>
        <p:spPr>
          <a:xfrm>
            <a:off x="7668000" y="1980000"/>
            <a:ext cx="2210862" cy="5400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None/>
            </a:pPr>
            <a:r>
              <a:rPr lang="cs-CZ" sz="3200" b="1" dirty="0">
                <a:solidFill>
                  <a:srgbClr val="FF0066"/>
                </a:solidFill>
              </a:rPr>
              <a:t>a nepravé.</a:t>
            </a:r>
            <a:endParaRPr lang="cs-CZ" sz="3200" b="1" dirty="0">
              <a:solidFill>
                <a:srgbClr val="FF0066"/>
              </a:solidFill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8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  <p:bldP spid="2" grpId="0"/>
      <p:bldP spid="3" grpId="0"/>
      <p:bldP spid="12" grpId="0"/>
      <p:bldP spid="15" grpId="0"/>
      <p:bldP spid="13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8" grpId="0"/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2639616" y="332656"/>
            <a:ext cx="7225711" cy="838422"/>
          </a:xfrm>
          <a:noFill/>
          <a:ln/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cs-CZ" dirty="0" smtClean="0"/>
              <a:t>Smíšená čísla</a:t>
            </a:r>
            <a:endParaRPr lang="cs-CZ" dirty="0"/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9205" y="4134004"/>
            <a:ext cx="1959292" cy="1959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1455" y="4134004"/>
            <a:ext cx="1959292" cy="1959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8542" y="4119717"/>
            <a:ext cx="1959292" cy="1959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1455" y="4134004"/>
            <a:ext cx="1959292" cy="1959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9205" y="4134004"/>
            <a:ext cx="1959292" cy="1959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Rectangle 19"/>
          <p:cNvSpPr>
            <a:spLocks noChangeArrowheads="1"/>
          </p:cNvSpPr>
          <p:nvPr/>
        </p:nvSpPr>
        <p:spPr bwMode="auto">
          <a:xfrm>
            <a:off x="2993219" y="5013176"/>
            <a:ext cx="1655763" cy="4898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 čtvrtiny</a:t>
            </a:r>
          </a:p>
        </p:txBody>
      </p:sp>
      <p:sp>
        <p:nvSpPr>
          <p:cNvPr id="19" name="Rectangle 20"/>
          <p:cNvSpPr>
            <a:spLocks noChangeArrowheads="1"/>
          </p:cNvSpPr>
          <p:nvPr/>
        </p:nvSpPr>
        <p:spPr bwMode="auto">
          <a:xfrm>
            <a:off x="5304122" y="5013175"/>
            <a:ext cx="1655762" cy="4898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 čtvrtiny</a:t>
            </a:r>
          </a:p>
        </p:txBody>
      </p:sp>
      <p:sp>
        <p:nvSpPr>
          <p:cNvPr id="20" name="Rectangle 21"/>
          <p:cNvSpPr>
            <a:spLocks noChangeArrowheads="1"/>
          </p:cNvSpPr>
          <p:nvPr/>
        </p:nvSpPr>
        <p:spPr bwMode="auto">
          <a:xfrm>
            <a:off x="7630306" y="5013176"/>
            <a:ext cx="1655763" cy="4898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 čtvrtiny</a:t>
            </a:r>
          </a:p>
        </p:txBody>
      </p:sp>
      <p:sp>
        <p:nvSpPr>
          <p:cNvPr id="21" name="AutoShape 22"/>
          <p:cNvSpPr>
            <a:spLocks/>
          </p:cNvSpPr>
          <p:nvPr/>
        </p:nvSpPr>
        <p:spPr bwMode="auto">
          <a:xfrm rot="16200000">
            <a:off x="5836321" y="2896590"/>
            <a:ext cx="591365" cy="6408712"/>
          </a:xfrm>
          <a:prstGeom prst="leftBrace">
            <a:avLst>
              <a:gd name="adj1" fmla="val 71604"/>
              <a:gd name="adj2" fmla="val 50671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ctr">
              <a:defRPr sz="1700">
                <a:solidFill>
                  <a:schemeClr val="tx1"/>
                </a:solidFill>
                <a:latin typeface="Arial" charset="0"/>
              </a:defRPr>
            </a:lvl1pPr>
            <a:lvl2pPr marL="742950" indent="-285750" algn="ctr">
              <a:defRPr sz="1700">
                <a:solidFill>
                  <a:schemeClr val="tx1"/>
                </a:solidFill>
                <a:latin typeface="Arial" charset="0"/>
              </a:defRPr>
            </a:lvl2pPr>
            <a:lvl3pPr marL="1143000" indent="-228600" algn="ctr">
              <a:defRPr sz="1700">
                <a:solidFill>
                  <a:schemeClr val="tx1"/>
                </a:solidFill>
                <a:latin typeface="Arial" charset="0"/>
              </a:defRPr>
            </a:lvl3pPr>
            <a:lvl4pPr marL="1600200" indent="-228600" algn="ctr">
              <a:defRPr sz="1700">
                <a:solidFill>
                  <a:schemeClr val="tx1"/>
                </a:solidFill>
                <a:latin typeface="Arial" charset="0"/>
              </a:defRPr>
            </a:lvl4pPr>
            <a:lvl5pPr marL="2057400" indent="-228600" algn="ctr">
              <a:defRPr sz="17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cs-CZ" altLang="cs-CZ"/>
          </a:p>
        </p:txBody>
      </p:sp>
      <p:sp>
        <p:nvSpPr>
          <p:cNvPr id="22" name="Rectangle 23"/>
          <p:cNvSpPr>
            <a:spLocks noChangeArrowheads="1"/>
          </p:cNvSpPr>
          <p:nvPr/>
        </p:nvSpPr>
        <p:spPr bwMode="auto">
          <a:xfrm>
            <a:off x="5305572" y="6453336"/>
            <a:ext cx="1812925" cy="3731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 čtvrtin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ovéPole 4"/>
              <p:cNvSpPr txBox="1"/>
              <p:nvPr/>
            </p:nvSpPr>
            <p:spPr>
              <a:xfrm>
                <a:off x="4778319" y="2726923"/>
                <a:ext cx="1093568" cy="147521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800" b="1" i="1" smtClean="0">
                              <a:latin typeface="Cambria Math"/>
                            </a:rPr>
                            <m:t>𝟏𝟏</m:t>
                          </m:r>
                        </m:num>
                        <m:den>
                          <m:r>
                            <a:rPr lang="cs-CZ" sz="4800" b="1" i="1" smtClean="0">
                              <a:latin typeface="Cambria Math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4800" b="1" dirty="0"/>
              </a:p>
            </p:txBody>
          </p:sp>
        </mc:Choice>
        <mc:Fallback>
          <p:sp>
            <p:nvSpPr>
              <p:cNvPr id="5" name="TextovéPol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78319" y="2726923"/>
                <a:ext cx="1093568" cy="147521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TextovéPole 23"/>
              <p:cNvSpPr txBox="1"/>
              <p:nvPr/>
            </p:nvSpPr>
            <p:spPr>
              <a:xfrm>
                <a:off x="5708930" y="2727182"/>
                <a:ext cx="1827230" cy="147521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smtClean="0">
                          <a:latin typeface="Cambria Math"/>
                        </a:rPr>
                        <m:t>=</m:t>
                      </m:r>
                      <m:r>
                        <a:rPr lang="cs-CZ" sz="4800" b="1" i="1" smtClean="0">
                          <a:latin typeface="Cambria Math"/>
                        </a:rPr>
                        <m:t>𝟐</m:t>
                      </m:r>
                      <m:f>
                        <m:fPr>
                          <m:ctrlPr>
                            <a:rPr lang="cs-CZ" sz="4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800" b="1" i="1" smtClean="0">
                              <a:latin typeface="Cambria Math"/>
                            </a:rPr>
                            <m:t>𝟑</m:t>
                          </m:r>
                        </m:num>
                        <m:den>
                          <m:r>
                            <a:rPr lang="cs-CZ" sz="4800" b="1" i="1" smtClean="0">
                              <a:latin typeface="Cambria Math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4800" b="1" dirty="0"/>
              </a:p>
            </p:txBody>
          </p:sp>
        </mc:Choice>
        <mc:Fallback>
          <p:sp>
            <p:nvSpPr>
              <p:cNvPr id="24" name="TextovéPole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08930" y="2727182"/>
                <a:ext cx="1827230" cy="147521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Obdélník 9"/>
          <p:cNvSpPr/>
          <p:nvPr/>
        </p:nvSpPr>
        <p:spPr>
          <a:xfrm>
            <a:off x="1343472" y="1772816"/>
            <a:ext cx="1029714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/>
            <a:r>
              <a:rPr lang="cs-CZ" altLang="cs-CZ" sz="2800" b="1" dirty="0"/>
              <a:t>Každý nepravý zlomek se dá převést na celé číslo </a:t>
            </a:r>
            <a:r>
              <a:rPr lang="cs-CZ" altLang="cs-CZ" sz="2800" b="1" dirty="0" smtClean="0"/>
              <a:t>a zlomek </a:t>
            </a:r>
            <a:r>
              <a:rPr lang="cs-CZ" altLang="cs-CZ" sz="2800" b="1" dirty="0" smtClean="0">
                <a:solidFill>
                  <a:srgbClr val="7030A0"/>
                </a:solidFill>
              </a:rPr>
              <a:t>=&gt;</a:t>
            </a:r>
            <a:r>
              <a:rPr lang="cs-CZ" altLang="cs-CZ" sz="2800" b="1" dirty="0" smtClean="0"/>
              <a:t> </a:t>
            </a:r>
            <a:r>
              <a:rPr lang="cs-CZ" altLang="cs-CZ" sz="2800" b="1" dirty="0" smtClean="0">
                <a:solidFill>
                  <a:srgbClr val="FF0000"/>
                </a:solidFill>
              </a:rPr>
              <a:t>smíšené </a:t>
            </a:r>
            <a:r>
              <a:rPr lang="cs-CZ" altLang="cs-CZ" sz="2800" b="1" dirty="0">
                <a:solidFill>
                  <a:srgbClr val="FF0000"/>
                </a:solidFill>
              </a:rPr>
              <a:t>číslo</a:t>
            </a:r>
            <a:r>
              <a:rPr lang="cs-CZ" altLang="cs-CZ" sz="2800" b="1" dirty="0"/>
              <a:t>.</a:t>
            </a:r>
            <a:endParaRPr lang="cs-CZ" altLang="cs-CZ" sz="2800" b="1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000"/>
                            </p:stCondLst>
                            <p:childTnLst>
                              <p:par>
                                <p:cTn id="6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8" grpId="1"/>
      <p:bldP spid="19" grpId="0"/>
      <p:bldP spid="19" grpId="1"/>
      <p:bldP spid="20" grpId="0"/>
      <p:bldP spid="20" grpId="1"/>
      <p:bldP spid="21" grpId="0" animBg="1"/>
      <p:bldP spid="21" grpId="1" animBg="1"/>
      <p:bldP spid="22" grpId="0"/>
      <p:bldP spid="22" grpId="1"/>
      <p:bldP spid="5" grpId="0"/>
      <p:bldP spid="24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2639616" y="332656"/>
            <a:ext cx="7225711" cy="838422"/>
          </a:xfrm>
          <a:noFill/>
          <a:ln/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cs-CZ" dirty="0" smtClean="0"/>
              <a:t>Smíšená čísla</a:t>
            </a:r>
            <a:endParaRPr lang="cs-CZ" dirty="0"/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9205" y="4134004"/>
            <a:ext cx="1959292" cy="1959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1455" y="4134004"/>
            <a:ext cx="1959292" cy="1959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8542" y="4119717"/>
            <a:ext cx="1959292" cy="1959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1454" y="4133667"/>
            <a:ext cx="1959292" cy="1959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9205" y="4131676"/>
            <a:ext cx="1959292" cy="1959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Rectangle 19"/>
          <p:cNvSpPr>
            <a:spLocks noChangeArrowheads="1"/>
          </p:cNvSpPr>
          <p:nvPr/>
        </p:nvSpPr>
        <p:spPr bwMode="auto">
          <a:xfrm>
            <a:off x="2993219" y="5013176"/>
            <a:ext cx="1655763" cy="4898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 čtvrtiny</a:t>
            </a:r>
          </a:p>
        </p:txBody>
      </p:sp>
      <p:sp>
        <p:nvSpPr>
          <p:cNvPr id="19" name="Rectangle 20"/>
          <p:cNvSpPr>
            <a:spLocks noChangeArrowheads="1"/>
          </p:cNvSpPr>
          <p:nvPr/>
        </p:nvSpPr>
        <p:spPr bwMode="auto">
          <a:xfrm>
            <a:off x="5304122" y="5013175"/>
            <a:ext cx="1655762" cy="4898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 čtvrtiny</a:t>
            </a:r>
          </a:p>
        </p:txBody>
      </p:sp>
      <p:sp>
        <p:nvSpPr>
          <p:cNvPr id="20" name="Rectangle 21"/>
          <p:cNvSpPr>
            <a:spLocks noChangeArrowheads="1"/>
          </p:cNvSpPr>
          <p:nvPr/>
        </p:nvSpPr>
        <p:spPr bwMode="auto">
          <a:xfrm>
            <a:off x="7630306" y="5013176"/>
            <a:ext cx="1655763" cy="4898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 čtvrtiny</a:t>
            </a:r>
          </a:p>
        </p:txBody>
      </p:sp>
      <p:sp>
        <p:nvSpPr>
          <p:cNvPr id="21" name="AutoShape 22"/>
          <p:cNvSpPr>
            <a:spLocks/>
          </p:cNvSpPr>
          <p:nvPr/>
        </p:nvSpPr>
        <p:spPr bwMode="auto">
          <a:xfrm rot="16200000">
            <a:off x="5836321" y="2896590"/>
            <a:ext cx="591365" cy="6408712"/>
          </a:xfrm>
          <a:prstGeom prst="leftBrace">
            <a:avLst>
              <a:gd name="adj1" fmla="val 71604"/>
              <a:gd name="adj2" fmla="val 50671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ctr">
              <a:defRPr sz="1700">
                <a:solidFill>
                  <a:schemeClr val="tx1"/>
                </a:solidFill>
                <a:latin typeface="Arial" charset="0"/>
              </a:defRPr>
            </a:lvl1pPr>
            <a:lvl2pPr marL="742950" indent="-285750" algn="ctr">
              <a:defRPr sz="1700">
                <a:solidFill>
                  <a:schemeClr val="tx1"/>
                </a:solidFill>
                <a:latin typeface="Arial" charset="0"/>
              </a:defRPr>
            </a:lvl2pPr>
            <a:lvl3pPr marL="1143000" indent="-228600" algn="ctr">
              <a:defRPr sz="1700">
                <a:solidFill>
                  <a:schemeClr val="tx1"/>
                </a:solidFill>
                <a:latin typeface="Arial" charset="0"/>
              </a:defRPr>
            </a:lvl3pPr>
            <a:lvl4pPr marL="1600200" indent="-228600" algn="ctr">
              <a:defRPr sz="1700">
                <a:solidFill>
                  <a:schemeClr val="tx1"/>
                </a:solidFill>
                <a:latin typeface="Arial" charset="0"/>
              </a:defRPr>
            </a:lvl4pPr>
            <a:lvl5pPr marL="2057400" indent="-228600" algn="ctr">
              <a:defRPr sz="17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cs-CZ" altLang="cs-CZ"/>
          </a:p>
        </p:txBody>
      </p:sp>
      <p:sp>
        <p:nvSpPr>
          <p:cNvPr id="22" name="Rectangle 23"/>
          <p:cNvSpPr>
            <a:spLocks noChangeArrowheads="1"/>
          </p:cNvSpPr>
          <p:nvPr/>
        </p:nvSpPr>
        <p:spPr bwMode="auto">
          <a:xfrm>
            <a:off x="5305572" y="6453336"/>
            <a:ext cx="1812925" cy="3731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 čtvrtin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ovéPole 4"/>
              <p:cNvSpPr txBox="1"/>
              <p:nvPr/>
            </p:nvSpPr>
            <p:spPr>
              <a:xfrm>
                <a:off x="4367808" y="2503762"/>
                <a:ext cx="1093568" cy="147521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800" b="1" i="1" smtClean="0">
                              <a:latin typeface="Cambria Math"/>
                            </a:rPr>
                            <m:t>𝟏𝟏</m:t>
                          </m:r>
                        </m:num>
                        <m:den>
                          <m:r>
                            <a:rPr lang="cs-CZ" sz="4800" b="1" i="1" smtClean="0">
                              <a:latin typeface="Cambria Math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4800" b="1" dirty="0"/>
              </a:p>
            </p:txBody>
          </p:sp>
        </mc:Choice>
        <mc:Fallback>
          <p:sp>
            <p:nvSpPr>
              <p:cNvPr id="5" name="TextovéPol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67808" y="2503762"/>
                <a:ext cx="1093568" cy="147521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TextovéPole 23"/>
              <p:cNvSpPr txBox="1"/>
              <p:nvPr/>
            </p:nvSpPr>
            <p:spPr>
              <a:xfrm>
                <a:off x="5231904" y="2852936"/>
                <a:ext cx="2357825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smtClean="0">
                          <a:latin typeface="Cambria Math"/>
                        </a:rPr>
                        <m:t>=</m:t>
                      </m:r>
                      <m:r>
                        <a:rPr lang="cs-CZ" sz="4800" b="1" i="1" smtClean="0">
                          <a:latin typeface="Cambria Math"/>
                        </a:rPr>
                        <m:t>𝟏𝟏</m:t>
                      </m:r>
                      <m:r>
                        <a:rPr lang="cs-CZ" sz="4800" b="1" i="1" smtClean="0">
                          <a:latin typeface="Cambria Math"/>
                        </a:rPr>
                        <m:t>:</m:t>
                      </m:r>
                      <m:r>
                        <a:rPr lang="cs-CZ" sz="4800" b="1" i="1" smtClean="0">
                          <a:latin typeface="Cambria Math"/>
                        </a:rPr>
                        <m:t>𝟒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>
          <p:sp>
            <p:nvSpPr>
              <p:cNvPr id="24" name="TextovéPole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31904" y="2852936"/>
                <a:ext cx="2357825" cy="830997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Obdélník 9"/>
          <p:cNvSpPr/>
          <p:nvPr/>
        </p:nvSpPr>
        <p:spPr>
          <a:xfrm>
            <a:off x="2495601" y="1772816"/>
            <a:ext cx="77048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cs-CZ" altLang="cs-CZ" sz="2800" b="1" dirty="0"/>
              <a:t>Převod </a:t>
            </a:r>
            <a:r>
              <a:rPr lang="cs-CZ" altLang="cs-CZ" sz="2800" b="1" dirty="0" smtClean="0"/>
              <a:t>nepravého zlomku </a:t>
            </a:r>
            <a:r>
              <a:rPr lang="cs-CZ" altLang="cs-CZ" sz="2800" b="1" dirty="0"/>
              <a:t>na smíšené číslo. </a:t>
            </a:r>
            <a:endParaRPr lang="cs-CZ" altLang="cs-CZ" sz="28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5" name="TextovéPole 24"/>
              <p:cNvSpPr txBox="1"/>
              <p:nvPr/>
            </p:nvSpPr>
            <p:spPr>
              <a:xfrm>
                <a:off x="7392144" y="2852936"/>
                <a:ext cx="1355948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smtClean="0">
                          <a:latin typeface="Cambria Math"/>
                        </a:rPr>
                        <m:t>=</m:t>
                      </m:r>
                      <m:r>
                        <a:rPr lang="cs-CZ" sz="4800" b="1" i="1" smtClean="0">
                          <a:latin typeface="Cambria Math"/>
                        </a:rPr>
                        <m:t>𝟐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92144" y="2852936"/>
                <a:ext cx="1355948" cy="830997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extovéPole 26"/>
              <p:cNvSpPr txBox="1"/>
              <p:nvPr/>
            </p:nvSpPr>
            <p:spPr>
              <a:xfrm>
                <a:off x="8467467" y="2492896"/>
                <a:ext cx="724877" cy="147521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800" b="1" i="1" smtClean="0">
                              <a:latin typeface="Cambria Math"/>
                            </a:rPr>
                            <m:t>𝟑</m:t>
                          </m:r>
                        </m:num>
                        <m:den>
                          <m:r>
                            <a:rPr lang="cs-CZ" sz="4800" b="1" i="1" smtClean="0">
                              <a:latin typeface="Cambria Math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4800" b="1" dirty="0"/>
              </a:p>
            </p:txBody>
          </p:sp>
        </mc:Choice>
        <mc:Fallback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67467" y="2492896"/>
                <a:ext cx="724877" cy="147521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TextovéPole 27"/>
              <p:cNvSpPr txBox="1"/>
              <p:nvPr/>
            </p:nvSpPr>
            <p:spPr>
              <a:xfrm>
                <a:off x="8464146" y="2492896"/>
                <a:ext cx="724877" cy="147521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800" b="1" i="1" smtClean="0">
                              <a:latin typeface="Cambria Math"/>
                            </a:rPr>
                            <m:t>𝟑</m:t>
                          </m:r>
                        </m:num>
                        <m:den>
                          <m:r>
                            <a:rPr lang="cs-CZ" sz="4800" b="1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4800" b="1" dirty="0"/>
              </a:p>
            </p:txBody>
          </p:sp>
        </mc:Choice>
        <mc:Fallback>
          <p:sp>
            <p:nvSpPr>
              <p:cNvPr id="28" name="TextovéPol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64146" y="2492896"/>
                <a:ext cx="724877" cy="1475212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Oblouk 1"/>
          <p:cNvSpPr/>
          <p:nvPr/>
        </p:nvSpPr>
        <p:spPr bwMode="auto">
          <a:xfrm rot="10800000">
            <a:off x="6410816" y="3100040"/>
            <a:ext cx="1917432" cy="868067"/>
          </a:xfrm>
          <a:prstGeom prst="arc">
            <a:avLst>
              <a:gd name="adj1" fmla="val 10885711"/>
              <a:gd name="adj2" fmla="val 0"/>
            </a:avLst>
          </a:prstGeom>
          <a:noFill/>
          <a:ln w="25400" cap="flat" cmpd="sng" algn="ctr">
            <a:solidFill>
              <a:srgbClr val="7030A0"/>
            </a:solidFill>
            <a:prstDash val="solid"/>
            <a:round/>
            <a:headEnd type="arrow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9" name="TextovéPole 28"/>
              <p:cNvSpPr txBox="1"/>
              <p:nvPr/>
            </p:nvSpPr>
            <p:spPr>
              <a:xfrm>
                <a:off x="6235006" y="3433762"/>
                <a:ext cx="724878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smtClean="0">
                          <a:latin typeface="Cambria Math"/>
                        </a:rPr>
                        <m:t>𝟑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5006" y="3433762"/>
                <a:ext cx="724878" cy="830997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Oblouk 29"/>
          <p:cNvSpPr/>
          <p:nvPr/>
        </p:nvSpPr>
        <p:spPr bwMode="auto">
          <a:xfrm rot="9113926">
            <a:off x="6570900" y="3116846"/>
            <a:ext cx="2376681" cy="1080207"/>
          </a:xfrm>
          <a:prstGeom prst="arc">
            <a:avLst>
              <a:gd name="adj1" fmla="val 10885711"/>
              <a:gd name="adj2" fmla="val 0"/>
            </a:avLst>
          </a:prstGeom>
          <a:noFill/>
          <a:ln w="25400" cap="flat" cmpd="sng" algn="ctr">
            <a:solidFill>
              <a:srgbClr val="7030A0"/>
            </a:solidFill>
            <a:prstDash val="solid"/>
            <a:round/>
            <a:headEnd type="arrow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1" name="Oblouk 30"/>
          <p:cNvSpPr/>
          <p:nvPr/>
        </p:nvSpPr>
        <p:spPr bwMode="auto">
          <a:xfrm rot="11552372">
            <a:off x="7266278" y="3387874"/>
            <a:ext cx="1607678" cy="807532"/>
          </a:xfrm>
          <a:prstGeom prst="arc">
            <a:avLst>
              <a:gd name="adj1" fmla="val 10885711"/>
              <a:gd name="adj2" fmla="val 0"/>
            </a:avLst>
          </a:prstGeom>
          <a:noFill/>
          <a:ln w="25400" cap="flat" cmpd="sng" algn="ctr">
            <a:solidFill>
              <a:srgbClr val="7030A0"/>
            </a:solidFill>
            <a:prstDash val="solid"/>
            <a:round/>
            <a:headEnd type="arrow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-1559" y="2296036"/>
            <a:ext cx="429735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cs-CZ" altLang="cs-CZ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1. Vydělíme </a:t>
            </a:r>
            <a:r>
              <a:rPr lang="cs-CZ" altLang="cs-CZ" sz="2000" b="1" dirty="0">
                <a:latin typeface="Arial" panose="020B0604020202020204" pitchFamily="34" charset="0"/>
                <a:cs typeface="Arial" panose="020B0604020202020204" pitchFamily="34" charset="0"/>
              </a:rPr>
              <a:t>čitatele jmenovatelem </a:t>
            </a:r>
            <a:r>
              <a:rPr lang="cs-CZ" altLang="cs-CZ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cs-CZ" altLang="cs-CZ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a </a:t>
            </a:r>
            <a:r>
              <a:rPr lang="cs-CZ" altLang="cs-CZ" sz="2000" b="1" dirty="0">
                <a:latin typeface="Arial" panose="020B0604020202020204" pitchFamily="34" charset="0"/>
                <a:cs typeface="Arial" panose="020B0604020202020204" pitchFamily="34" charset="0"/>
              </a:rPr>
              <a:t>určíme počet celých celků.</a:t>
            </a:r>
            <a:endParaRPr lang="cs-CZ" altLang="cs-CZ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Obdélník 31"/>
          <p:cNvSpPr/>
          <p:nvPr/>
        </p:nvSpPr>
        <p:spPr>
          <a:xfrm>
            <a:off x="-7770" y="3616370"/>
            <a:ext cx="429735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cs-CZ" altLang="cs-CZ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3. </a:t>
            </a:r>
            <a:r>
              <a:rPr lang="cs-CZ" altLang="cs-CZ" sz="20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cs-CZ" altLang="cs-CZ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ělitel určuje jmenovatele </a:t>
            </a:r>
            <a:br>
              <a:rPr lang="cs-CZ" altLang="cs-CZ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zbývající </a:t>
            </a:r>
            <a:r>
              <a:rPr lang="cs-CZ" altLang="cs-CZ" sz="2000" b="1" dirty="0">
                <a:latin typeface="Arial" panose="020B0604020202020204" pitchFamily="34" charset="0"/>
                <a:cs typeface="Arial" panose="020B0604020202020204" pitchFamily="34" charset="0"/>
              </a:rPr>
              <a:t>části</a:t>
            </a:r>
            <a:r>
              <a:rPr lang="cs-CZ" altLang="cs-CZ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cs-CZ" altLang="cs-CZ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Obdélník 32"/>
          <p:cNvSpPr/>
          <p:nvPr/>
        </p:nvSpPr>
        <p:spPr>
          <a:xfrm>
            <a:off x="0" y="2949064"/>
            <a:ext cx="429735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cs-CZ" altLang="cs-CZ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cs-CZ" altLang="cs-CZ" sz="2000" b="1" dirty="0">
                <a:latin typeface="Arial" panose="020B0604020202020204" pitchFamily="34" charset="0"/>
                <a:cs typeface="Arial" panose="020B0604020202020204" pitchFamily="34" charset="0"/>
              </a:rPr>
              <a:t>Zbytek při dělení pak určuje </a:t>
            </a:r>
            <a:r>
              <a:rPr lang="cs-CZ" altLang="cs-CZ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altLang="cs-CZ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čitatele </a:t>
            </a:r>
            <a:r>
              <a:rPr lang="cs-CZ" altLang="cs-CZ" sz="2000" b="1" dirty="0">
                <a:latin typeface="Arial" panose="020B0604020202020204" pitchFamily="34" charset="0"/>
                <a:cs typeface="Arial" panose="020B0604020202020204" pitchFamily="34" charset="0"/>
              </a:rPr>
              <a:t>zbývající části </a:t>
            </a:r>
            <a:r>
              <a:rPr lang="cs-CZ" altLang="cs-CZ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celku.</a:t>
            </a:r>
            <a:endParaRPr lang="cs-CZ" altLang="cs-CZ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138374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00"/>
                            </p:stCondLst>
                            <p:childTnLst>
                              <p:par>
                                <p:cTn id="7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000"/>
                            </p:stCondLst>
                            <p:childTnLst>
                              <p:par>
                                <p:cTn id="8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500"/>
                            </p:stCondLst>
                            <p:childTnLst>
                              <p:par>
                                <p:cTn id="8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94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500"/>
                            </p:stCondLst>
                            <p:childTnLst>
                              <p:par>
                                <p:cTn id="10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500"/>
                            </p:stCondLst>
                            <p:childTnLst>
                              <p:par>
                                <p:cTn id="1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8" grpId="1"/>
      <p:bldP spid="19" grpId="0"/>
      <p:bldP spid="19" grpId="1"/>
      <p:bldP spid="20" grpId="0"/>
      <p:bldP spid="20" grpId="1"/>
      <p:bldP spid="21" grpId="0" animBg="1"/>
      <p:bldP spid="21" grpId="1" animBg="1"/>
      <p:bldP spid="22" grpId="0"/>
      <p:bldP spid="22" grpId="1"/>
      <p:bldP spid="5" grpId="0"/>
      <p:bldP spid="24" grpId="0"/>
      <p:bldP spid="10" grpId="0"/>
      <p:bldP spid="25" grpId="0"/>
      <p:bldP spid="27" grpId="0"/>
      <p:bldP spid="28" grpId="0"/>
      <p:bldP spid="28" grpId="1"/>
      <p:bldP spid="2" grpId="0" animBg="1"/>
      <p:bldP spid="2" grpId="1" animBg="1"/>
      <p:bldP spid="29" grpId="0"/>
      <p:bldP spid="30" grpId="0" animBg="1"/>
      <p:bldP spid="30" grpId="1" animBg="1"/>
      <p:bldP spid="31" grpId="0" animBg="1"/>
      <p:bldP spid="31" grpId="1" animBg="1"/>
      <p:bldP spid="3" grpId="0"/>
      <p:bldP spid="32" grpId="0"/>
      <p:bldP spid="3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2639616" y="332656"/>
            <a:ext cx="7225711" cy="838422"/>
          </a:xfrm>
          <a:noFill/>
          <a:ln/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cs-CZ" dirty="0" smtClean="0"/>
              <a:t>Smíšená čísla</a:t>
            </a:r>
            <a:endParaRPr lang="cs-CZ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ovéPole 4"/>
              <p:cNvSpPr txBox="1"/>
              <p:nvPr/>
            </p:nvSpPr>
            <p:spPr>
              <a:xfrm>
                <a:off x="4367808" y="2761177"/>
                <a:ext cx="1093569" cy="149028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800" b="1" i="1" smtClean="0">
                              <a:latin typeface="Cambria Math"/>
                            </a:rPr>
                            <m:t>𝟑𝟓</m:t>
                          </m:r>
                        </m:num>
                        <m:den>
                          <m:r>
                            <a:rPr lang="cs-CZ" sz="4800" b="1" i="1" smtClean="0">
                              <a:latin typeface="Cambria Math"/>
                            </a:rPr>
                            <m:t>𝟏𝟎</m:t>
                          </m:r>
                        </m:den>
                      </m:f>
                    </m:oMath>
                  </m:oMathPara>
                </a14:m>
                <a:endParaRPr lang="cs-CZ" sz="4800" b="1" dirty="0"/>
              </a:p>
            </p:txBody>
          </p:sp>
        </mc:Choice>
        <mc:Fallback>
          <p:sp>
            <p:nvSpPr>
              <p:cNvPr id="5" name="TextovéPol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67808" y="2761177"/>
                <a:ext cx="1093569" cy="149028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TextovéPole 23"/>
              <p:cNvSpPr txBox="1"/>
              <p:nvPr/>
            </p:nvSpPr>
            <p:spPr>
              <a:xfrm>
                <a:off x="5159896" y="3110351"/>
                <a:ext cx="2726516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smtClean="0">
                          <a:latin typeface="Cambria Math"/>
                        </a:rPr>
                        <m:t>=</m:t>
                      </m:r>
                      <m:r>
                        <a:rPr lang="cs-CZ" sz="4800" b="1" i="1" smtClean="0">
                          <a:latin typeface="Cambria Math"/>
                        </a:rPr>
                        <m:t>𝟑𝟓</m:t>
                      </m:r>
                      <m:r>
                        <a:rPr lang="cs-CZ" sz="4800" b="1" i="1" smtClean="0">
                          <a:latin typeface="Cambria Math"/>
                        </a:rPr>
                        <m:t>:</m:t>
                      </m:r>
                      <m:r>
                        <a:rPr lang="cs-CZ" sz="4800" b="1" i="1" smtClean="0">
                          <a:latin typeface="Cambria Math"/>
                        </a:rPr>
                        <m:t>𝟏𝟎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>
          <p:sp>
            <p:nvSpPr>
              <p:cNvPr id="24" name="TextovéPole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59896" y="3110351"/>
                <a:ext cx="2726516" cy="830997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Obdélník 9"/>
          <p:cNvSpPr/>
          <p:nvPr/>
        </p:nvSpPr>
        <p:spPr>
          <a:xfrm>
            <a:off x="2219128" y="1812367"/>
            <a:ext cx="876236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cs-CZ" altLang="cs-CZ" sz="20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Nepřevádíme-li na smíšené číslo nepravý zlomek v základním tvaru, nebude ani „</a:t>
            </a:r>
            <a:r>
              <a:rPr lang="cs-CZ" altLang="cs-CZ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zlomková“ část </a:t>
            </a:r>
            <a:r>
              <a:rPr lang="cs-CZ" altLang="cs-CZ" sz="20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smíšeného čísla v základním tvaru.</a:t>
            </a:r>
            <a:endParaRPr lang="cs-CZ" altLang="cs-CZ" sz="2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5" name="TextovéPole 24"/>
              <p:cNvSpPr txBox="1"/>
              <p:nvPr/>
            </p:nvSpPr>
            <p:spPr>
              <a:xfrm>
                <a:off x="7608168" y="3110351"/>
                <a:ext cx="1355948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smtClean="0">
                          <a:latin typeface="Cambria Math"/>
                        </a:rPr>
                        <m:t>=</m:t>
                      </m:r>
                      <m:r>
                        <a:rPr lang="cs-CZ" sz="4800" b="1" i="1" smtClean="0">
                          <a:latin typeface="Cambria Math"/>
                        </a:rPr>
                        <m:t>𝟑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08168" y="3110351"/>
                <a:ext cx="1355948" cy="830997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extovéPole 26"/>
              <p:cNvSpPr txBox="1"/>
              <p:nvPr/>
            </p:nvSpPr>
            <p:spPr>
              <a:xfrm>
                <a:off x="8683491" y="2750311"/>
                <a:ext cx="1093569" cy="149508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800" b="1" i="1" smtClean="0">
                              <a:latin typeface="Cambria Math"/>
                            </a:rPr>
                            <m:t>𝟓</m:t>
                          </m:r>
                        </m:num>
                        <m:den>
                          <m:r>
                            <a:rPr lang="cs-CZ" sz="4800" b="1" i="1" smtClean="0">
                              <a:latin typeface="Cambria Math"/>
                            </a:rPr>
                            <m:t>𝟏𝟎</m:t>
                          </m:r>
                        </m:den>
                      </m:f>
                    </m:oMath>
                  </m:oMathPara>
                </a14:m>
                <a:endParaRPr lang="cs-CZ" sz="4800" b="1" dirty="0"/>
              </a:p>
            </p:txBody>
          </p:sp>
        </mc:Choice>
        <mc:Fallback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83491" y="2750311"/>
                <a:ext cx="1093569" cy="1495089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9" name="TextovéPole 28"/>
              <p:cNvSpPr txBox="1"/>
              <p:nvPr/>
            </p:nvSpPr>
            <p:spPr>
              <a:xfrm>
                <a:off x="6168008" y="3691177"/>
                <a:ext cx="724878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smtClean="0">
                          <a:latin typeface="Cambria Math"/>
                        </a:rPr>
                        <m:t>𝟓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68008" y="3691177"/>
                <a:ext cx="724878" cy="830997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Obdélník 2"/>
          <p:cNvSpPr/>
          <p:nvPr/>
        </p:nvSpPr>
        <p:spPr>
          <a:xfrm>
            <a:off x="-1559" y="2829557"/>
            <a:ext cx="400932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cs-CZ" altLang="cs-CZ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1. Převedeme nepravý zlomek </a:t>
            </a:r>
            <a:br>
              <a:rPr lang="cs-CZ" altLang="cs-CZ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na smíšené číslo.</a:t>
            </a:r>
            <a:endParaRPr lang="cs-CZ" altLang="cs-CZ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Obdélník 31"/>
          <p:cNvSpPr/>
          <p:nvPr/>
        </p:nvSpPr>
        <p:spPr>
          <a:xfrm>
            <a:off x="1" y="4694527"/>
            <a:ext cx="314367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cs-CZ" altLang="cs-CZ" sz="2000" b="1" u="sng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Lze provést i obráceně:</a:t>
            </a:r>
            <a:endParaRPr lang="cs-CZ" altLang="cs-CZ" sz="2000" b="1" u="sng" dirty="0">
              <a:solidFill>
                <a:schemeClr val="tx2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Obdélník 32"/>
          <p:cNvSpPr/>
          <p:nvPr/>
        </p:nvSpPr>
        <p:spPr>
          <a:xfrm>
            <a:off x="0" y="3482585"/>
            <a:ext cx="429735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cs-CZ" altLang="cs-CZ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2. Vykrátíme „zlomkovou“ část </a:t>
            </a:r>
            <a:br>
              <a:rPr lang="cs-CZ" altLang="cs-CZ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smíšeného čísla.</a:t>
            </a:r>
            <a:endParaRPr lang="cs-CZ" altLang="cs-CZ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Obdélník 33"/>
          <p:cNvSpPr/>
          <p:nvPr/>
        </p:nvSpPr>
        <p:spPr>
          <a:xfrm>
            <a:off x="1" y="5103766"/>
            <a:ext cx="350371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cs-CZ" altLang="cs-CZ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1. Vykrátíme smíšené číslo.</a:t>
            </a:r>
            <a:endParaRPr lang="cs-CZ" altLang="cs-CZ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Obdélník 34"/>
          <p:cNvSpPr/>
          <p:nvPr/>
        </p:nvSpPr>
        <p:spPr>
          <a:xfrm>
            <a:off x="2" y="5503876"/>
            <a:ext cx="393575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cs-CZ" altLang="cs-CZ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2. Převedeme nepravý zlomek </a:t>
            </a:r>
            <a:br>
              <a:rPr lang="cs-CZ" altLang="cs-CZ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na smíšené číslo.</a:t>
            </a:r>
            <a:endParaRPr lang="cs-CZ" altLang="cs-CZ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6" name="TextovéPole 35"/>
              <p:cNvSpPr txBox="1"/>
              <p:nvPr/>
            </p:nvSpPr>
            <p:spPr>
              <a:xfrm>
                <a:off x="4295800" y="4690616"/>
                <a:ext cx="1093569" cy="149028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800" b="1" i="1" smtClean="0">
                              <a:latin typeface="Cambria Math"/>
                            </a:rPr>
                            <m:t>𝟑𝟓</m:t>
                          </m:r>
                        </m:num>
                        <m:den>
                          <m:r>
                            <a:rPr lang="cs-CZ" sz="4800" b="1" i="1" smtClean="0">
                              <a:latin typeface="Cambria Math"/>
                            </a:rPr>
                            <m:t>𝟏𝟎</m:t>
                          </m:r>
                        </m:den>
                      </m:f>
                    </m:oMath>
                  </m:oMathPara>
                </a14:m>
                <a:endParaRPr lang="cs-CZ" sz="4800" b="1" dirty="0"/>
              </a:p>
            </p:txBody>
          </p:sp>
        </mc:Choice>
        <mc:Fallback>
          <p:sp>
            <p:nvSpPr>
              <p:cNvPr id="36" name="TextovéPol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95800" y="4690616"/>
                <a:ext cx="1093569" cy="1490280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7" name="TextovéPole 36"/>
              <p:cNvSpPr txBox="1"/>
              <p:nvPr/>
            </p:nvSpPr>
            <p:spPr>
              <a:xfrm>
                <a:off x="9543732" y="3110351"/>
                <a:ext cx="1355948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smtClean="0">
                          <a:latin typeface="Cambria Math"/>
                        </a:rPr>
                        <m:t>=</m:t>
                      </m:r>
                      <m:r>
                        <a:rPr lang="cs-CZ" sz="4800" b="1" i="1" smtClean="0">
                          <a:latin typeface="Cambria Math"/>
                        </a:rPr>
                        <m:t>𝟑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>
          <p:sp>
            <p:nvSpPr>
              <p:cNvPr id="37" name="TextovéPole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43732" y="3110351"/>
                <a:ext cx="1355948" cy="830997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8" name="TextovéPole 37"/>
              <p:cNvSpPr txBox="1"/>
              <p:nvPr/>
            </p:nvSpPr>
            <p:spPr>
              <a:xfrm>
                <a:off x="10619055" y="2750311"/>
                <a:ext cx="724877" cy="147521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800" b="1" i="1" smtClean="0"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cs-CZ" sz="4800" b="1" i="1" smtClean="0"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4800" b="1" dirty="0"/>
              </a:p>
            </p:txBody>
          </p:sp>
        </mc:Choice>
        <mc:Fallback>
          <p:sp>
            <p:nvSpPr>
              <p:cNvPr id="38" name="TextovéPole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19055" y="2750311"/>
                <a:ext cx="724877" cy="1475212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1" name="TextovéPole 40"/>
              <p:cNvSpPr txBox="1"/>
              <p:nvPr/>
            </p:nvSpPr>
            <p:spPr>
              <a:xfrm>
                <a:off x="9408368" y="3945316"/>
                <a:ext cx="48603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00B050"/>
                          </a:solidFill>
                          <a:latin typeface="Cambria Math"/>
                        </a:rPr>
                        <m:t>:</m:t>
                      </m:r>
                      <m:r>
                        <a:rPr lang="cs-CZ" b="1" i="1" smtClean="0">
                          <a:solidFill>
                            <a:srgbClr val="00B050"/>
                          </a:solidFill>
                          <a:latin typeface="Cambria Math"/>
                        </a:rPr>
                        <m:t>𝟓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41" name="TextovéPole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08368" y="3945316"/>
                <a:ext cx="486030" cy="369332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3" name="TextovéPole 42"/>
              <p:cNvSpPr txBox="1"/>
              <p:nvPr/>
            </p:nvSpPr>
            <p:spPr>
              <a:xfrm>
                <a:off x="9408368" y="2750311"/>
                <a:ext cx="48603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00B050"/>
                          </a:solidFill>
                          <a:latin typeface="Cambria Math"/>
                        </a:rPr>
                        <m:t>:</m:t>
                      </m:r>
                      <m:r>
                        <a:rPr lang="cs-CZ" b="1" i="1" smtClean="0">
                          <a:solidFill>
                            <a:srgbClr val="00B050"/>
                          </a:solidFill>
                          <a:latin typeface="Cambria Math"/>
                        </a:rPr>
                        <m:t>𝟓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43" name="TextovéPole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08368" y="2750311"/>
                <a:ext cx="486030" cy="369332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Přímá spojnice 5"/>
          <p:cNvCxnSpPr/>
          <p:nvPr/>
        </p:nvCxnSpPr>
        <p:spPr bwMode="auto">
          <a:xfrm>
            <a:off x="10404000" y="4217415"/>
            <a:ext cx="108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Přímá spojnice 43"/>
          <p:cNvCxnSpPr/>
          <p:nvPr/>
        </p:nvCxnSpPr>
        <p:spPr bwMode="auto">
          <a:xfrm>
            <a:off x="10404000" y="4289415"/>
            <a:ext cx="108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45" name="TextovéPole 44"/>
              <p:cNvSpPr txBox="1"/>
              <p:nvPr/>
            </p:nvSpPr>
            <p:spPr>
              <a:xfrm>
                <a:off x="5172100" y="4694527"/>
                <a:ext cx="1355948" cy="147040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4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800" b="1" i="1" smtClean="0">
                              <a:latin typeface="Cambria Math"/>
                            </a:rPr>
                            <m:t>𝟕</m:t>
                          </m:r>
                        </m:num>
                        <m:den>
                          <m:r>
                            <a:rPr lang="cs-CZ" sz="4800" b="1" i="1" smtClean="0"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4800" b="1" dirty="0"/>
              </a:p>
            </p:txBody>
          </p:sp>
        </mc:Choice>
        <mc:Fallback>
          <p:sp>
            <p:nvSpPr>
              <p:cNvPr id="45" name="TextovéPole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72100" y="4694527"/>
                <a:ext cx="1355948" cy="1470403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6" name="TextovéPole 45"/>
              <p:cNvSpPr txBox="1"/>
              <p:nvPr/>
            </p:nvSpPr>
            <p:spPr>
              <a:xfrm>
                <a:off x="5033906" y="4690616"/>
                <a:ext cx="48603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00B050"/>
                          </a:solidFill>
                          <a:latin typeface="Cambria Math"/>
                        </a:rPr>
                        <m:t>:</m:t>
                      </m:r>
                      <m:r>
                        <a:rPr lang="cs-CZ" b="1" i="1" smtClean="0">
                          <a:solidFill>
                            <a:srgbClr val="00B050"/>
                          </a:solidFill>
                          <a:latin typeface="Cambria Math"/>
                        </a:rPr>
                        <m:t>𝟓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46" name="TextovéPole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33906" y="4690616"/>
                <a:ext cx="486030" cy="369332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7" name="TextovéPole 46"/>
              <p:cNvSpPr txBox="1"/>
              <p:nvPr/>
            </p:nvSpPr>
            <p:spPr>
              <a:xfrm>
                <a:off x="5033906" y="5867980"/>
                <a:ext cx="48603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00B050"/>
                          </a:solidFill>
                          <a:latin typeface="Cambria Math"/>
                        </a:rPr>
                        <m:t>:</m:t>
                      </m:r>
                      <m:r>
                        <a:rPr lang="cs-CZ" b="1" i="1" smtClean="0">
                          <a:solidFill>
                            <a:srgbClr val="00B050"/>
                          </a:solidFill>
                          <a:latin typeface="Cambria Math"/>
                        </a:rPr>
                        <m:t>𝟓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47" name="TextovéPole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33906" y="5867980"/>
                <a:ext cx="486030" cy="369332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8" name="TextovéPole 47"/>
              <p:cNvSpPr txBox="1"/>
              <p:nvPr/>
            </p:nvSpPr>
            <p:spPr>
              <a:xfrm>
                <a:off x="8040216" y="5054567"/>
                <a:ext cx="1355948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smtClean="0">
                          <a:latin typeface="Cambria Math"/>
                        </a:rPr>
                        <m:t>=</m:t>
                      </m:r>
                      <m:r>
                        <a:rPr lang="cs-CZ" sz="4800" b="1" i="1" smtClean="0">
                          <a:latin typeface="Cambria Math"/>
                        </a:rPr>
                        <m:t>𝟑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>
          <p:sp>
            <p:nvSpPr>
              <p:cNvPr id="48" name="TextovéPole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40216" y="5054567"/>
                <a:ext cx="1355948" cy="830997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9" name="TextovéPole 48"/>
              <p:cNvSpPr txBox="1"/>
              <p:nvPr/>
            </p:nvSpPr>
            <p:spPr>
              <a:xfrm>
                <a:off x="9115539" y="4694527"/>
                <a:ext cx="724877" cy="147521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800" b="1" i="1" smtClean="0"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cs-CZ" sz="4800" b="1" i="1" smtClean="0"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4800" b="1" dirty="0"/>
              </a:p>
            </p:txBody>
          </p:sp>
        </mc:Choice>
        <mc:Fallback>
          <p:sp>
            <p:nvSpPr>
              <p:cNvPr id="49" name="TextovéPole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15539" y="4694527"/>
                <a:ext cx="724877" cy="1475212"/>
              </a:xfrm>
              <a:prstGeom prst="rect">
                <a:avLst/>
              </a:prstGeom>
              <a:blipFill rotWithShape="1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0" name="Přímá spojnice 49"/>
          <p:cNvCxnSpPr/>
          <p:nvPr/>
        </p:nvCxnSpPr>
        <p:spPr bwMode="auto">
          <a:xfrm>
            <a:off x="8900484" y="6161631"/>
            <a:ext cx="108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" name="Přímá spojnice 50"/>
          <p:cNvCxnSpPr/>
          <p:nvPr/>
        </p:nvCxnSpPr>
        <p:spPr bwMode="auto">
          <a:xfrm>
            <a:off x="8900484" y="6233631"/>
            <a:ext cx="108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52" name="TextovéPole 51"/>
              <p:cNvSpPr txBox="1"/>
              <p:nvPr/>
            </p:nvSpPr>
            <p:spPr>
              <a:xfrm>
                <a:off x="6312024" y="5046275"/>
                <a:ext cx="1989134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smtClean="0">
                          <a:latin typeface="Cambria Math"/>
                        </a:rPr>
                        <m:t>=</m:t>
                      </m:r>
                      <m:r>
                        <a:rPr lang="cs-CZ" sz="4800" b="1" i="1" smtClean="0">
                          <a:latin typeface="Cambria Math"/>
                        </a:rPr>
                        <m:t>𝟕</m:t>
                      </m:r>
                      <m:r>
                        <a:rPr lang="cs-CZ" sz="4800" b="1" i="1" smtClean="0">
                          <a:latin typeface="Cambria Math"/>
                        </a:rPr>
                        <m:t>:</m:t>
                      </m:r>
                      <m:r>
                        <a:rPr lang="cs-CZ" sz="4800" b="1" i="1" smtClean="0">
                          <a:latin typeface="Cambria Math"/>
                        </a:rPr>
                        <m:t>𝟐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>
          <p:sp>
            <p:nvSpPr>
              <p:cNvPr id="52" name="TextovéPole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12024" y="5046275"/>
                <a:ext cx="1989134" cy="830997"/>
              </a:xfrm>
              <a:prstGeom prst="rect">
                <a:avLst/>
              </a:prstGeom>
              <a:blipFill rotWithShape="1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3" name="TextovéPole 52"/>
              <p:cNvSpPr txBox="1"/>
              <p:nvPr/>
            </p:nvSpPr>
            <p:spPr>
              <a:xfrm>
                <a:off x="6955298" y="5637147"/>
                <a:ext cx="724878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smtClean="0">
                          <a:latin typeface="Cambria Math"/>
                        </a:rPr>
                        <m:t>𝟏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>
          <p:sp>
            <p:nvSpPr>
              <p:cNvPr id="53" name="TextovéPole 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5298" y="5637147"/>
                <a:ext cx="724878" cy="830997"/>
              </a:xfrm>
              <a:prstGeom prst="rect">
                <a:avLst/>
              </a:prstGeom>
              <a:blipFill rotWithShape="1"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1163154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0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500"/>
                            </p:stCondLst>
                            <p:childTnLst>
                              <p:par>
                                <p:cTn id="1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000"/>
                            </p:stCondLst>
                            <p:childTnLst>
                              <p:par>
                                <p:cTn id="1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4" grpId="0"/>
      <p:bldP spid="10" grpId="0"/>
      <p:bldP spid="25" grpId="0"/>
      <p:bldP spid="27" grpId="0"/>
      <p:bldP spid="29" grpId="0"/>
      <p:bldP spid="3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41" grpId="0"/>
      <p:bldP spid="43" grpId="0"/>
      <p:bldP spid="45" grpId="0"/>
      <p:bldP spid="46" grpId="0"/>
      <p:bldP spid="47" grpId="0"/>
      <p:bldP spid="48" grpId="0"/>
      <p:bldP spid="49" grpId="0"/>
      <p:bldP spid="52" grpId="0"/>
      <p:bldP spid="5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2639616" y="332656"/>
            <a:ext cx="7225711" cy="838422"/>
          </a:xfrm>
          <a:noFill/>
          <a:ln/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cs-CZ" dirty="0" smtClean="0"/>
              <a:t>Smíšená čísla</a:t>
            </a:r>
            <a:endParaRPr lang="cs-CZ" dirty="0"/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9205" y="4134004"/>
            <a:ext cx="1959292" cy="1959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1455" y="4134004"/>
            <a:ext cx="1959292" cy="1959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8542" y="4119717"/>
            <a:ext cx="1959292" cy="1959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Rectangle 19"/>
          <p:cNvSpPr>
            <a:spLocks noChangeArrowheads="1"/>
          </p:cNvSpPr>
          <p:nvPr/>
        </p:nvSpPr>
        <p:spPr bwMode="auto">
          <a:xfrm>
            <a:off x="2993219" y="5013176"/>
            <a:ext cx="1655763" cy="4898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 čtvrtiny</a:t>
            </a:r>
          </a:p>
        </p:txBody>
      </p:sp>
      <p:sp>
        <p:nvSpPr>
          <p:cNvPr id="19" name="Rectangle 20"/>
          <p:cNvSpPr>
            <a:spLocks noChangeArrowheads="1"/>
          </p:cNvSpPr>
          <p:nvPr/>
        </p:nvSpPr>
        <p:spPr bwMode="auto">
          <a:xfrm>
            <a:off x="5304122" y="5013175"/>
            <a:ext cx="1655762" cy="4898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 čtvrtiny</a:t>
            </a:r>
          </a:p>
        </p:txBody>
      </p:sp>
      <p:sp>
        <p:nvSpPr>
          <p:cNvPr id="20" name="Rectangle 21"/>
          <p:cNvSpPr>
            <a:spLocks noChangeArrowheads="1"/>
          </p:cNvSpPr>
          <p:nvPr/>
        </p:nvSpPr>
        <p:spPr bwMode="auto">
          <a:xfrm>
            <a:off x="7630306" y="5013176"/>
            <a:ext cx="1655763" cy="4898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 čtvrtiny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2" name="Rectangle 23"/>
              <p:cNvSpPr>
                <a:spLocks noChangeArrowheads="1"/>
              </p:cNvSpPr>
              <p:nvPr/>
            </p:nvSpPr>
            <p:spPr bwMode="auto">
              <a:xfrm>
                <a:off x="5231904" y="6309320"/>
                <a:ext cx="1812925" cy="37318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>
                  <a:lnSpc>
                    <a:spcPct val="125000"/>
                  </a:lnSpc>
                  <a:spcBef>
                    <a:spcPct val="20000"/>
                  </a:spcBef>
                  <a:buClr>
                    <a:schemeClr val="bg2"/>
                  </a:buClr>
                  <a:buChar char="•"/>
                  <a:defRPr sz="3200">
                    <a:solidFill>
                      <a:srgbClr val="284C6A"/>
                    </a:solidFill>
                    <a:latin typeface="Trebuchet MS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Trebuchet MS" pitchFamily="34" charset="0"/>
                  <a:buChar char="−"/>
                  <a:defRPr sz="2800">
                    <a:solidFill>
                      <a:schemeClr val="tx1"/>
                    </a:solidFill>
                    <a:latin typeface="Trebuchet MS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rebuchet MS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Trebuchet MS" pitchFamily="34" charset="0"/>
                  <a:buChar char="−"/>
                  <a:defRPr sz="2000">
                    <a:solidFill>
                      <a:schemeClr val="tx1"/>
                    </a:solidFill>
                    <a:latin typeface="Trebuchet MS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•"/>
                  <a:defRPr sz="2000">
                    <a:solidFill>
                      <a:schemeClr val="tx1"/>
                    </a:solidFill>
                    <a:latin typeface="Trebuchet MS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rebuchet MS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rebuchet MS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rebuchet MS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rebuchet MS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ClrTx/>
                  <a:buFontTx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altLang="cs-CZ" sz="2400" b="1" i="1" smtClean="0">
                          <a:solidFill>
                            <a:schemeClr val="tx1"/>
                          </a:solidFill>
                          <a:latin typeface="Cambria Math"/>
                          <a:cs typeface="Arial" panose="020B0604020202020204" pitchFamily="34" charset="0"/>
                        </a:rPr>
                        <m:t>𝟐</m:t>
                      </m:r>
                      <m:f>
                        <m:fPr>
                          <m:ctrlPr>
                            <a:rPr lang="cs-CZ" altLang="cs-CZ" sz="2400" b="1" i="1" smtClean="0">
                              <a:solidFill>
                                <a:schemeClr val="tx1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cs-CZ" altLang="cs-CZ" sz="2400" b="1" i="1" smtClean="0">
                              <a:solidFill>
                                <a:schemeClr val="tx1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𝟑</m:t>
                          </m:r>
                        </m:num>
                        <m:den>
                          <m:r>
                            <a:rPr lang="cs-CZ" altLang="cs-CZ" sz="2400" b="1" i="1" smtClean="0">
                              <a:solidFill>
                                <a:schemeClr val="tx1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altLang="cs-CZ" sz="24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22" name="Rectangle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231904" y="6309320"/>
                <a:ext cx="1812925" cy="373186"/>
              </a:xfrm>
              <a:prstGeom prst="rect">
                <a:avLst/>
              </a:prstGeom>
              <a:blipFill rotWithShape="1">
                <a:blip r:embed="rId5"/>
                <a:stretch>
                  <a:fillRect t="-31148" b="-42623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ovéPole 4"/>
              <p:cNvSpPr txBox="1"/>
              <p:nvPr/>
            </p:nvSpPr>
            <p:spPr>
              <a:xfrm>
                <a:off x="6816080" y="2492896"/>
                <a:ext cx="1724639" cy="147521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4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800" b="1" i="1" smtClean="0">
                              <a:latin typeface="Cambria Math"/>
                            </a:rPr>
                            <m:t>𝟏𝟏</m:t>
                          </m:r>
                        </m:num>
                        <m:den>
                          <m:r>
                            <a:rPr lang="cs-CZ" sz="4800" b="1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4800" b="1" dirty="0"/>
              </a:p>
            </p:txBody>
          </p:sp>
        </mc:Choice>
        <mc:Fallback>
          <p:sp>
            <p:nvSpPr>
              <p:cNvPr id="5" name="TextovéPol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6080" y="2492896"/>
                <a:ext cx="1724639" cy="147521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Obdélník 9"/>
          <p:cNvSpPr/>
          <p:nvPr/>
        </p:nvSpPr>
        <p:spPr>
          <a:xfrm>
            <a:off x="2495601" y="1772816"/>
            <a:ext cx="77048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cs-CZ" altLang="cs-CZ" sz="2800" b="1" dirty="0"/>
              <a:t>Převod </a:t>
            </a:r>
            <a:r>
              <a:rPr lang="cs-CZ" altLang="cs-CZ" sz="2800" b="1" dirty="0" smtClean="0"/>
              <a:t>smíšeného čísla </a:t>
            </a:r>
            <a:r>
              <a:rPr lang="cs-CZ" altLang="cs-CZ" sz="2800" b="1" dirty="0"/>
              <a:t>na </a:t>
            </a:r>
            <a:r>
              <a:rPr lang="cs-CZ" altLang="cs-CZ" sz="2800" b="1" dirty="0" smtClean="0"/>
              <a:t>nepravý zlomek. </a:t>
            </a:r>
            <a:endParaRPr lang="cs-CZ" altLang="cs-CZ" sz="28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5" name="TextovéPole 24"/>
              <p:cNvSpPr txBox="1"/>
              <p:nvPr/>
            </p:nvSpPr>
            <p:spPr>
              <a:xfrm>
                <a:off x="5587146" y="2887508"/>
                <a:ext cx="724878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smtClean="0">
                          <a:latin typeface="Cambria Math"/>
                        </a:rPr>
                        <m:t>𝟐</m:t>
                      </m:r>
                    </m:oMath>
                  </m:oMathPara>
                </a14:m>
                <a:endParaRPr lang="cs-CZ" sz="4800" b="1" dirty="0"/>
              </a:p>
            </p:txBody>
          </p:sp>
        </mc:Choice>
        <mc:Fallback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87146" y="2887508"/>
                <a:ext cx="724878" cy="830997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extovéPole 26"/>
              <p:cNvSpPr txBox="1"/>
              <p:nvPr/>
            </p:nvSpPr>
            <p:spPr>
              <a:xfrm>
                <a:off x="6023992" y="2495101"/>
                <a:ext cx="724877" cy="147521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800" b="1" i="1" smtClean="0">
                              <a:latin typeface="Cambria Math"/>
                            </a:rPr>
                            <m:t>𝟑</m:t>
                          </m:r>
                        </m:num>
                        <m:den>
                          <m:r>
                            <a:rPr lang="cs-CZ" sz="4800" b="1" i="1" smtClean="0">
                              <a:latin typeface="Cambria Math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4800" b="1" dirty="0"/>
              </a:p>
            </p:txBody>
          </p:sp>
        </mc:Choice>
        <mc:Fallback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23992" y="2495101"/>
                <a:ext cx="724877" cy="147521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TextovéPole 27"/>
              <p:cNvSpPr txBox="1"/>
              <p:nvPr/>
            </p:nvSpPr>
            <p:spPr>
              <a:xfrm>
                <a:off x="6545052" y="3505118"/>
                <a:ext cx="67268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000" b="1" i="1" smtClean="0">
                          <a:solidFill>
                            <a:srgbClr val="7030A0"/>
                          </a:solidFill>
                          <a:latin typeface="Cambria Math"/>
                        </a:rPr>
                        <m:t>=</m:t>
                      </m:r>
                      <m:r>
                        <a:rPr lang="cs-CZ" sz="2000" b="1" i="1" smtClean="0">
                          <a:solidFill>
                            <a:srgbClr val="7030A0"/>
                          </a:solidFill>
                          <a:latin typeface="Cambria Math"/>
                        </a:rPr>
                        <m:t>𝟖</m:t>
                      </m:r>
                    </m:oMath>
                  </m:oMathPara>
                </a14:m>
                <a:endParaRPr lang="cs-CZ" sz="2000" b="1" dirty="0">
                  <a:solidFill>
                    <a:srgbClr val="7030A0"/>
                  </a:solidFill>
                </a:endParaRPr>
              </a:p>
            </p:txBody>
          </p:sp>
        </mc:Choice>
        <mc:Fallback>
          <p:sp>
            <p:nvSpPr>
              <p:cNvPr id="28" name="TextovéPol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45052" y="3505118"/>
                <a:ext cx="672684" cy="400110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Oblouk 1"/>
          <p:cNvSpPr/>
          <p:nvPr/>
        </p:nvSpPr>
        <p:spPr bwMode="auto">
          <a:xfrm rot="12441273">
            <a:off x="5816174" y="3468060"/>
            <a:ext cx="628300" cy="595296"/>
          </a:xfrm>
          <a:prstGeom prst="arc">
            <a:avLst>
              <a:gd name="adj1" fmla="val 10885711"/>
              <a:gd name="adj2" fmla="val 0"/>
            </a:avLst>
          </a:prstGeom>
          <a:noFill/>
          <a:ln w="25400" cap="flat" cmpd="sng" algn="ctr">
            <a:solidFill>
              <a:srgbClr val="7030A0"/>
            </a:solidFill>
            <a:prstDash val="solid"/>
            <a:round/>
            <a:headEnd type="arrow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0" name="Oblouk 29"/>
          <p:cNvSpPr/>
          <p:nvPr/>
        </p:nvSpPr>
        <p:spPr bwMode="auto">
          <a:xfrm rot="2487892">
            <a:off x="6147354" y="2792157"/>
            <a:ext cx="1121093" cy="1021698"/>
          </a:xfrm>
          <a:prstGeom prst="arc">
            <a:avLst>
              <a:gd name="adj1" fmla="val 13006143"/>
              <a:gd name="adj2" fmla="val 0"/>
            </a:avLst>
          </a:prstGeom>
          <a:noFill/>
          <a:ln w="25400" cap="flat" cmpd="sng" algn="ctr">
            <a:solidFill>
              <a:srgbClr val="7030A0"/>
            </a:solidFill>
            <a:prstDash val="solid"/>
            <a:round/>
            <a:headEnd type="arrow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1" name="Oblouk 30"/>
          <p:cNvSpPr/>
          <p:nvPr/>
        </p:nvSpPr>
        <p:spPr bwMode="auto">
          <a:xfrm rot="11076008">
            <a:off x="6413897" y="2285448"/>
            <a:ext cx="1607678" cy="593782"/>
          </a:xfrm>
          <a:prstGeom prst="arc">
            <a:avLst>
              <a:gd name="adj1" fmla="val 54259"/>
              <a:gd name="adj2" fmla="val 10592537"/>
            </a:avLst>
          </a:prstGeom>
          <a:noFill/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-1560" y="2296036"/>
            <a:ext cx="530568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cs-CZ" altLang="cs-CZ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1. Počet celků vynásobíme jmenovatelem.</a:t>
            </a:r>
            <a:endParaRPr lang="cs-CZ" altLang="cs-CZ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Obdélník 31"/>
          <p:cNvSpPr/>
          <p:nvPr/>
        </p:nvSpPr>
        <p:spPr>
          <a:xfrm>
            <a:off x="-7769" y="3244914"/>
            <a:ext cx="271939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cs-CZ" altLang="cs-CZ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3. Opíši jmenovatele.</a:t>
            </a:r>
            <a:endParaRPr lang="cs-CZ" altLang="cs-CZ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Obdélník 32"/>
          <p:cNvSpPr/>
          <p:nvPr/>
        </p:nvSpPr>
        <p:spPr>
          <a:xfrm>
            <a:off x="0" y="2636912"/>
            <a:ext cx="451182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cs-CZ" altLang="cs-CZ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2. K součinu přičtu čitatele zlomku </a:t>
            </a:r>
            <a:br>
              <a:rPr lang="cs-CZ" altLang="cs-CZ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a výsledem zapíši do čitatele.</a:t>
            </a:r>
            <a:endParaRPr lang="cs-CZ" altLang="cs-CZ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ovéPole 3"/>
              <p:cNvSpPr txBox="1"/>
              <p:nvPr/>
            </p:nvSpPr>
            <p:spPr>
              <a:xfrm>
                <a:off x="5812566" y="3612841"/>
                <a:ext cx="399468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i="1" smtClean="0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</m:oMath>
                  </m:oMathPara>
                </a14:m>
                <a:endParaRPr lang="cs-CZ" sz="3200" dirty="0">
                  <a:solidFill>
                    <a:srgbClr val="7030A0"/>
                  </a:solidFill>
                </a:endParaRPr>
              </a:p>
            </p:txBody>
          </p:sp>
        </mc:Choice>
        <mc:Fallback>
          <p:sp>
            <p:nvSpPr>
              <p:cNvPr id="4" name="TextovéPo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12566" y="3612841"/>
                <a:ext cx="399468" cy="584775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4" name="TextovéPole 33"/>
              <p:cNvSpPr txBox="1"/>
              <p:nvPr/>
            </p:nvSpPr>
            <p:spPr>
              <a:xfrm>
                <a:off x="6748869" y="3003922"/>
                <a:ext cx="44755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000" b="1" i="1" smtClean="0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</a:rPr>
                        <m:t>+</m:t>
                      </m:r>
                    </m:oMath>
                  </m:oMathPara>
                </a14:m>
                <a:endParaRPr lang="cs-CZ" sz="2000" b="1" dirty="0">
                  <a:solidFill>
                    <a:srgbClr val="7030A0"/>
                  </a:solidFill>
                </a:endParaRPr>
              </a:p>
            </p:txBody>
          </p:sp>
        </mc:Choice>
        <mc:Fallback>
          <p:sp>
            <p:nvSpPr>
              <p:cNvPr id="34" name="TextovéPole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48869" y="3003922"/>
                <a:ext cx="447558" cy="400110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5" name="Picture 5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1455" y="4134004"/>
            <a:ext cx="1959292" cy="1959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" name="Picture 18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0678" y="4119717"/>
            <a:ext cx="1959292" cy="1959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AutoShape 22"/>
          <p:cNvSpPr>
            <a:spLocks/>
          </p:cNvSpPr>
          <p:nvPr/>
        </p:nvSpPr>
        <p:spPr bwMode="auto">
          <a:xfrm rot="16200000">
            <a:off x="5786031" y="2824583"/>
            <a:ext cx="591365" cy="6408712"/>
          </a:xfrm>
          <a:prstGeom prst="leftBrace">
            <a:avLst>
              <a:gd name="adj1" fmla="val 71604"/>
              <a:gd name="adj2" fmla="val 50671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ctr">
              <a:defRPr sz="1700">
                <a:solidFill>
                  <a:schemeClr val="tx1"/>
                </a:solidFill>
                <a:latin typeface="Arial" charset="0"/>
              </a:defRPr>
            </a:lvl1pPr>
            <a:lvl2pPr marL="742950" indent="-285750" algn="ctr">
              <a:defRPr sz="1700">
                <a:solidFill>
                  <a:schemeClr val="tx1"/>
                </a:solidFill>
                <a:latin typeface="Arial" charset="0"/>
              </a:defRPr>
            </a:lvl2pPr>
            <a:lvl3pPr marL="1143000" indent="-228600" algn="ctr">
              <a:defRPr sz="1700">
                <a:solidFill>
                  <a:schemeClr val="tx1"/>
                </a:solidFill>
                <a:latin typeface="Arial" charset="0"/>
              </a:defRPr>
            </a:lvl3pPr>
            <a:lvl4pPr marL="1600200" indent="-228600" algn="ctr">
              <a:defRPr sz="1700">
                <a:solidFill>
                  <a:schemeClr val="tx1"/>
                </a:solidFill>
                <a:latin typeface="Arial" charset="0"/>
              </a:defRPr>
            </a:lvl4pPr>
            <a:lvl5pPr marL="2057400" indent="-228600" algn="ctr">
              <a:defRPr sz="17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cs-CZ" altLang="cs-CZ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7" name="TextovéPole 36"/>
              <p:cNvSpPr txBox="1"/>
              <p:nvPr/>
            </p:nvSpPr>
            <p:spPr>
              <a:xfrm>
                <a:off x="6816080" y="2492896"/>
                <a:ext cx="1724639" cy="147521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4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800" b="1" i="1" smtClean="0">
                              <a:latin typeface="Cambria Math"/>
                            </a:rPr>
                            <m:t>𝟏𝟏</m:t>
                          </m:r>
                        </m:num>
                        <m:den>
                          <m:r>
                            <a:rPr lang="cs-CZ" sz="4800" b="1" i="1" smtClean="0">
                              <a:latin typeface="Cambria Math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4800" b="1" dirty="0"/>
              </a:p>
            </p:txBody>
          </p:sp>
        </mc:Choice>
        <mc:Fallback>
          <p:sp>
            <p:nvSpPr>
              <p:cNvPr id="37" name="TextovéPole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6080" y="2492896"/>
                <a:ext cx="1724639" cy="1475212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8" name="Oblouk 37"/>
          <p:cNvSpPr/>
          <p:nvPr/>
        </p:nvSpPr>
        <p:spPr bwMode="auto">
          <a:xfrm rot="10800000">
            <a:off x="6488733" y="3409718"/>
            <a:ext cx="1554063" cy="1115719"/>
          </a:xfrm>
          <a:prstGeom prst="arc">
            <a:avLst>
              <a:gd name="adj1" fmla="val 10885711"/>
              <a:gd name="adj2" fmla="val 0"/>
            </a:avLst>
          </a:prstGeom>
          <a:noFill/>
          <a:ln w="25400" cap="flat" cmpd="sng" algn="ctr">
            <a:solidFill>
              <a:srgbClr val="7030A0"/>
            </a:solidFill>
            <a:prstDash val="solid"/>
            <a:round/>
            <a:headEnd type="arrow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9" name="TextovéPole 38"/>
              <p:cNvSpPr txBox="1"/>
              <p:nvPr/>
            </p:nvSpPr>
            <p:spPr>
              <a:xfrm>
                <a:off x="9437834" y="4275570"/>
                <a:ext cx="1724639" cy="147521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8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4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4800" b="1" i="1" smtClean="0">
                              <a:latin typeface="Cambria Math"/>
                            </a:rPr>
                            <m:t>𝟏𝟏</m:t>
                          </m:r>
                        </m:num>
                        <m:den>
                          <m:r>
                            <a:rPr lang="cs-CZ" sz="4800" b="1" i="1" smtClean="0">
                              <a:latin typeface="Cambria Math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4800" b="1" dirty="0"/>
              </a:p>
            </p:txBody>
          </p:sp>
        </mc:Choice>
        <mc:Fallback>
          <p:sp>
            <p:nvSpPr>
              <p:cNvPr id="39" name="TextovéPole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37834" y="4275570"/>
                <a:ext cx="1724639" cy="1475212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0" name="AutoShape 22"/>
          <p:cNvSpPr>
            <a:spLocks/>
          </p:cNvSpPr>
          <p:nvPr/>
        </p:nvSpPr>
        <p:spPr bwMode="auto">
          <a:xfrm rot="5400000">
            <a:off x="4570419" y="2206753"/>
            <a:ext cx="591365" cy="3899956"/>
          </a:xfrm>
          <a:prstGeom prst="leftBrace">
            <a:avLst>
              <a:gd name="adj1" fmla="val 71604"/>
              <a:gd name="adj2" fmla="val 50671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ctr">
              <a:defRPr sz="1700">
                <a:solidFill>
                  <a:schemeClr val="tx1"/>
                </a:solidFill>
                <a:latin typeface="Arial" charset="0"/>
              </a:defRPr>
            </a:lvl1pPr>
            <a:lvl2pPr marL="742950" indent="-285750" algn="ctr">
              <a:defRPr sz="1700">
                <a:solidFill>
                  <a:schemeClr val="tx1"/>
                </a:solidFill>
                <a:latin typeface="Arial" charset="0"/>
              </a:defRPr>
            </a:lvl2pPr>
            <a:lvl3pPr marL="1143000" indent="-228600" algn="ctr">
              <a:defRPr sz="1700">
                <a:solidFill>
                  <a:schemeClr val="tx1"/>
                </a:solidFill>
                <a:latin typeface="Arial" charset="0"/>
              </a:defRPr>
            </a:lvl3pPr>
            <a:lvl4pPr marL="1600200" indent="-228600" algn="ctr">
              <a:defRPr sz="1700">
                <a:solidFill>
                  <a:schemeClr val="tx1"/>
                </a:solidFill>
                <a:latin typeface="Arial" charset="0"/>
              </a:defRPr>
            </a:lvl4pPr>
            <a:lvl5pPr marL="2057400" indent="-228600" algn="ctr">
              <a:defRPr sz="17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cs-CZ" altLang="cs-CZ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1" name="Rectangle 23"/>
              <p:cNvSpPr>
                <a:spLocks noChangeArrowheads="1"/>
              </p:cNvSpPr>
              <p:nvPr/>
            </p:nvSpPr>
            <p:spPr bwMode="auto">
              <a:xfrm>
                <a:off x="4406434" y="3470357"/>
                <a:ext cx="899138" cy="37318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>
                  <a:lnSpc>
                    <a:spcPct val="125000"/>
                  </a:lnSpc>
                  <a:spcBef>
                    <a:spcPct val="20000"/>
                  </a:spcBef>
                  <a:buClr>
                    <a:schemeClr val="bg2"/>
                  </a:buClr>
                  <a:buChar char="•"/>
                  <a:defRPr sz="3200">
                    <a:solidFill>
                      <a:srgbClr val="284C6A"/>
                    </a:solidFill>
                    <a:latin typeface="Trebuchet MS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Trebuchet MS" pitchFamily="34" charset="0"/>
                  <a:buChar char="−"/>
                  <a:defRPr sz="2800">
                    <a:solidFill>
                      <a:schemeClr val="tx1"/>
                    </a:solidFill>
                    <a:latin typeface="Trebuchet MS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rebuchet MS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Trebuchet MS" pitchFamily="34" charset="0"/>
                  <a:buChar char="−"/>
                  <a:defRPr sz="2000">
                    <a:solidFill>
                      <a:schemeClr val="tx1"/>
                    </a:solidFill>
                    <a:latin typeface="Trebuchet MS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•"/>
                  <a:defRPr sz="2000">
                    <a:solidFill>
                      <a:schemeClr val="tx1"/>
                    </a:solidFill>
                    <a:latin typeface="Trebuchet MS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rebuchet MS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rebuchet MS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rebuchet MS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rebuchet MS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ClrTx/>
                  <a:buFontTx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altLang="cs-CZ" sz="2400" b="1" i="1" smtClean="0">
                          <a:solidFill>
                            <a:schemeClr val="tx1"/>
                          </a:solidFill>
                          <a:latin typeface="Cambria Math"/>
                          <a:cs typeface="Arial" panose="020B0604020202020204" pitchFamily="34" charset="0"/>
                        </a:rPr>
                        <m:t>𝟐</m:t>
                      </m:r>
                      <m:r>
                        <a:rPr lang="cs-CZ" altLang="cs-CZ" sz="2400" b="1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∙</m:t>
                      </m:r>
                      <m:r>
                        <a:rPr lang="cs-CZ" altLang="cs-CZ" sz="2400" b="1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𝟒</m:t>
                      </m:r>
                    </m:oMath>
                  </m:oMathPara>
                </a14:m>
                <a:endParaRPr lang="cs-CZ" altLang="cs-CZ" sz="24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41" name="Rectangle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406434" y="3470357"/>
                <a:ext cx="899138" cy="373186"/>
              </a:xfrm>
              <a:prstGeom prst="rect">
                <a:avLst/>
              </a:prstGeom>
              <a:blipFill rotWithShape="1">
                <a:blip r:embed="rId15"/>
                <a:stretch>
                  <a:fillRect b="-8065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2" name="TextovéPole 41"/>
              <p:cNvSpPr txBox="1"/>
              <p:nvPr/>
            </p:nvSpPr>
            <p:spPr>
              <a:xfrm>
                <a:off x="6888088" y="4725144"/>
                <a:ext cx="710451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+</m:t>
                      </m:r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42" name="TextovéPole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88088" y="4725144"/>
                <a:ext cx="710451" cy="707886"/>
              </a:xfrm>
              <a:prstGeom prst="rect">
                <a:avLst/>
              </a:prstGeom>
              <a:blipFill rotWithShape="1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8373668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500"/>
                            </p:stCondLst>
                            <p:childTnLst>
                              <p:par>
                                <p:cTn id="5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500"/>
                            </p:stCondLst>
                            <p:childTnLst>
                              <p:par>
                                <p:cTn id="5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500"/>
                            </p:stCondLst>
                            <p:childTnLst>
                              <p:par>
                                <p:cTn id="6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000"/>
                            </p:stCondLst>
                            <p:childTnLst>
                              <p:par>
                                <p:cTn id="6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500"/>
                            </p:stCondLst>
                            <p:childTnLst>
                              <p:par>
                                <p:cTn id="7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30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3500"/>
                            </p:stCondLst>
                            <p:childTnLst>
                              <p:par>
                                <p:cTn id="8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000"/>
                            </p:stCondLst>
                            <p:childTnLst>
                              <p:par>
                                <p:cTn id="10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500"/>
                            </p:stCondLst>
                            <p:childTnLst>
                              <p:par>
                                <p:cTn id="1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500"/>
                            </p:stCondLst>
                            <p:childTnLst>
                              <p:par>
                                <p:cTn id="1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000"/>
                            </p:stCondLst>
                            <p:childTnLst>
                              <p:par>
                                <p:cTn id="1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2" grpId="0"/>
      <p:bldP spid="5" grpId="0"/>
      <p:bldP spid="10" grpId="0"/>
      <p:bldP spid="25" grpId="0"/>
      <p:bldP spid="27" grpId="0"/>
      <p:bldP spid="28" grpId="0"/>
      <p:bldP spid="28" grpId="1"/>
      <p:bldP spid="2" grpId="0" animBg="1"/>
      <p:bldP spid="2" grpId="1" animBg="1"/>
      <p:bldP spid="30" grpId="0" animBg="1"/>
      <p:bldP spid="30" grpId="1" animBg="1"/>
      <p:bldP spid="31" grpId="0" animBg="1"/>
      <p:bldP spid="31" grpId="1" animBg="1"/>
      <p:bldP spid="3" grpId="0"/>
      <p:bldP spid="32" grpId="0"/>
      <p:bldP spid="33" grpId="0"/>
      <p:bldP spid="4" grpId="0"/>
      <p:bldP spid="4" grpId="1"/>
      <p:bldP spid="34" grpId="0"/>
      <p:bldP spid="34" grpId="1"/>
      <p:bldP spid="34" grpId="2"/>
      <p:bldP spid="21" grpId="0" animBg="1"/>
      <p:bldP spid="37" grpId="0"/>
      <p:bldP spid="38" grpId="0" animBg="1"/>
      <p:bldP spid="38" grpId="1" animBg="1"/>
      <p:bldP spid="39" grpId="0"/>
      <p:bldP spid="40" grpId="0" animBg="1"/>
      <p:bldP spid="41" grpId="0"/>
      <p:bldP spid="4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cs-CZ" dirty="0" smtClean="0"/>
              <a:t>Smíšená čísla</a:t>
            </a:r>
            <a:endParaRPr lang="cs-CZ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99656" y="1812239"/>
            <a:ext cx="6744232" cy="440888"/>
          </a:xfrm>
          <a:noFill/>
          <a:ln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/>
          <a:p>
            <a:pPr algn="ctr">
              <a:buNone/>
            </a:pPr>
            <a:r>
              <a:rPr lang="cs-CZ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Převeďte nepravé zlomky na smíšená čísla:</a:t>
            </a:r>
            <a:endParaRPr lang="cs-CZ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ovéPole 21"/>
              <p:cNvSpPr txBox="1"/>
              <p:nvPr/>
            </p:nvSpPr>
            <p:spPr>
              <a:xfrm>
                <a:off x="0" y="2520000"/>
                <a:ext cx="963918" cy="10111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𝟕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𝟐</m:t>
                          </m:r>
                        </m:den>
                      </m:f>
                      <m:r>
                        <a:rPr lang="cs-CZ" sz="3200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32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520000"/>
                <a:ext cx="963918" cy="1011111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TextovéPole 23"/>
              <p:cNvSpPr txBox="1"/>
              <p:nvPr/>
            </p:nvSpPr>
            <p:spPr>
              <a:xfrm>
                <a:off x="0" y="3600000"/>
                <a:ext cx="1209177" cy="102489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𝟏</m:t>
                          </m:r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𝟓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𝟕</m:t>
                          </m:r>
                        </m:den>
                      </m:f>
                      <m:r>
                        <a:rPr lang="cs-CZ" sz="3200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32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4" name="TextovéPole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600000"/>
                <a:ext cx="1209177" cy="102489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TextovéPole 24"/>
              <p:cNvSpPr txBox="1"/>
              <p:nvPr/>
            </p:nvSpPr>
            <p:spPr>
              <a:xfrm>
                <a:off x="0" y="5760000"/>
                <a:ext cx="963918" cy="10175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𝟖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𝟑</m:t>
                          </m:r>
                        </m:den>
                      </m:f>
                      <m:r>
                        <a:rPr lang="cs-CZ" sz="3200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32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760000"/>
                <a:ext cx="963918" cy="1017523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TextovéPole 25"/>
              <p:cNvSpPr txBox="1"/>
              <p:nvPr/>
            </p:nvSpPr>
            <p:spPr>
              <a:xfrm>
                <a:off x="0" y="4680000"/>
                <a:ext cx="1209177" cy="101431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𝟑𝟑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𝟒</m:t>
                          </m:r>
                        </m:den>
                      </m:f>
                      <m:r>
                        <a:rPr lang="cs-CZ" sz="3200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32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6" name="TextovéPol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680000"/>
                <a:ext cx="1209177" cy="1014317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9" name="TextovéPole 28"/>
              <p:cNvSpPr txBox="1"/>
              <p:nvPr/>
            </p:nvSpPr>
            <p:spPr>
              <a:xfrm>
                <a:off x="5678911" y="2420888"/>
                <a:ext cx="1209177" cy="101431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𝟏𝟐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𝟓</m:t>
                          </m:r>
                        </m:den>
                      </m:f>
                      <m:r>
                        <a:rPr lang="cs-CZ" sz="3200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32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78911" y="2420888"/>
                <a:ext cx="1209177" cy="1014317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0" name="TextovéPole 29"/>
              <p:cNvSpPr txBox="1"/>
              <p:nvPr/>
            </p:nvSpPr>
            <p:spPr>
              <a:xfrm>
                <a:off x="5678911" y="3500888"/>
                <a:ext cx="1209177" cy="101489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𝟐𝟗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𝟖</m:t>
                          </m:r>
                        </m:den>
                      </m:f>
                      <m:r>
                        <a:rPr lang="cs-CZ" sz="3200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32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30" name="TextovéPole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78911" y="3500888"/>
                <a:ext cx="1209177" cy="1014893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1" name="TextovéPole 30"/>
              <p:cNvSpPr txBox="1"/>
              <p:nvPr/>
            </p:nvSpPr>
            <p:spPr>
              <a:xfrm>
                <a:off x="5678911" y="5660888"/>
                <a:ext cx="1209177" cy="10175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𝟑𝟕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𝟐</m:t>
                          </m:r>
                        </m:den>
                      </m:f>
                      <m:r>
                        <a:rPr lang="cs-CZ" sz="3200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32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78911" y="5660888"/>
                <a:ext cx="1209177" cy="1017523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2" name="TextovéPole 31"/>
              <p:cNvSpPr txBox="1"/>
              <p:nvPr/>
            </p:nvSpPr>
            <p:spPr>
              <a:xfrm>
                <a:off x="5678911" y="4580888"/>
                <a:ext cx="1209177" cy="10243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𝟕𝟓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𝟏𝟏</m:t>
                          </m:r>
                        </m:den>
                      </m:f>
                      <m:r>
                        <a:rPr lang="cs-CZ" sz="3200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32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32" name="TextovéPole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78911" y="4580888"/>
                <a:ext cx="1209177" cy="1024319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3" name="TextovéPole 32"/>
              <p:cNvSpPr txBox="1"/>
              <p:nvPr/>
            </p:nvSpPr>
            <p:spPr>
              <a:xfrm>
                <a:off x="4500000" y="2519999"/>
                <a:ext cx="857414" cy="10111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𝟑</m:t>
                      </m:r>
                      <m:f>
                        <m:fPr>
                          <m:ctrlP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32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3" name="TextovéPole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00000" y="2519999"/>
                <a:ext cx="857414" cy="1011111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4" name="TextovéPole 33"/>
              <p:cNvSpPr txBox="1"/>
              <p:nvPr/>
            </p:nvSpPr>
            <p:spPr>
              <a:xfrm>
                <a:off x="4500000" y="3600000"/>
                <a:ext cx="857414" cy="10111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𝟐</m:t>
                      </m:r>
                      <m:f>
                        <m:fPr>
                          <m:ctrlP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𝟕</m:t>
                          </m:r>
                        </m:den>
                      </m:f>
                    </m:oMath>
                  </m:oMathPara>
                </a14:m>
                <a:endParaRPr lang="cs-CZ" sz="32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4" name="TextovéPole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00000" y="3600000"/>
                <a:ext cx="857414" cy="1011111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5" name="TextovéPole 34"/>
              <p:cNvSpPr txBox="1"/>
              <p:nvPr/>
            </p:nvSpPr>
            <p:spPr>
              <a:xfrm>
                <a:off x="4500000" y="4680000"/>
                <a:ext cx="857414" cy="10111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𝟖</m:t>
                      </m:r>
                      <m:f>
                        <m:fPr>
                          <m:ctrlP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32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5" name="TextovéPole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00000" y="4680000"/>
                <a:ext cx="857414" cy="1011111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6" name="TextovéPole 35"/>
              <p:cNvSpPr txBox="1"/>
              <p:nvPr/>
            </p:nvSpPr>
            <p:spPr>
              <a:xfrm>
                <a:off x="4500000" y="5760000"/>
                <a:ext cx="857414" cy="10111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𝟐</m:t>
                      </m:r>
                      <m:f>
                        <m:fPr>
                          <m:ctrlP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32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6" name="TextovéPol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00000" y="5760000"/>
                <a:ext cx="857414" cy="1011111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7" name="TextovéPole 36"/>
              <p:cNvSpPr txBox="1"/>
              <p:nvPr/>
            </p:nvSpPr>
            <p:spPr>
              <a:xfrm>
                <a:off x="10980000" y="2520000"/>
                <a:ext cx="857414" cy="10111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𝟐</m:t>
                      </m:r>
                      <m:f>
                        <m:fPr>
                          <m:ctrlP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32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7" name="TextovéPole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80000" y="2520000"/>
                <a:ext cx="857414" cy="1011111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8" name="TextovéPole 37"/>
              <p:cNvSpPr txBox="1"/>
              <p:nvPr/>
            </p:nvSpPr>
            <p:spPr>
              <a:xfrm>
                <a:off x="10980000" y="3600000"/>
                <a:ext cx="857414" cy="10243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𝟑</m:t>
                      </m:r>
                      <m:f>
                        <m:fPr>
                          <m:ctrlP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𝟓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𝟖</m:t>
                          </m:r>
                        </m:den>
                      </m:f>
                    </m:oMath>
                  </m:oMathPara>
                </a14:m>
                <a:endParaRPr lang="cs-CZ" sz="32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8" name="TextovéPole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80000" y="3600000"/>
                <a:ext cx="857414" cy="1024319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9" name="TextovéPole 38"/>
              <p:cNvSpPr txBox="1"/>
              <p:nvPr/>
            </p:nvSpPr>
            <p:spPr>
              <a:xfrm>
                <a:off x="10980000" y="4680000"/>
                <a:ext cx="1102674" cy="101431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𝟔</m:t>
                      </m:r>
                      <m:f>
                        <m:fPr>
                          <m:ctrlP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𝟗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𝟏𝟏</m:t>
                          </m:r>
                        </m:den>
                      </m:f>
                    </m:oMath>
                  </m:oMathPara>
                </a14:m>
                <a:endParaRPr lang="cs-CZ" sz="32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9" name="TextovéPole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80000" y="4680000"/>
                <a:ext cx="1102674" cy="1014317"/>
              </a:xfrm>
              <a:prstGeom prst="rect">
                <a:avLst/>
              </a:prstGeom>
              <a:blipFill rotWithShape="1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0" name="TextovéPole 39"/>
              <p:cNvSpPr txBox="1"/>
              <p:nvPr/>
            </p:nvSpPr>
            <p:spPr>
              <a:xfrm>
                <a:off x="10980000" y="5760000"/>
                <a:ext cx="1102674" cy="101431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𝟏𝟖</m:t>
                      </m:r>
                      <m:f>
                        <m:fPr>
                          <m:ctrlP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32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40" name="TextovéPole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80000" y="5760000"/>
                <a:ext cx="1102674" cy="1014317"/>
              </a:xfrm>
              <a:prstGeom prst="rect">
                <a:avLst/>
              </a:prstGeom>
              <a:blipFill rotWithShape="1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2388157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  <p:bldP spid="22" grpId="0"/>
      <p:bldP spid="24" grpId="0"/>
      <p:bldP spid="25" grpId="0"/>
      <p:bldP spid="26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cs-CZ" dirty="0" smtClean="0"/>
              <a:t>Smíšená čísla</a:t>
            </a:r>
            <a:endParaRPr lang="cs-CZ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99656" y="1812239"/>
            <a:ext cx="6744232" cy="440888"/>
          </a:xfrm>
          <a:noFill/>
          <a:ln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/>
          <a:p>
            <a:pPr algn="ctr">
              <a:buNone/>
            </a:pPr>
            <a:r>
              <a:rPr lang="cs-CZ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Převeďte nepravé zlomky na smíšená čísla:</a:t>
            </a:r>
            <a:endParaRPr lang="cs-CZ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ovéPole 21"/>
              <p:cNvSpPr txBox="1"/>
              <p:nvPr/>
            </p:nvSpPr>
            <p:spPr>
              <a:xfrm>
                <a:off x="0" y="2520000"/>
                <a:ext cx="1209177" cy="101431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𝟏𝟔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𝟔</m:t>
                          </m:r>
                        </m:den>
                      </m:f>
                      <m:r>
                        <a:rPr lang="cs-CZ" sz="3200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32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520000"/>
                <a:ext cx="1209177" cy="1014317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TextovéPole 23"/>
              <p:cNvSpPr txBox="1"/>
              <p:nvPr/>
            </p:nvSpPr>
            <p:spPr>
              <a:xfrm>
                <a:off x="0" y="3600000"/>
                <a:ext cx="1209177" cy="102489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𝟏</m:t>
                          </m:r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𝟖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𝟒</m:t>
                          </m:r>
                        </m:den>
                      </m:f>
                      <m:r>
                        <a:rPr lang="cs-CZ" sz="3200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32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4" name="TextovéPole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600000"/>
                <a:ext cx="1209177" cy="102489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TextovéPole 24"/>
              <p:cNvSpPr txBox="1"/>
              <p:nvPr/>
            </p:nvSpPr>
            <p:spPr>
              <a:xfrm>
                <a:off x="0" y="5760000"/>
                <a:ext cx="1209177" cy="10275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𝟔𝟓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𝟏𝟎</m:t>
                          </m:r>
                        </m:den>
                      </m:f>
                      <m:r>
                        <a:rPr lang="cs-CZ" sz="3200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32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760000"/>
                <a:ext cx="1209177" cy="102752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TextovéPole 25"/>
              <p:cNvSpPr txBox="1"/>
              <p:nvPr/>
            </p:nvSpPr>
            <p:spPr>
              <a:xfrm>
                <a:off x="0" y="4680000"/>
                <a:ext cx="1209177" cy="101431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𝟑𝟗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𝟗</m:t>
                          </m:r>
                        </m:den>
                      </m:f>
                      <m:r>
                        <a:rPr lang="cs-CZ" sz="3200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32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6" name="TextovéPol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680000"/>
                <a:ext cx="1209177" cy="1014317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9" name="TextovéPole 28"/>
              <p:cNvSpPr txBox="1"/>
              <p:nvPr/>
            </p:nvSpPr>
            <p:spPr>
              <a:xfrm>
                <a:off x="5678911" y="2420888"/>
                <a:ext cx="1209177" cy="10175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𝟒𝟐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𝟏𝟐</m:t>
                          </m:r>
                        </m:den>
                      </m:f>
                      <m:r>
                        <a:rPr lang="cs-CZ" sz="3200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32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78911" y="2420888"/>
                <a:ext cx="1209177" cy="1017523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0" name="TextovéPole 29"/>
              <p:cNvSpPr txBox="1"/>
              <p:nvPr/>
            </p:nvSpPr>
            <p:spPr>
              <a:xfrm>
                <a:off x="5678911" y="3500888"/>
                <a:ext cx="1209177" cy="10177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𝟑𝟒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𝟖</m:t>
                          </m:r>
                        </m:den>
                      </m:f>
                      <m:r>
                        <a:rPr lang="cs-CZ" sz="3200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32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30" name="TextovéPole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78911" y="3500888"/>
                <a:ext cx="1209177" cy="1017715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1" name="TextovéPole 30"/>
              <p:cNvSpPr txBox="1"/>
              <p:nvPr/>
            </p:nvSpPr>
            <p:spPr>
              <a:xfrm>
                <a:off x="5678911" y="5660888"/>
                <a:ext cx="1209177" cy="10243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𝟓𝟐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𝟏𝟑</m:t>
                          </m:r>
                        </m:den>
                      </m:f>
                      <m:r>
                        <a:rPr lang="cs-CZ" sz="3200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32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78911" y="5660888"/>
                <a:ext cx="1209177" cy="1024319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2" name="TextovéPole 31"/>
              <p:cNvSpPr txBox="1"/>
              <p:nvPr/>
            </p:nvSpPr>
            <p:spPr>
              <a:xfrm>
                <a:off x="5678911" y="4580888"/>
                <a:ext cx="1209177" cy="10243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𝟕𝟓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𝟗</m:t>
                          </m:r>
                        </m:den>
                      </m:f>
                      <m:r>
                        <a:rPr lang="cs-CZ" sz="3200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32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32" name="TextovéPole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78911" y="4580888"/>
                <a:ext cx="1209177" cy="1024319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3" name="TextovéPole 32"/>
              <p:cNvSpPr txBox="1"/>
              <p:nvPr/>
            </p:nvSpPr>
            <p:spPr>
              <a:xfrm>
                <a:off x="4500000" y="2519999"/>
                <a:ext cx="857414" cy="10111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𝟐</m:t>
                      </m:r>
                      <m:f>
                        <m:fPr>
                          <m:ctrlP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32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3" name="TextovéPole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00000" y="2519999"/>
                <a:ext cx="857414" cy="1011111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4" name="TextovéPole 33"/>
              <p:cNvSpPr txBox="1"/>
              <p:nvPr/>
            </p:nvSpPr>
            <p:spPr>
              <a:xfrm>
                <a:off x="4500000" y="3600000"/>
                <a:ext cx="857414" cy="10111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𝟒</m:t>
                      </m:r>
                      <m:f>
                        <m:fPr>
                          <m:ctrlP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32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4" name="TextovéPole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00000" y="3600000"/>
                <a:ext cx="857414" cy="1011111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5" name="TextovéPole 34"/>
              <p:cNvSpPr txBox="1"/>
              <p:nvPr/>
            </p:nvSpPr>
            <p:spPr>
              <a:xfrm>
                <a:off x="4500000" y="4680000"/>
                <a:ext cx="857414" cy="10111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𝟒</m:t>
                      </m:r>
                      <m:f>
                        <m:fPr>
                          <m:ctrlP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32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5" name="TextovéPole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00000" y="4680000"/>
                <a:ext cx="857414" cy="1011111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6" name="TextovéPole 35"/>
              <p:cNvSpPr txBox="1"/>
              <p:nvPr/>
            </p:nvSpPr>
            <p:spPr>
              <a:xfrm>
                <a:off x="4500000" y="5760000"/>
                <a:ext cx="857414" cy="10111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𝟔</m:t>
                      </m:r>
                      <m:f>
                        <m:fPr>
                          <m:ctrlP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32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6" name="TextovéPol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00000" y="5760000"/>
                <a:ext cx="857414" cy="1011111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7" name="TextovéPole 36"/>
              <p:cNvSpPr txBox="1"/>
              <p:nvPr/>
            </p:nvSpPr>
            <p:spPr>
              <a:xfrm>
                <a:off x="10980000" y="2520000"/>
                <a:ext cx="857414" cy="10111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𝟑</m:t>
                      </m:r>
                      <m:f>
                        <m:fPr>
                          <m:ctrlP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32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7" name="TextovéPole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80000" y="2520000"/>
                <a:ext cx="857414" cy="1011111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8" name="TextovéPole 37"/>
              <p:cNvSpPr txBox="1"/>
              <p:nvPr/>
            </p:nvSpPr>
            <p:spPr>
              <a:xfrm>
                <a:off x="10980000" y="3600000"/>
                <a:ext cx="857414" cy="10243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𝟒</m:t>
                      </m:r>
                      <m:f>
                        <m:fPr>
                          <m:ctrlP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32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8" name="TextovéPole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80000" y="3600000"/>
                <a:ext cx="857414" cy="1024319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9" name="TextovéPole 38"/>
              <p:cNvSpPr txBox="1"/>
              <p:nvPr/>
            </p:nvSpPr>
            <p:spPr>
              <a:xfrm>
                <a:off x="10980000" y="4680000"/>
                <a:ext cx="857414" cy="10175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𝟖</m:t>
                      </m:r>
                      <m:f>
                        <m:fPr>
                          <m:ctrlP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32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9" name="TextovéPole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80000" y="4680000"/>
                <a:ext cx="857414" cy="1017523"/>
              </a:xfrm>
              <a:prstGeom prst="rect">
                <a:avLst/>
              </a:prstGeom>
              <a:blipFill rotWithShape="1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0" name="TextovéPole 39"/>
              <p:cNvSpPr txBox="1"/>
              <p:nvPr/>
            </p:nvSpPr>
            <p:spPr>
              <a:xfrm>
                <a:off x="10980000" y="5940569"/>
                <a:ext cx="543739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𝟒</m:t>
                      </m:r>
                    </m:oMath>
                  </m:oMathPara>
                </a14:m>
                <a:endParaRPr lang="cs-CZ" sz="32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40" name="TextovéPole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80000" y="5940569"/>
                <a:ext cx="543739" cy="584775"/>
              </a:xfrm>
              <a:prstGeom prst="rect">
                <a:avLst/>
              </a:prstGeom>
              <a:blipFill rotWithShape="1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0917457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  <p:bldP spid="22" grpId="0"/>
      <p:bldP spid="24" grpId="0"/>
      <p:bldP spid="25" grpId="0"/>
      <p:bldP spid="26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cs-CZ" dirty="0" smtClean="0"/>
              <a:t>Smíšená čísla</a:t>
            </a:r>
            <a:endParaRPr lang="cs-CZ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99656" y="1812239"/>
            <a:ext cx="6744232" cy="440888"/>
          </a:xfrm>
          <a:noFill/>
          <a:ln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/>
          <a:p>
            <a:pPr algn="ctr">
              <a:buNone/>
            </a:pPr>
            <a:r>
              <a:rPr lang="cs-CZ" sz="2400" b="1" dirty="0">
                <a:latin typeface="Arial" panose="020B0604020202020204" pitchFamily="34" charset="0"/>
                <a:cs typeface="Arial" panose="020B0604020202020204" pitchFamily="34" charset="0"/>
              </a:rPr>
              <a:t>Převeďte smíšená čísla na nepravé </a:t>
            </a:r>
            <a:r>
              <a:rPr lang="cs-CZ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zlomky:</a:t>
            </a:r>
            <a:endParaRPr lang="cs-CZ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ovéPole 21"/>
              <p:cNvSpPr txBox="1"/>
              <p:nvPr/>
            </p:nvSpPr>
            <p:spPr>
              <a:xfrm>
                <a:off x="0" y="2520000"/>
                <a:ext cx="1277593" cy="10275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𝟐</m:t>
                      </m:r>
                      <m:f>
                        <m:fPr>
                          <m:ctrlP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𝟓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𝟔</m:t>
                          </m:r>
                        </m:den>
                      </m:f>
                      <m:r>
                        <a:rPr lang="cs-CZ" sz="3200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32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520000"/>
                <a:ext cx="1277593" cy="1027525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TextovéPole 23"/>
              <p:cNvSpPr txBox="1"/>
              <p:nvPr/>
            </p:nvSpPr>
            <p:spPr>
              <a:xfrm>
                <a:off x="0" y="3600000"/>
                <a:ext cx="1277593" cy="101431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𝟕</m:t>
                      </m:r>
                      <m:f>
                        <m:fPr>
                          <m:ctrlP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𝟒</m:t>
                          </m:r>
                        </m:den>
                      </m:f>
                      <m:r>
                        <a:rPr lang="cs-CZ" sz="3200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32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4" name="TextovéPole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600000"/>
                <a:ext cx="1277593" cy="1014317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TextovéPole 24"/>
              <p:cNvSpPr txBox="1"/>
              <p:nvPr/>
            </p:nvSpPr>
            <p:spPr>
              <a:xfrm>
                <a:off x="0" y="5760000"/>
                <a:ext cx="1522853" cy="10275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𝟓</m:t>
                      </m:r>
                      <m:f>
                        <m:fPr>
                          <m:ctrlP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𝟕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𝟏𝟎</m:t>
                          </m:r>
                        </m:den>
                      </m:f>
                      <m:r>
                        <a:rPr lang="cs-CZ" sz="3200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32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760000"/>
                <a:ext cx="1522853" cy="102752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TextovéPole 25"/>
              <p:cNvSpPr txBox="1"/>
              <p:nvPr/>
            </p:nvSpPr>
            <p:spPr>
              <a:xfrm>
                <a:off x="0" y="4680000"/>
                <a:ext cx="1277593" cy="101431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𝟑</m:t>
                      </m:r>
                      <m:f>
                        <m:fPr>
                          <m:ctrlP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𝟕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𝟗</m:t>
                          </m:r>
                        </m:den>
                      </m:f>
                      <m:r>
                        <a:rPr lang="cs-CZ" sz="3200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32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6" name="TextovéPol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680000"/>
                <a:ext cx="1277593" cy="1014317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9" name="TextovéPole 28"/>
              <p:cNvSpPr txBox="1"/>
              <p:nvPr/>
            </p:nvSpPr>
            <p:spPr>
              <a:xfrm>
                <a:off x="5678911" y="2420888"/>
                <a:ext cx="1522853" cy="101431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𝟖</m:t>
                      </m:r>
                      <m:f>
                        <m:fPr>
                          <m:ctrlP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𝟏𝟏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𝟏𝟐</m:t>
                          </m:r>
                        </m:den>
                      </m:f>
                      <m:r>
                        <a:rPr lang="cs-CZ" sz="3200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32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78911" y="2420888"/>
                <a:ext cx="1522853" cy="1014317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0" name="TextovéPole 29"/>
              <p:cNvSpPr txBox="1"/>
              <p:nvPr/>
            </p:nvSpPr>
            <p:spPr>
              <a:xfrm>
                <a:off x="5678911" y="3500888"/>
                <a:ext cx="1277593" cy="102771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𝟏</m:t>
                      </m:r>
                      <m:f>
                        <m:fPr>
                          <m:ctrlP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𝟓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𝟖</m:t>
                          </m:r>
                        </m:den>
                      </m:f>
                      <m:r>
                        <a:rPr lang="cs-CZ" sz="3200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32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30" name="TextovéPole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78911" y="3500888"/>
                <a:ext cx="1277593" cy="1027717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1" name="TextovéPole 30"/>
              <p:cNvSpPr txBox="1"/>
              <p:nvPr/>
            </p:nvSpPr>
            <p:spPr>
              <a:xfrm>
                <a:off x="5678911" y="5660888"/>
                <a:ext cx="1768113" cy="10275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𝟏𝟐</m:t>
                      </m:r>
                      <m:f>
                        <m:fPr>
                          <m:ctrlP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𝟏𝟏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𝟏𝟑</m:t>
                          </m:r>
                        </m:den>
                      </m:f>
                      <m:r>
                        <a:rPr lang="cs-CZ" sz="3200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32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78911" y="5660888"/>
                <a:ext cx="1768113" cy="1027525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2" name="TextovéPole 31"/>
              <p:cNvSpPr txBox="1"/>
              <p:nvPr/>
            </p:nvSpPr>
            <p:spPr>
              <a:xfrm>
                <a:off x="5678911" y="4580888"/>
                <a:ext cx="1277593" cy="10175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𝟒</m:t>
                      </m:r>
                      <m:f>
                        <m:fPr>
                          <m:ctrlP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𝟐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𝟗</m:t>
                          </m:r>
                        </m:den>
                      </m:f>
                      <m:r>
                        <a:rPr lang="cs-CZ" sz="3200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32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32" name="TextovéPole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78911" y="4580888"/>
                <a:ext cx="1277593" cy="1017523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3" name="TextovéPole 32"/>
              <p:cNvSpPr txBox="1"/>
              <p:nvPr/>
            </p:nvSpPr>
            <p:spPr>
              <a:xfrm>
                <a:off x="4500000" y="2519999"/>
                <a:ext cx="788999" cy="10175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𝟏𝟕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cs-CZ" sz="32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3" name="TextovéPole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00000" y="2519999"/>
                <a:ext cx="788999" cy="1017523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4" name="TextovéPole 33"/>
              <p:cNvSpPr txBox="1"/>
              <p:nvPr/>
            </p:nvSpPr>
            <p:spPr>
              <a:xfrm>
                <a:off x="4500000" y="3600000"/>
                <a:ext cx="788999" cy="101431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𝟐𝟗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32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4" name="TextovéPole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00000" y="3600000"/>
                <a:ext cx="788999" cy="1014317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5" name="TextovéPole 34"/>
              <p:cNvSpPr txBox="1"/>
              <p:nvPr/>
            </p:nvSpPr>
            <p:spPr>
              <a:xfrm>
                <a:off x="4500000" y="4680000"/>
                <a:ext cx="788999" cy="10175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𝟑𝟒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𝟗</m:t>
                          </m:r>
                        </m:den>
                      </m:f>
                    </m:oMath>
                  </m:oMathPara>
                </a14:m>
                <a:endParaRPr lang="cs-CZ" sz="32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5" name="TextovéPole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00000" y="4680000"/>
                <a:ext cx="788999" cy="1017523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6" name="TextovéPole 35"/>
              <p:cNvSpPr txBox="1"/>
              <p:nvPr/>
            </p:nvSpPr>
            <p:spPr>
              <a:xfrm>
                <a:off x="4500000" y="5760000"/>
                <a:ext cx="788999" cy="10243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𝟓𝟕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𝟏𝟎</m:t>
                          </m:r>
                        </m:den>
                      </m:f>
                    </m:oMath>
                  </m:oMathPara>
                </a14:m>
                <a:endParaRPr lang="cs-CZ" sz="32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6" name="TextovéPol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00000" y="5760000"/>
                <a:ext cx="788999" cy="1024319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7" name="TextovéPole 36"/>
              <p:cNvSpPr txBox="1"/>
              <p:nvPr/>
            </p:nvSpPr>
            <p:spPr>
              <a:xfrm>
                <a:off x="10980000" y="2520000"/>
                <a:ext cx="1034257" cy="101431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𝟏𝟎𝟕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𝟏𝟐</m:t>
                          </m:r>
                        </m:den>
                      </m:f>
                    </m:oMath>
                  </m:oMathPara>
                </a14:m>
                <a:endParaRPr lang="cs-CZ" sz="32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7" name="TextovéPole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80000" y="2520000"/>
                <a:ext cx="1034257" cy="1014317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8" name="TextovéPole 37"/>
              <p:cNvSpPr txBox="1"/>
              <p:nvPr/>
            </p:nvSpPr>
            <p:spPr>
              <a:xfrm>
                <a:off x="10980000" y="3600000"/>
                <a:ext cx="788999" cy="101431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𝟏𝟑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𝟖</m:t>
                          </m:r>
                        </m:den>
                      </m:f>
                    </m:oMath>
                  </m:oMathPara>
                </a14:m>
                <a:endParaRPr lang="cs-CZ" sz="32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8" name="TextovéPole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80000" y="3600000"/>
                <a:ext cx="788999" cy="1014317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9" name="TextovéPole 38"/>
              <p:cNvSpPr txBox="1"/>
              <p:nvPr/>
            </p:nvSpPr>
            <p:spPr>
              <a:xfrm>
                <a:off x="10980000" y="4680000"/>
                <a:ext cx="788999" cy="10175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𝟑𝟖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𝟗</m:t>
                          </m:r>
                        </m:den>
                      </m:f>
                    </m:oMath>
                  </m:oMathPara>
                </a14:m>
                <a:endParaRPr lang="cs-CZ" sz="32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9" name="TextovéPole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80000" y="4680000"/>
                <a:ext cx="788999" cy="1017523"/>
              </a:xfrm>
              <a:prstGeom prst="rect">
                <a:avLst/>
              </a:prstGeom>
              <a:blipFill rotWithShape="1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0" name="TextovéPole 39"/>
              <p:cNvSpPr txBox="1"/>
              <p:nvPr/>
            </p:nvSpPr>
            <p:spPr>
              <a:xfrm>
                <a:off x="10980000" y="5760000"/>
                <a:ext cx="1034257" cy="10175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𝟏𝟔𝟕</m:t>
                          </m:r>
                        </m:num>
                        <m:den>
                          <m: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𝟏𝟑</m:t>
                          </m:r>
                        </m:den>
                      </m:f>
                    </m:oMath>
                  </m:oMathPara>
                </a14:m>
                <a:endParaRPr lang="cs-CZ" sz="32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40" name="TextovéPole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80000" y="5760000"/>
                <a:ext cx="1034257" cy="1017523"/>
              </a:xfrm>
              <a:prstGeom prst="rect">
                <a:avLst/>
              </a:prstGeom>
              <a:blipFill rotWithShape="1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4009640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  <p:bldP spid="22" grpId="0"/>
      <p:bldP spid="24" grpId="0"/>
      <p:bldP spid="25" grpId="0"/>
      <p:bldP spid="26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1011</TotalTime>
  <Words>834</Words>
  <Application>Microsoft Office PowerPoint</Application>
  <PresentationFormat>Vlastní</PresentationFormat>
  <Paragraphs>183</Paragraphs>
  <Slides>11</Slides>
  <Notes>2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2" baseType="lpstr">
      <vt:lpstr>Prezentace školení zaměstnanců</vt:lpstr>
      <vt:lpstr>Zlomky (4)  Smíšená čísla</vt:lpstr>
      <vt:lpstr>Smíšená čísla</vt:lpstr>
      <vt:lpstr>Smíšená čísla</vt:lpstr>
      <vt:lpstr>Smíšená čísla</vt:lpstr>
      <vt:lpstr>Smíšená čísla</vt:lpstr>
      <vt:lpstr>Smíšená čísla</vt:lpstr>
      <vt:lpstr>Smíšená čísla</vt:lpstr>
      <vt:lpstr>Smíšená čísla</vt:lpstr>
      <vt:lpstr>Smíšená čísla</vt:lpstr>
      <vt:lpstr>Smíšená čísla</vt:lpstr>
      <vt:lpstr>Shrnutí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Pedro</cp:lastModifiedBy>
  <cp:revision>136</cp:revision>
  <dcterms:created xsi:type="dcterms:W3CDTF">2012-01-02T08:14:14Z</dcterms:created>
  <dcterms:modified xsi:type="dcterms:W3CDTF">2017-11-05T14:23:00Z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