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7"/>
  </p:notesMasterIdLst>
  <p:handoutMasterIdLst>
    <p:handoutMasterId r:id="rId18"/>
  </p:handoutMasterIdLst>
  <p:sldIdLst>
    <p:sldId id="256" r:id="rId2"/>
    <p:sldId id="312" r:id="rId3"/>
    <p:sldId id="313" r:id="rId4"/>
    <p:sldId id="298" r:id="rId5"/>
    <p:sldId id="309" r:id="rId6"/>
    <p:sldId id="310" r:id="rId7"/>
    <p:sldId id="300" r:id="rId8"/>
    <p:sldId id="314" r:id="rId9"/>
    <p:sldId id="315" r:id="rId10"/>
    <p:sldId id="299" r:id="rId11"/>
    <p:sldId id="301" r:id="rId12"/>
    <p:sldId id="302" r:id="rId13"/>
    <p:sldId id="303" r:id="rId14"/>
    <p:sldId id="290" r:id="rId15"/>
    <p:sldId id="311" r:id="rId16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F828"/>
    <a:srgbClr val="00CCFF"/>
    <a:srgbClr val="00FF00"/>
    <a:srgbClr val="FF3399"/>
    <a:srgbClr val="FFFF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35" autoAdjust="0"/>
    <p:restoredTop sz="94600" autoAdjust="0"/>
  </p:normalViewPr>
  <p:slideViewPr>
    <p:cSldViewPr>
      <p:cViewPr varScale="1">
        <p:scale>
          <a:sx n="75" d="100"/>
          <a:sy n="75" d="100"/>
        </p:scale>
        <p:origin x="19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040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79.png"/><Relationship Id="rId4" Type="http://schemas.openxmlformats.org/officeDocument/2006/relationships/image" Target="../media/image77.png"/><Relationship Id="rId9" Type="http://schemas.openxmlformats.org/officeDocument/2006/relationships/image" Target="../media/image7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18" Type="http://schemas.openxmlformats.org/officeDocument/2006/relationships/image" Target="../media/image105.png"/><Relationship Id="rId26" Type="http://schemas.openxmlformats.org/officeDocument/2006/relationships/image" Target="../media/image113.png"/><Relationship Id="rId3" Type="http://schemas.openxmlformats.org/officeDocument/2006/relationships/image" Target="../media/image94.png"/><Relationship Id="rId21" Type="http://schemas.openxmlformats.org/officeDocument/2006/relationships/image" Target="../media/image108.png"/><Relationship Id="rId7" Type="http://schemas.openxmlformats.org/officeDocument/2006/relationships/image" Target="../media/image97.png"/><Relationship Id="rId12" Type="http://schemas.openxmlformats.org/officeDocument/2006/relationships/image" Target="../media/image102.png"/><Relationship Id="rId17" Type="http://schemas.openxmlformats.org/officeDocument/2006/relationships/image" Target="../media/image125.png"/><Relationship Id="rId25" Type="http://schemas.openxmlformats.org/officeDocument/2006/relationships/image" Target="../media/image111.png"/><Relationship Id="rId2" Type="http://schemas.openxmlformats.org/officeDocument/2006/relationships/image" Target="../media/image93.png"/><Relationship Id="rId16" Type="http://schemas.openxmlformats.org/officeDocument/2006/relationships/image" Target="../media/image104.png"/><Relationship Id="rId20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11" Type="http://schemas.openxmlformats.org/officeDocument/2006/relationships/image" Target="../media/image101.png"/><Relationship Id="rId24" Type="http://schemas.openxmlformats.org/officeDocument/2006/relationships/image" Target="../media/image110.png"/><Relationship Id="rId5" Type="http://schemas.openxmlformats.org/officeDocument/2006/relationships/image" Target="../media/image95.png"/><Relationship Id="rId15" Type="http://schemas.openxmlformats.org/officeDocument/2006/relationships/image" Target="../media/image103.png"/><Relationship Id="rId23" Type="http://schemas.openxmlformats.org/officeDocument/2006/relationships/image" Target="../media/image109.png"/><Relationship Id="rId10" Type="http://schemas.openxmlformats.org/officeDocument/2006/relationships/image" Target="../media/image100.png"/><Relationship Id="rId19" Type="http://schemas.openxmlformats.org/officeDocument/2006/relationships/image" Target="../media/image106.png"/><Relationship Id="rId4" Type="http://schemas.openxmlformats.org/officeDocument/2006/relationships/image" Target="../media/image112.png"/><Relationship Id="rId9" Type="http://schemas.openxmlformats.org/officeDocument/2006/relationships/image" Target="../media/image99.png"/><Relationship Id="rId14" Type="http://schemas.openxmlformats.org/officeDocument/2006/relationships/image" Target="../media/image122.png"/><Relationship Id="rId22" Type="http://schemas.openxmlformats.org/officeDocument/2006/relationships/image" Target="../media/image130.png"/><Relationship Id="rId27" Type="http://schemas.openxmlformats.org/officeDocument/2006/relationships/image" Target="../media/image1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7" Type="http://schemas.openxmlformats.org/officeDocument/2006/relationships/image" Target="../media/image141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139.png"/><Relationship Id="rId4" Type="http://schemas.openxmlformats.org/officeDocument/2006/relationships/image" Target="../media/image1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24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image" Target="../media/image20.png"/><Relationship Id="rId1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7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6.png"/><Relationship Id="rId10" Type="http://schemas.openxmlformats.org/officeDocument/2006/relationships/image" Target="../media/image22.png"/><Relationship Id="rId4" Type="http://schemas.openxmlformats.org/officeDocument/2006/relationships/image" Target="../media/image26.png"/><Relationship Id="rId9" Type="http://schemas.openxmlformats.org/officeDocument/2006/relationships/image" Target="../media/image28.png"/><Relationship Id="rId1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3" Type="http://schemas.openxmlformats.org/officeDocument/2006/relationships/image" Target="../media/image31.png"/><Relationship Id="rId7" Type="http://schemas.openxmlformats.org/officeDocument/2006/relationships/image" Target="../media/image21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" Type="http://schemas.openxmlformats.org/officeDocument/2006/relationships/image" Target="../media/image710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34.png"/><Relationship Id="rId5" Type="http://schemas.openxmlformats.org/officeDocument/2006/relationships/image" Target="../media/image1010.png"/><Relationship Id="rId15" Type="http://schemas.openxmlformats.org/officeDocument/2006/relationships/image" Target="../media/image38.png"/><Relationship Id="rId10" Type="http://schemas.openxmlformats.org/officeDocument/2006/relationships/image" Target="../media/image250.png"/><Relationship Id="rId19" Type="http://schemas.openxmlformats.org/officeDocument/2006/relationships/image" Target="../media/image42.png"/><Relationship Id="rId4" Type="http://schemas.openxmlformats.org/officeDocument/2006/relationships/image" Target="../media/image32.png"/><Relationship Id="rId9" Type="http://schemas.openxmlformats.org/officeDocument/2006/relationships/image" Target="../media/image24.png"/><Relationship Id="rId14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8384" y="836712"/>
            <a:ext cx="9144000" cy="1462088"/>
          </a:xfrm>
        </p:spPr>
        <p:txBody>
          <a:bodyPr/>
          <a:lstStyle/>
          <a:p>
            <a:pPr algn="ctr"/>
            <a:r>
              <a:rPr lang="cs-CZ" dirty="0" smtClean="0"/>
              <a:t>Dělení </a:t>
            </a:r>
            <a:r>
              <a:rPr lang="cs-CZ" dirty="0" smtClean="0"/>
              <a:t>racionálních </a:t>
            </a:r>
            <a:r>
              <a:rPr lang="cs-CZ" dirty="0" smtClean="0"/>
              <a:t>čísel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3434" y="342208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</a:t>
            </a:r>
            <a:r>
              <a:rPr lang="cs-CZ" b="1" dirty="0" smtClean="0"/>
              <a:t>racionálních </a:t>
            </a:r>
            <a:r>
              <a:rPr lang="cs-CZ" b="1" dirty="0" smtClean="0"/>
              <a:t>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887332" y="1013019"/>
            <a:ext cx="82566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Dělení většího množství </a:t>
            </a:r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racionálních </a:t>
            </a:r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čísel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ovéPole 90"/>
              <p:cNvSpPr txBox="1"/>
              <p:nvPr/>
            </p:nvSpPr>
            <p:spPr>
              <a:xfrm>
                <a:off x="455333" y="2196834"/>
                <a:ext cx="548482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𝟗𝟎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𝟖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d>
                        <m:dPr>
                          <m:ctrlPr>
                            <a:rPr lang="cs-CZ" sz="36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33" y="2196834"/>
                <a:ext cx="5484820" cy="64633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7"/>
              <p:cNvSpPr>
                <a:spLocks noChangeArrowheads="1"/>
              </p:cNvSpPr>
              <p:nvPr/>
            </p:nvSpPr>
            <p:spPr bwMode="auto">
              <a:xfrm>
                <a:off x="1" y="4061664"/>
                <a:ext cx="9143998" cy="18982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1. Určíme počet znamének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</m:oMath>
                </a14:m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b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Pokud je jich lichý počet, zapíšeme </a:t>
                </a:r>
                <a14:m>
                  <m:oMath xmlns:m="http://schemas.openxmlformats.org/officeDocument/2006/math">
                    <m:r>
                      <a:rPr lang="cs-CZ" altLang="cs-CZ" sz="28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</m:oMath>
                </a14:m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b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do výsledku, pokud je jich sudý počet, </a:t>
                </a:r>
                <a:b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(ne)zapíšeme do výsledku 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</m:oMath>
                </a14:m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(nic). </a:t>
                </a:r>
                <a:endParaRPr lang="cs-CZ" altLang="cs-CZ" sz="2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" y="4061664"/>
                <a:ext cx="9143998" cy="1898247"/>
              </a:xfrm>
              <a:prstGeom prst="rect">
                <a:avLst/>
              </a:prstGeom>
              <a:blipFill rotWithShape="0">
                <a:blip r:embed="rId3"/>
                <a:stretch>
                  <a:fillRect l="-1333" t="-641" b="-609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13434" y="5959912"/>
            <a:ext cx="9143998" cy="791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Vydělíme všechna čísla bez znamének.</a:t>
            </a:r>
            <a:endParaRPr lang="cs-CZ" altLang="cs-CZ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vál 11"/>
          <p:cNvSpPr/>
          <p:nvPr/>
        </p:nvSpPr>
        <p:spPr bwMode="auto">
          <a:xfrm>
            <a:off x="527332" y="23760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vál 45"/>
          <p:cNvSpPr/>
          <p:nvPr/>
        </p:nvSpPr>
        <p:spPr bwMode="auto">
          <a:xfrm>
            <a:off x="4067984" y="2383138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5768423" y="2196833"/>
                <a:ext cx="5317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8423" y="2196833"/>
                <a:ext cx="531769" cy="6463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6156176" y="2196833"/>
                <a:ext cx="52157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2196833"/>
                <a:ext cx="521577" cy="646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ovéPole 57"/>
              <p:cNvSpPr txBox="1"/>
              <p:nvPr/>
            </p:nvSpPr>
            <p:spPr>
              <a:xfrm>
                <a:off x="455332" y="2998693"/>
                <a:ext cx="632120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𝟗𝟎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d>
                        <m:dPr>
                          <m:ctrlPr>
                            <a:rPr lang="cs-CZ" sz="36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e>
                      </m:d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32" y="2998693"/>
                <a:ext cx="6321203" cy="64633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Ovál 58"/>
          <p:cNvSpPr/>
          <p:nvPr/>
        </p:nvSpPr>
        <p:spPr bwMode="auto">
          <a:xfrm>
            <a:off x="527332" y="3177859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Ovál 59"/>
          <p:cNvSpPr/>
          <p:nvPr/>
        </p:nvSpPr>
        <p:spPr bwMode="auto">
          <a:xfrm>
            <a:off x="4932040" y="3172659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6660232" y="2998691"/>
                <a:ext cx="5317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232" y="2998691"/>
                <a:ext cx="531769" cy="6463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7092280" y="2998692"/>
                <a:ext cx="52157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2998692"/>
                <a:ext cx="521577" cy="64633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Ovál 63"/>
          <p:cNvSpPr/>
          <p:nvPr/>
        </p:nvSpPr>
        <p:spPr bwMode="auto">
          <a:xfrm>
            <a:off x="2267808" y="3198235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7208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1" grpId="0"/>
      <p:bldP spid="36" grpId="0"/>
      <p:bldP spid="37" grpId="0"/>
      <p:bldP spid="12" grpId="0" animBg="1"/>
      <p:bldP spid="12" grpId="1" animBg="1"/>
      <p:bldP spid="46" grpId="0" animBg="1"/>
      <p:bldP spid="46" grpId="1" animBg="1"/>
      <p:bldP spid="56" grpId="0"/>
      <p:bldP spid="57" grpId="0"/>
      <p:bldP spid="58" grpId="0"/>
      <p:bldP spid="59" grpId="0" animBg="1"/>
      <p:bldP spid="59" grpId="1" animBg="1"/>
      <p:bldP spid="60" grpId="0" animBg="1"/>
      <p:bldP spid="60" grpId="1" animBg="1"/>
      <p:bldP spid="62" grpId="0"/>
      <p:bldP spid="63" grpId="0"/>
      <p:bldP spid="64" grpId="0" animBg="1"/>
      <p:bldP spid="6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</a:t>
            </a:r>
            <a:r>
              <a:rPr lang="cs-CZ" b="1" dirty="0" smtClean="0"/>
              <a:t>racionálních </a:t>
            </a:r>
            <a:r>
              <a:rPr lang="cs-CZ" b="1" dirty="0" smtClean="0"/>
              <a:t>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31996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319968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-1" y="3600000"/>
                <a:ext cx="586814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𝟗</m:t>
                          </m:r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600000"/>
                <a:ext cx="5868145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-1" y="5040000"/>
                <a:ext cx="622818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5040000"/>
                <a:ext cx="6228185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200000" y="911148"/>
                <a:ext cx="159314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11148"/>
                <a:ext cx="1593144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208783" y="899652"/>
                <a:ext cx="86088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𝟏𝟎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8783" y="899652"/>
                <a:ext cx="860880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47833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9" grpId="0"/>
      <p:bldP spid="21" grpId="0"/>
      <p:bldP spid="30" grpId="0"/>
      <p:bldP spid="30" grpId="1"/>
      <p:bldP spid="31" grpId="0"/>
      <p:bldP spid="31" grpId="1"/>
      <p:bldP spid="32" grpId="0"/>
      <p:bldP spid="3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</a:t>
            </a:r>
            <a:r>
              <a:rPr lang="cs-CZ" b="1" dirty="0" smtClean="0"/>
              <a:t>racionálních </a:t>
            </a:r>
            <a:r>
              <a:rPr lang="cs-CZ" b="1" dirty="0" smtClean="0"/>
              <a:t>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031936" cy="12142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𝟑</m:t>
                              </m:r>
                            </m:den>
                          </m:f>
                        </m:e>
                      </m:d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𝟔</m:t>
                              </m:r>
                            </m:den>
                          </m:f>
                        </m:e>
                      </m:d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031936" cy="1214229"/>
              </a:xfrm>
              <a:prstGeom prst="rect">
                <a:avLst/>
              </a:prstGeom>
              <a:blipFill rotWithShape="0">
                <a:blip r:embed="rId2"/>
                <a:stretch>
                  <a:fillRect b="-5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0" y="3569481"/>
                <a:ext cx="6156176" cy="13302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𝟓</m:t>
                              </m:r>
                            </m:den>
                          </m:f>
                        </m:e>
                      </m:d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  <m:r>
                            <a:rPr lang="cs-CZ" altLang="cs-CZ" sz="3600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e>
                      </m:d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𝟑</m:t>
                              </m:r>
                            </m:den>
                          </m:f>
                        </m:e>
                      </m:d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569481"/>
                <a:ext cx="6156176" cy="133029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107504" y="5095028"/>
                <a:ext cx="3888432" cy="12863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𝟗</m:t>
                              </m:r>
                            </m:num>
                            <m:den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𝟓</m:t>
                              </m:r>
                            </m:den>
                          </m:f>
                        </m:e>
                      </m:d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504" y="5095028"/>
                <a:ext cx="3888432" cy="128630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423270" y="1129025"/>
                <a:ext cx="54898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23270" y="1129025"/>
                <a:ext cx="548985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423270" y="1116697"/>
                <a:ext cx="1003053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23270" y="1116697"/>
                <a:ext cx="1003053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423270" y="836907"/>
                <a:ext cx="1505318" cy="12941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𝟏𝟎</m:t>
                          </m:r>
                        </m:num>
                        <m:den>
                          <m:r>
                            <a:rPr lang="cs-CZ" altLang="cs-CZ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23270" y="836907"/>
                <a:ext cx="1505318" cy="129412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239696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32" grpId="0"/>
      <p:bldP spid="32" grpId="1"/>
      <p:bldP spid="33" grpId="0"/>
      <p:bldP spid="33" grpId="1"/>
      <p:bldP spid="34" grpId="0"/>
      <p:bldP spid="34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</a:t>
            </a:r>
            <a:r>
              <a:rPr lang="cs-CZ" b="1" dirty="0" smtClean="0"/>
              <a:t>racionálních  </a:t>
            </a:r>
            <a:r>
              <a:rPr lang="cs-CZ" b="1" dirty="0" smtClean="0"/>
              <a:t>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561611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𝟗</m:t>
                          </m:r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e>
                      </m:d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:(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5616112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0" y="3659665"/>
                <a:ext cx="579613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  <m:r>
                            <a:rPr lang="cs-CZ" altLang="cs-CZ" sz="3600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  <m:r>
                            <a:rPr lang="cs-CZ" altLang="cs-CZ" sz="3600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𝟗</m:t>
                          </m:r>
                        </m:e>
                      </m:d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59665"/>
                <a:ext cx="5796137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43012" y="5159331"/>
                <a:ext cx="601216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𝟔</m:t>
                              </m:r>
                            </m:den>
                          </m:f>
                        </m:e>
                      </m:d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012" y="5159331"/>
                <a:ext cx="6012160" cy="791765"/>
              </a:xfrm>
              <a:prstGeom prst="rect">
                <a:avLst/>
              </a:prstGeom>
              <a:blipFill rotWithShape="0">
                <a:blip r:embed="rId4"/>
                <a:stretch>
                  <a:fillRect t="-19231" b="-2846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560000" y="900000"/>
                <a:ext cx="92077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00000"/>
                <a:ext cx="920774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569874" y="900000"/>
                <a:ext cx="101021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9874" y="900000"/>
                <a:ext cx="1010219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173034" y="889816"/>
                <a:ext cx="180389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73034" y="889816"/>
                <a:ext cx="1803898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71888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30" grpId="0"/>
      <p:bldP spid="30" grpId="1"/>
      <p:bldP spid="31" grpId="0"/>
      <p:bldP spid="31" grpId="1"/>
      <p:bldP spid="32" grpId="0"/>
      <p:bldP spid="3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3451" y="234792"/>
            <a:ext cx="9108281" cy="1415941"/>
          </a:xfrm>
        </p:spPr>
        <p:txBody>
          <a:bodyPr/>
          <a:lstStyle/>
          <a:p>
            <a:pPr algn="ctr"/>
            <a:r>
              <a:rPr lang="cs-CZ" b="1" dirty="0" smtClean="0"/>
              <a:t>Dělení </a:t>
            </a:r>
            <a:r>
              <a:rPr lang="cs-CZ" b="1" dirty="0" smtClean="0"/>
              <a:t>racionálních </a:t>
            </a:r>
            <a:r>
              <a:rPr lang="cs-CZ" b="1" dirty="0" smtClean="0"/>
              <a:t>čísel</a:t>
            </a:r>
            <a:br>
              <a:rPr lang="cs-CZ" b="1" dirty="0" smtClean="0"/>
            </a:br>
            <a:r>
              <a:rPr lang="cs-CZ" b="1" dirty="0" smtClean="0"/>
              <a:t>shrnutí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ovéPole 8"/>
              <p:cNvSpPr txBox="1"/>
              <p:nvPr/>
            </p:nvSpPr>
            <p:spPr>
              <a:xfrm>
                <a:off x="5814419" y="2294753"/>
                <a:ext cx="111556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4419" y="2294753"/>
                <a:ext cx="1115562" cy="43088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257080" y="2296036"/>
                <a:ext cx="111556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7080" y="2296036"/>
                <a:ext cx="1115562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délník 10"/>
              <p:cNvSpPr/>
              <p:nvPr/>
            </p:nvSpPr>
            <p:spPr>
              <a:xfrm>
                <a:off x="1" y="2819256"/>
                <a:ext cx="9143999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Mají-li dvě čísla stejná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vydělíme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čísel a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 (nebo nenapíšeme žádné znaménko).</a:t>
                </a:r>
                <a:endParaRPr lang="cs-CZ" alt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819256"/>
                <a:ext cx="9143999" cy="1200329"/>
              </a:xfrm>
              <a:prstGeom prst="rect">
                <a:avLst/>
              </a:prstGeom>
              <a:blipFill rotWithShape="0">
                <a:blip r:embed="rId4"/>
                <a:stretch>
                  <a:fillRect l="-1000" t="-3553" b="-111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bdélník 11"/>
          <p:cNvSpPr/>
          <p:nvPr/>
        </p:nvSpPr>
        <p:spPr>
          <a:xfrm>
            <a:off x="63451" y="1772816"/>
            <a:ext cx="90805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539552" y="2255970"/>
            <a:ext cx="70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6,5</a:t>
            </a:r>
            <a:endParaRPr lang="cs-CZ" sz="28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589788" y="2255970"/>
            <a:ext cx="7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2,5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07504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2255970"/>
                <a:ext cx="503911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971600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2255970"/>
                <a:ext cx="503911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ovéPole 16"/>
          <p:cNvSpPr txBox="1"/>
          <p:nvPr/>
        </p:nvSpPr>
        <p:spPr>
          <a:xfrm>
            <a:off x="2333401" y="2255970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2900763" y="2255970"/>
                <a:ext cx="7230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0763" y="2255970"/>
                <a:ext cx="723064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1285211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5211" y="2255970"/>
                <a:ext cx="503911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2567845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845" y="2255970"/>
                <a:ext cx="503911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ovéPole 21"/>
          <p:cNvSpPr txBox="1"/>
          <p:nvPr/>
        </p:nvSpPr>
        <p:spPr>
          <a:xfrm>
            <a:off x="5144050" y="2255970"/>
            <a:ext cx="7109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6,5</a:t>
            </a:r>
            <a:endParaRPr lang="cs-CZ" sz="28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6167936" y="2255970"/>
            <a:ext cx="715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2,5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4788024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2255970"/>
                <a:ext cx="503911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5580112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2255970"/>
                <a:ext cx="503911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6993097" y="2255970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7515632" y="2255970"/>
                <a:ext cx="7316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5632" y="2255970"/>
                <a:ext cx="731658" cy="52322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5868144" y="2246617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2246617"/>
                <a:ext cx="503911" cy="52322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7227599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7599" y="2255970"/>
                <a:ext cx="503911" cy="52322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5945135" y="5097180"/>
                <a:ext cx="92276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5135" y="5097180"/>
                <a:ext cx="922766" cy="430887"/>
              </a:xfrm>
              <a:prstGeom prst="rect">
                <a:avLst/>
              </a:prstGeom>
              <a:blipFill rotWithShape="0">
                <a:blip r:embed="rId15"/>
                <a:stretch>
                  <a:fillRect r="-65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1257080" y="5093826"/>
                <a:ext cx="92276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7080" y="5093826"/>
                <a:ext cx="922766" cy="430887"/>
              </a:xfrm>
              <a:prstGeom prst="rect">
                <a:avLst/>
              </a:prstGeom>
              <a:blipFill rotWithShape="0">
                <a:blip r:embed="rId16"/>
                <a:stretch>
                  <a:fillRect r="-65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Obdélník 31"/>
              <p:cNvSpPr/>
              <p:nvPr/>
            </p:nvSpPr>
            <p:spPr>
              <a:xfrm>
                <a:off x="-371" y="5655091"/>
                <a:ext cx="9144372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Mají-li dvě čísla různá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znaménka, určíme výsledek tak,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/>
                </a:r>
                <a:br>
                  <a:rPr lang="cs-CZ" altLang="cs-CZ" sz="24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že vydělíme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čísel a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.</a:t>
                </a:r>
                <a:endParaRPr lang="cs-CZ" alt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Obdélník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71" y="5655091"/>
                <a:ext cx="9144372" cy="1200329"/>
              </a:xfrm>
              <a:prstGeom prst="rect">
                <a:avLst/>
              </a:prstGeom>
              <a:blipFill rotWithShape="0">
                <a:blip r:embed="rId17"/>
                <a:stretch>
                  <a:fillRect l="-1067" t="-3553" b="-111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Obdélník 32"/>
          <p:cNvSpPr/>
          <p:nvPr/>
        </p:nvSpPr>
        <p:spPr>
          <a:xfrm>
            <a:off x="0" y="438681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539553" y="5066020"/>
            <a:ext cx="6804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6,5</a:t>
            </a:r>
            <a:endParaRPr lang="cs-CZ" sz="28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563853" y="5071780"/>
            <a:ext cx="802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2,5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35496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5066020"/>
                <a:ext cx="644156" cy="523220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971600" y="5066020"/>
                <a:ext cx="44620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5066020"/>
                <a:ext cx="446201" cy="523220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ovéPole 37"/>
          <p:cNvSpPr txBox="1"/>
          <p:nvPr/>
        </p:nvSpPr>
        <p:spPr>
          <a:xfrm>
            <a:off x="2451297" y="5066020"/>
            <a:ext cx="359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3071756" y="5066020"/>
                <a:ext cx="72261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1756" y="5066020"/>
                <a:ext cx="722619" cy="523220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1259632" y="5066020"/>
                <a:ext cx="41405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5066020"/>
                <a:ext cx="414050" cy="523220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2675050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5050" y="5066020"/>
                <a:ext cx="644156" cy="523220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ovéPole 42"/>
          <p:cNvSpPr txBox="1"/>
          <p:nvPr/>
        </p:nvSpPr>
        <p:spPr>
          <a:xfrm>
            <a:off x="5220072" y="5066020"/>
            <a:ext cx="7100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6,5</a:t>
            </a:r>
            <a:endParaRPr lang="cs-CZ" sz="28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6222047" y="5066020"/>
            <a:ext cx="713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2,5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4788024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5066020"/>
                <a:ext cx="644156" cy="523220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5724128" y="5066020"/>
                <a:ext cx="31840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5066020"/>
                <a:ext cx="318406" cy="523220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ovéPole 46"/>
          <p:cNvSpPr txBox="1"/>
          <p:nvPr/>
        </p:nvSpPr>
        <p:spPr>
          <a:xfrm>
            <a:off x="7015679" y="5066020"/>
            <a:ext cx="5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7613762" y="5066020"/>
                <a:ext cx="7029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762" y="5066020"/>
                <a:ext cx="702964" cy="523220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ovéPole 48"/>
              <p:cNvSpPr txBox="1"/>
              <p:nvPr/>
            </p:nvSpPr>
            <p:spPr>
              <a:xfrm>
                <a:off x="5940152" y="5047660"/>
                <a:ext cx="4689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5047660"/>
                <a:ext cx="468974" cy="523220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7208860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8860" y="5066020"/>
                <a:ext cx="644156" cy="523220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343271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5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00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500"/>
                            </p:stCondLst>
                            <p:childTnLst>
                              <p:par>
                                <p:cTn id="1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3500"/>
                            </p:stCondLst>
                            <p:childTnLst>
                              <p:par>
                                <p:cTn id="1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00"/>
                            </p:stCondLst>
                            <p:childTnLst>
                              <p:par>
                                <p:cTn id="19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0" grpId="1"/>
      <p:bldP spid="11" grpId="0"/>
      <p:bldP spid="12" grpId="0"/>
      <p:bldP spid="13" grpId="0"/>
      <p:bldP spid="14" grpId="0"/>
      <p:bldP spid="15" grpId="0"/>
      <p:bldP spid="15" grpId="1"/>
      <p:bldP spid="16" grpId="0"/>
      <p:bldP spid="17" grpId="0"/>
      <p:bldP spid="18" grpId="0"/>
      <p:bldP spid="19" grpId="0"/>
      <p:bldP spid="19" grpId="1"/>
      <p:bldP spid="20" grpId="0"/>
      <p:bldP spid="20" grpId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29" grpId="1"/>
      <p:bldP spid="30" grpId="0"/>
      <p:bldP spid="30" grpId="1"/>
      <p:bldP spid="31" grpId="0"/>
      <p:bldP spid="32" grpId="0"/>
      <p:bldP spid="33" grpId="0"/>
      <p:bldP spid="34" grpId="0"/>
      <p:bldP spid="35" grpId="0"/>
      <p:bldP spid="36" grpId="0"/>
      <p:bldP spid="36" grpId="1"/>
      <p:bldP spid="37" grpId="0"/>
      <p:bldP spid="38" grpId="0"/>
      <p:bldP spid="39" grpId="0"/>
      <p:bldP spid="40" grpId="0"/>
      <p:bldP spid="41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49" grpId="1"/>
      <p:bldP spid="5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3434" y="342208"/>
            <a:ext cx="9143999" cy="1358600"/>
          </a:xfrm>
        </p:spPr>
        <p:txBody>
          <a:bodyPr/>
          <a:lstStyle/>
          <a:p>
            <a:pPr algn="ctr"/>
            <a:r>
              <a:rPr lang="cs-CZ" b="1" dirty="0" smtClean="0"/>
              <a:t>Dělení celých čísel </a:t>
            </a:r>
            <a:br>
              <a:rPr lang="cs-CZ" b="1" dirty="0" smtClean="0"/>
            </a:br>
            <a:r>
              <a:rPr lang="cs-CZ" b="1" dirty="0" smtClean="0"/>
              <a:t>shrnutí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455332" y="2196834"/>
                <a:ext cx="670452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𝟒𝟖𝟎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d>
                        <m:dPr>
                          <m:ctrlPr>
                            <a:rPr lang="cs-CZ" sz="36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e>
                      </m:d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d>
                        <m:dPr>
                          <m:ctrlPr>
                            <a:rPr lang="cs-CZ" sz="36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e>
                      </m:d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)=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32" y="2196834"/>
                <a:ext cx="6704527" cy="64633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-25524" y="4231289"/>
            <a:ext cx="9143998" cy="1142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Je-li mezi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dělenými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čísly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lichý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počet záporných čísel, výsledek bude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záporný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0" y="5387349"/>
            <a:ext cx="9143998" cy="791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Je-li </a:t>
            </a:r>
            <a:r>
              <a:rPr lang="cs-CZ" altLang="cs-CZ"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mezi </a:t>
            </a:r>
            <a:r>
              <a:rPr lang="cs-CZ" altLang="cs-CZ" sz="28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dělenými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čísly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sudý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počet záporných čísel, výsledek bude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kladný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2" name="Ovál 11"/>
          <p:cNvSpPr/>
          <p:nvPr/>
        </p:nvSpPr>
        <p:spPr bwMode="auto">
          <a:xfrm>
            <a:off x="527332" y="23760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vál 45"/>
          <p:cNvSpPr/>
          <p:nvPr/>
        </p:nvSpPr>
        <p:spPr bwMode="auto">
          <a:xfrm>
            <a:off x="3744000" y="23760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ál 48"/>
          <p:cNvSpPr/>
          <p:nvPr/>
        </p:nvSpPr>
        <p:spPr bwMode="auto">
          <a:xfrm>
            <a:off x="5436000" y="23708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6704527" y="2196833"/>
                <a:ext cx="5317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4527" y="2196833"/>
                <a:ext cx="531769" cy="64633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7092280" y="2196833"/>
                <a:ext cx="52157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2196833"/>
                <a:ext cx="521577" cy="6463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455332" y="2998693"/>
                <a:ext cx="728502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𝟒𝟖𝟎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)∙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)∙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)=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32" y="2998693"/>
                <a:ext cx="7285020" cy="646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Ovál 58"/>
          <p:cNvSpPr/>
          <p:nvPr/>
        </p:nvSpPr>
        <p:spPr bwMode="auto">
          <a:xfrm>
            <a:off x="527332" y="3177859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Ovál 59"/>
          <p:cNvSpPr/>
          <p:nvPr/>
        </p:nvSpPr>
        <p:spPr bwMode="auto">
          <a:xfrm>
            <a:off x="4140000" y="3177859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Ovál 60"/>
          <p:cNvSpPr/>
          <p:nvPr/>
        </p:nvSpPr>
        <p:spPr bwMode="auto">
          <a:xfrm>
            <a:off x="6084000" y="3172659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ovéPole 61"/>
              <p:cNvSpPr txBox="1"/>
              <p:nvPr/>
            </p:nvSpPr>
            <p:spPr>
              <a:xfrm>
                <a:off x="7380312" y="2998692"/>
                <a:ext cx="5317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0312" y="2998692"/>
                <a:ext cx="531769" cy="64633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7812360" y="2998692"/>
                <a:ext cx="51713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2360" y="2998692"/>
                <a:ext cx="517131" cy="6463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Ovál 63"/>
          <p:cNvSpPr/>
          <p:nvPr/>
        </p:nvSpPr>
        <p:spPr bwMode="auto">
          <a:xfrm>
            <a:off x="2214000" y="3167116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1541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36" grpId="0"/>
      <p:bldP spid="37" grpId="0"/>
      <p:bldP spid="12" grpId="0" animBg="1"/>
      <p:bldP spid="12" grpId="1" animBg="1"/>
      <p:bldP spid="46" grpId="0" animBg="1"/>
      <p:bldP spid="46" grpId="1" animBg="1"/>
      <p:bldP spid="49" grpId="0" animBg="1"/>
      <p:bldP spid="49" grpId="1" animBg="1"/>
      <p:bldP spid="56" grpId="0"/>
      <p:bldP spid="57" grpId="0"/>
      <p:bldP spid="58" grpId="0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/>
      <p:bldP spid="63" grpId="0"/>
      <p:bldP spid="64" grpId="0" animBg="1"/>
      <p:bldP spid="6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793213" y="764704"/>
            <a:ext cx="7793037" cy="617685"/>
          </a:xfrm>
        </p:spPr>
        <p:txBody>
          <a:bodyPr/>
          <a:lstStyle/>
          <a:p>
            <a:pPr algn="ctr"/>
            <a:r>
              <a:rPr lang="cs-CZ" dirty="0" smtClean="0"/>
              <a:t>Racionální čísla</a:t>
            </a:r>
            <a:endParaRPr lang="cs-CZ" dirty="0"/>
          </a:p>
        </p:txBody>
      </p:sp>
      <p:sp>
        <p:nvSpPr>
          <p:cNvPr id="92" name="Rectangle 4"/>
          <p:cNvSpPr>
            <a:spLocks noChangeArrowheads="1"/>
          </p:cNvSpPr>
          <p:nvPr/>
        </p:nvSpPr>
        <p:spPr bwMode="auto">
          <a:xfrm>
            <a:off x="0" y="2636912"/>
            <a:ext cx="9144000" cy="89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cs-CZ" sz="2800" b="1" spc="-120" dirty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Racionální číslo </a:t>
            </a:r>
            <a:r>
              <a:rPr lang="cs-CZ" sz="2800" spc="-120" dirty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je číslo, které lze vyjádřit jako zlomek.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Rectangle 27"/>
              <p:cNvSpPr>
                <a:spLocks noChangeArrowheads="1"/>
              </p:cNvSpPr>
              <p:nvPr/>
            </p:nvSpPr>
            <p:spPr bwMode="auto">
              <a:xfrm>
                <a:off x="-9996" y="4509120"/>
                <a:ext cx="9153996" cy="9568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algn="ctr"/>
                <a:r>
                  <a:rPr lang="cs-CZ" sz="2800" b="1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Racionální číslo </a:t>
                </a:r>
                <a:r>
                  <a:rPr lang="cs-CZ" sz="2800" spc="-120" dirty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lze zapsat ve tvaru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800" i="1" spc="-12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i="1" spc="-12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𝑎</m:t>
                        </m:r>
                      </m:num>
                      <m:den>
                        <m:r>
                          <a:rPr lang="cs-CZ" sz="2800" i="1" spc="-12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𝑏</m:t>
                        </m:r>
                      </m:den>
                    </m:f>
                  </m:oMath>
                </a14:m>
                <a:r>
                  <a:rPr lang="cs-CZ" sz="2800" spc="-120" dirty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, </a:t>
                </a:r>
                <a: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/>
                </a:r>
                <a:b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</a:br>
                <a: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kde </a:t>
                </a:r>
                <a14:m>
                  <m:oMath xmlns:m="http://schemas.openxmlformats.org/officeDocument/2006/math"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𝑎</m:t>
                    </m:r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, </m:t>
                    </m:r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𝑏</m:t>
                    </m:r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 </m:t>
                    </m:r>
                  </m:oMath>
                </a14:m>
                <a:r>
                  <a:rPr lang="cs-CZ" sz="2800" spc="-120" dirty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jsou celá čísla, </a:t>
                </a:r>
                <a14:m>
                  <m:oMath xmlns:m="http://schemas.openxmlformats.org/officeDocument/2006/math">
                    <m:r>
                      <a:rPr lang="cs-CZ" sz="2800" i="1" spc="-12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𝑏</m:t>
                    </m:r>
                    <m:r>
                      <a:rPr lang="cs-CZ" sz="2800" i="1" spc="-12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.</a:t>
                </a:r>
                <a:endParaRPr lang="cs-CZ" altLang="cs-CZ" sz="25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6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9996" y="4509120"/>
                <a:ext cx="9153996" cy="956864"/>
              </a:xfrm>
              <a:prstGeom prst="rect">
                <a:avLst/>
              </a:prstGeom>
              <a:blipFill rotWithShape="0">
                <a:blip r:embed="rId2"/>
                <a:stretch>
                  <a:fillRect t="-9554" b="-2420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50637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10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124537" y="112004"/>
            <a:ext cx="5696735" cy="666419"/>
          </a:xfrm>
        </p:spPr>
        <p:txBody>
          <a:bodyPr/>
          <a:lstStyle/>
          <a:p>
            <a:pPr algn="ctr"/>
            <a:r>
              <a:rPr lang="cs-CZ" b="1" dirty="0" smtClean="0"/>
              <a:t>Absolutní hodnota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348880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39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75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11156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147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183569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2195736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255577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29158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327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363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399685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435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471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507605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543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87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162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15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579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723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759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956000" y="22254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8316416" y="22254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867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4194000" y="2456880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780000" y="2456880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420000" y="2456880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060000" y="2456880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700000" y="2456880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340000" y="2456880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980000" y="2456880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620000" y="2456880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260000" y="2456880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900000" y="2456880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63" name="TextovéPole 62"/>
          <p:cNvSpPr txBox="1"/>
          <p:nvPr/>
        </p:nvSpPr>
        <p:spPr>
          <a:xfrm>
            <a:off x="4554000" y="2456880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4914000" y="2456880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274000" y="2456880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634000" y="2456880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994000" y="2456880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6354000" y="2456880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6714000" y="2456880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7074000" y="2456880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7434000" y="2456880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7727009" y="2456195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8075123" y="2456195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8446513" y="2456195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468000" y="2456195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82813" y="2456195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Vzdálenost obrazu čísla na číselné ose od nuly se nazývá </a:t>
            </a:r>
            <a:r>
              <a:rPr lang="cs-CZ" altLang="cs-CZ" sz="2400" b="1" dirty="0">
                <a:solidFill>
                  <a:srgbClr val="FF0000"/>
                </a:solidFill>
              </a:rPr>
              <a:t>absolutní hodnota čísla</a:t>
            </a:r>
            <a:r>
              <a:rPr lang="cs-CZ" altLang="cs-CZ" sz="2400" b="1" dirty="0"/>
              <a:t>.</a:t>
            </a: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4356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1944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6768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>
            <a:off x="1944000" y="3343988"/>
            <a:ext cx="24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4356000" y="3343988"/>
            <a:ext cx="24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sp>
        <p:nvSpPr>
          <p:cNvPr id="8" name="Levá složená závorka 7"/>
          <p:cNvSpPr/>
          <p:nvPr/>
        </p:nvSpPr>
        <p:spPr bwMode="auto">
          <a:xfrm rot="16200000">
            <a:off x="5323829" y="2538158"/>
            <a:ext cx="484685" cy="2403659"/>
          </a:xfrm>
          <a:prstGeom prst="leftBrace">
            <a:avLst/>
          </a:prstGeom>
          <a:noFill/>
          <a:ln w="1905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Levá složená závorka 80"/>
          <p:cNvSpPr/>
          <p:nvPr/>
        </p:nvSpPr>
        <p:spPr bwMode="auto">
          <a:xfrm rot="16200000">
            <a:off x="2895490" y="2554499"/>
            <a:ext cx="525708" cy="2411999"/>
          </a:xfrm>
          <a:prstGeom prst="leftBrace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Rectangle 7"/>
          <p:cNvSpPr>
            <a:spLocks noChangeArrowheads="1"/>
          </p:cNvSpPr>
          <p:nvPr/>
        </p:nvSpPr>
        <p:spPr bwMode="auto">
          <a:xfrm>
            <a:off x="0" y="4500000"/>
            <a:ext cx="9081773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pPr algn="ctr"/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Protože se jedná o vzdálenost, je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absolutní hodnota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vždy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číslo kladné nebo nula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cs-CZ" altLang="cs-CZ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Rectangle 7"/>
              <p:cNvSpPr>
                <a:spLocks noChangeArrowheads="1"/>
              </p:cNvSpPr>
              <p:nvPr/>
            </p:nvSpPr>
            <p:spPr bwMode="auto">
              <a:xfrm>
                <a:off x="107504" y="3780000"/>
                <a:ext cx="2289177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𝟔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,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𝟕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8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,</m:t>
                      </m:r>
                      <m:r>
                        <a:rPr lang="cs-CZ" altLang="cs-CZ" sz="28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𝟕</m:t>
                      </m:r>
                    </m:oMath>
                  </m:oMathPara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504" y="3780000"/>
                <a:ext cx="2289177" cy="57626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Rectangle 7"/>
              <p:cNvSpPr>
                <a:spLocks noChangeArrowheads="1"/>
              </p:cNvSpPr>
              <p:nvPr/>
            </p:nvSpPr>
            <p:spPr bwMode="auto">
              <a:xfrm>
                <a:off x="6155999" y="3780000"/>
                <a:ext cx="2124001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𝟔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,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𝟕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,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𝟕</m:t>
                      </m:r>
                    </m:oMath>
                  </m:oMathPara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55999" y="3780000"/>
                <a:ext cx="2124001" cy="57626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Rectangle 7"/>
              <p:cNvSpPr>
                <a:spLocks noChangeArrowheads="1"/>
              </p:cNvSpPr>
              <p:nvPr/>
            </p:nvSpPr>
            <p:spPr bwMode="auto">
              <a:xfrm>
                <a:off x="360000" y="6120000"/>
                <a:ext cx="4116509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rgbClr val="FF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Platí: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𝒙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𝒙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𝒙</m:t>
                    </m:r>
                  </m:oMath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6120000"/>
                <a:ext cx="4116509" cy="576262"/>
              </a:xfrm>
              <a:prstGeom prst="rect">
                <a:avLst/>
              </a:prstGeom>
              <a:blipFill rotWithShape="0">
                <a:blip r:embed="rId4"/>
                <a:stretch>
                  <a:fillRect l="-2963" t="-5319" b="-265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Rectangle 7"/>
              <p:cNvSpPr>
                <a:spLocks noChangeArrowheads="1"/>
              </p:cNvSpPr>
              <p:nvPr/>
            </p:nvSpPr>
            <p:spPr bwMode="auto">
              <a:xfrm>
                <a:off x="4421114" y="6120000"/>
                <a:ext cx="4091009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rgbClr val="FF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t</a:t>
                </a:r>
                <a14:m>
                  <m:oMath xmlns:m="http://schemas.openxmlformats.org/officeDocument/2006/math">
                    <m:r>
                      <a:rPr lang="cs-CZ" altLang="cs-CZ" sz="2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𝐣</m:t>
                    </m:r>
                    <m:r>
                      <a:rPr lang="cs-CZ" altLang="cs-CZ" sz="2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.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𝟔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𝟕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𝟔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𝟕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𝟔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,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𝟕</m:t>
                    </m:r>
                  </m:oMath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21114" y="6120000"/>
                <a:ext cx="4091009" cy="576262"/>
              </a:xfrm>
              <a:prstGeom prst="rect">
                <a:avLst/>
              </a:prstGeom>
              <a:blipFill rotWithShape="0">
                <a:blip r:embed="rId5"/>
                <a:stretch>
                  <a:fillRect l="-2981" t="-5319" b="-265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Rectangle 7"/>
              <p:cNvSpPr>
                <a:spLocks noChangeArrowheads="1"/>
              </p:cNvSpPr>
              <p:nvPr/>
            </p:nvSpPr>
            <p:spPr bwMode="auto">
              <a:xfrm>
                <a:off x="4805082" y="3884625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,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𝟕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72F828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7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05082" y="3884625"/>
                <a:ext cx="1386080" cy="57626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Rectangle 7"/>
              <p:cNvSpPr>
                <a:spLocks noChangeArrowheads="1"/>
              </p:cNvSpPr>
              <p:nvPr/>
            </p:nvSpPr>
            <p:spPr bwMode="auto">
              <a:xfrm>
                <a:off x="2411760" y="3869597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,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𝟕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11760" y="3869597"/>
                <a:ext cx="1386080" cy="57626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délník 8"/>
              <p:cNvSpPr/>
              <p:nvPr/>
            </p:nvSpPr>
            <p:spPr>
              <a:xfrm>
                <a:off x="3239335" y="5220000"/>
                <a:ext cx="2223686" cy="5734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cs-CZ" altLang="cs-CZ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Značí se </a:t>
                </a:r>
                <a14:m>
                  <m:oMath xmlns:m="http://schemas.openxmlformats.org/officeDocument/2006/math"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</m:t>
                    </m:r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𝒙</m:t>
                    </m:r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</m:t>
                    </m:r>
                  </m:oMath>
                </a14:m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.</a:t>
                </a:r>
              </a:p>
            </p:txBody>
          </p:sp>
        </mc:Choice>
        <mc:Fallback xmlns=""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9335" y="5220000"/>
                <a:ext cx="2223686" cy="573427"/>
              </a:xfrm>
              <a:prstGeom prst="rect">
                <a:avLst/>
              </a:prstGeom>
              <a:blipFill rotWithShape="0">
                <a:blip r:embed="rId8"/>
                <a:stretch>
                  <a:fillRect l="-5479" t="-4255" r="-4658" b="-265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933836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00"/>
                            </p:stCondLst>
                            <p:childTnLst>
                              <p:par>
                                <p:cTn id="26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500"/>
                            </p:stCondLst>
                            <p:childTnLst>
                              <p:par>
                                <p:cTn id="28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2" grpId="0"/>
      <p:bldP spid="8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2808000" y="2880000"/>
                <a:ext cx="1919948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00" y="2880000"/>
                <a:ext cx="1919948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2555776" y="1800000"/>
                <a:ext cx="2056204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 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1800000"/>
                <a:ext cx="2056204" cy="73866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délník 6"/>
              <p:cNvSpPr/>
              <p:nvPr/>
            </p:nvSpPr>
            <p:spPr>
              <a:xfrm>
                <a:off x="16002" y="5034642"/>
                <a:ext cx="9143999" cy="1815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Mají-li dvě čísla stejná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vydělíme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čísel </a:t>
                </a:r>
                <a:br>
                  <a:rPr lang="cs-CZ" altLang="cs-CZ" sz="28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a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 (nebo nenapíšeme žádné znaménko).</a:t>
                </a:r>
                <a:endParaRPr lang="cs-CZ" alt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" y="5034642"/>
                <a:ext cx="9143999" cy="1815882"/>
              </a:xfrm>
              <a:prstGeom prst="rect">
                <a:avLst/>
              </a:prstGeom>
              <a:blipFill rotWithShape="0">
                <a:blip r:embed="rId4"/>
                <a:stretch>
                  <a:fillRect l="-1400" t="-3691" b="-838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</a:t>
            </a:r>
            <a:r>
              <a:rPr lang="cs-CZ" b="1" dirty="0" smtClean="0"/>
              <a:t>racionálních </a:t>
            </a:r>
            <a:r>
              <a:rPr lang="cs-CZ" b="1" dirty="0" smtClean="0"/>
              <a:t>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187624" y="1800000"/>
            <a:ext cx="15487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20,8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275856" y="1800000"/>
            <a:ext cx="12939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3,2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ovéPole 90"/>
              <p:cNvSpPr txBox="1"/>
              <p:nvPr/>
            </p:nvSpPr>
            <p:spPr>
              <a:xfrm>
                <a:off x="755576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1800000"/>
                <a:ext cx="503911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2" name="TextovéPole 91"/>
              <p:cNvSpPr txBox="1"/>
              <p:nvPr/>
            </p:nvSpPr>
            <p:spPr>
              <a:xfrm>
                <a:off x="233975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1800000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428129" y="180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4" name="TextovéPole 93"/>
              <p:cNvSpPr txBox="1"/>
              <p:nvPr/>
            </p:nvSpPr>
            <p:spPr>
              <a:xfrm>
                <a:off x="5328000" y="1800000"/>
                <a:ext cx="79643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0" y="1800000"/>
                <a:ext cx="796437" cy="830997"/>
              </a:xfrm>
              <a:prstGeom prst="rect">
                <a:avLst/>
              </a:prstGeom>
              <a:blipFill rotWithShape="0">
                <a:blip r:embed="rId7"/>
                <a:stretch>
                  <a:fillRect r="-259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2771945" y="1772816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945" y="1772816"/>
                <a:ext cx="503911" cy="830997"/>
              </a:xfrm>
              <a:prstGeom prst="rect">
                <a:avLst/>
              </a:prstGeom>
              <a:blipFill rotWithShape="0">
                <a:blip r:embed="rId8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bdélník 47"/>
          <p:cNvSpPr/>
          <p:nvPr/>
        </p:nvSpPr>
        <p:spPr>
          <a:xfrm>
            <a:off x="-8467" y="3864169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Znaménka plus obvykle do příkladu nezapisujeme.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1259488" y="2880000"/>
            <a:ext cx="1474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20,8</a:t>
            </a:r>
            <a:endParaRPr lang="cs-CZ" sz="48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491880" y="2880000"/>
            <a:ext cx="10418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3,2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755576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2880000"/>
                <a:ext cx="503911" cy="83099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2556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0" y="2880000"/>
                <a:ext cx="503911" cy="83099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ovéPole 52"/>
          <p:cNvSpPr txBox="1"/>
          <p:nvPr/>
        </p:nvSpPr>
        <p:spPr>
          <a:xfrm>
            <a:off x="4500137" y="288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ovéPole 53"/>
              <p:cNvSpPr txBox="1"/>
              <p:nvPr/>
            </p:nvSpPr>
            <p:spPr>
              <a:xfrm>
                <a:off x="5400008" y="2880000"/>
                <a:ext cx="111620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8" y="2880000"/>
                <a:ext cx="1116208" cy="83099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302225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2880000"/>
                <a:ext cx="503911" cy="830997"/>
              </a:xfrm>
              <a:prstGeom prst="rect">
                <a:avLst/>
              </a:prstGeom>
              <a:blipFill rotWithShape="0">
                <a:blip r:embed="rId1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4932185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185" y="2880000"/>
                <a:ext cx="503911" cy="8309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05017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0" grpId="0"/>
      <p:bldP spid="10" grpId="1"/>
      <p:bldP spid="7" grpId="0"/>
      <p:bldP spid="2" grpId="0"/>
      <p:bldP spid="3" grpId="0"/>
      <p:bldP spid="77" grpId="0"/>
      <p:bldP spid="91" grpId="0"/>
      <p:bldP spid="91" grpId="1"/>
      <p:bldP spid="92" grpId="0"/>
      <p:bldP spid="93" grpId="0"/>
      <p:bldP spid="94" grpId="0"/>
      <p:bldP spid="36" grpId="0"/>
      <p:bldP spid="36" grpId="1"/>
      <p:bldP spid="38" grpId="0"/>
      <p:bldP spid="38" grpId="1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7" grpId="0"/>
      <p:bldP spid="5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2699792" y="2880000"/>
                <a:ext cx="1919948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2880000"/>
                <a:ext cx="1919948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2724060" y="1800000"/>
                <a:ext cx="1919948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4060" y="1800000"/>
                <a:ext cx="1919948" cy="73866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délník 6"/>
              <p:cNvSpPr/>
              <p:nvPr/>
            </p:nvSpPr>
            <p:spPr>
              <a:xfrm>
                <a:off x="16002" y="5034642"/>
                <a:ext cx="9143999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Mají-li dvě čísla různá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vydělíme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čísel </a:t>
                </a:r>
                <a:br>
                  <a:rPr lang="cs-CZ" altLang="cs-CZ" sz="28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a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.</a:t>
                </a:r>
                <a:endParaRPr lang="cs-CZ" alt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" y="5034642"/>
                <a:ext cx="9143999" cy="1384995"/>
              </a:xfrm>
              <a:prstGeom prst="rect">
                <a:avLst/>
              </a:prstGeom>
              <a:blipFill rotWithShape="0">
                <a:blip r:embed="rId4"/>
                <a:stretch>
                  <a:fillRect l="-1400" t="-4846" b="-114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</a:t>
            </a:r>
            <a:r>
              <a:rPr lang="cs-CZ" b="1" dirty="0" smtClean="0"/>
              <a:t>racionálních </a:t>
            </a:r>
            <a:r>
              <a:rPr lang="cs-CZ" b="1" dirty="0" smtClean="0"/>
              <a:t>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331495" y="1800000"/>
            <a:ext cx="14392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35,2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347864" y="1800000"/>
            <a:ext cx="11126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6,4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ovéPole 90"/>
              <p:cNvSpPr txBox="1"/>
              <p:nvPr/>
            </p:nvSpPr>
            <p:spPr>
              <a:xfrm>
                <a:off x="827584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800000"/>
                <a:ext cx="503911" cy="830997"/>
              </a:xfrm>
              <a:prstGeom prst="rect">
                <a:avLst/>
              </a:prstGeom>
              <a:blipFill rotWithShape="0">
                <a:blip r:embed="rId5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2" name="TextovéPole 91"/>
              <p:cNvSpPr txBox="1"/>
              <p:nvPr/>
            </p:nvSpPr>
            <p:spPr>
              <a:xfrm>
                <a:off x="2483768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1800000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500137" y="180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4" name="TextovéPole 93"/>
              <p:cNvSpPr txBox="1"/>
              <p:nvPr/>
            </p:nvSpPr>
            <p:spPr>
              <a:xfrm>
                <a:off x="5328000" y="1800000"/>
                <a:ext cx="97219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0" y="1800000"/>
                <a:ext cx="972191" cy="830997"/>
              </a:xfrm>
              <a:prstGeom prst="rect">
                <a:avLst/>
              </a:prstGeom>
              <a:blipFill rotWithShape="0">
                <a:blip r:embed="rId7"/>
                <a:stretch>
                  <a:fillRect r="-377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2843808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1800000"/>
                <a:ext cx="503911" cy="83099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bdélník 47"/>
          <p:cNvSpPr/>
          <p:nvPr/>
        </p:nvSpPr>
        <p:spPr>
          <a:xfrm>
            <a:off x="-8467" y="3864169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Znaménka plus obvykle do příkladu nezapisujeme.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1260324" y="2880000"/>
            <a:ext cx="1583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35,2</a:t>
            </a:r>
            <a:endParaRPr lang="cs-CZ" sz="48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347864" y="2880000"/>
            <a:ext cx="11160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6,4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827584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2880000"/>
                <a:ext cx="503911" cy="830997"/>
              </a:xfrm>
              <a:prstGeom prst="rect">
                <a:avLst/>
              </a:prstGeom>
              <a:blipFill rotWithShape="0">
                <a:blip r:embed="rId10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241176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2880000"/>
                <a:ext cx="503911" cy="83099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ovéPole 52"/>
          <p:cNvSpPr txBox="1"/>
          <p:nvPr/>
        </p:nvSpPr>
        <p:spPr>
          <a:xfrm>
            <a:off x="4500137" y="288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ovéPole 53"/>
              <p:cNvSpPr txBox="1"/>
              <p:nvPr/>
            </p:nvSpPr>
            <p:spPr>
              <a:xfrm>
                <a:off x="5328000" y="2880000"/>
                <a:ext cx="118821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0" y="2880000"/>
                <a:ext cx="1188216" cy="83099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2915816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2880000"/>
                <a:ext cx="503911" cy="830997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4860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880000"/>
                <a:ext cx="503911" cy="8309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246433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6" grpId="1"/>
      <p:bldP spid="10" grpId="0"/>
      <p:bldP spid="7" grpId="0"/>
      <p:bldP spid="2" grpId="0"/>
      <p:bldP spid="3" grpId="0"/>
      <p:bldP spid="77" grpId="0"/>
      <p:bldP spid="91" grpId="0"/>
      <p:bldP spid="91" grpId="1"/>
      <p:bldP spid="92" grpId="0"/>
      <p:bldP spid="93" grpId="0"/>
      <p:bldP spid="94" grpId="0"/>
      <p:bldP spid="36" grpId="0"/>
      <p:bldP spid="38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5" grpId="1"/>
      <p:bldP spid="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4932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FF0000"/>
                </a:solidFill>
              </a:rPr>
              <a:t>Dělíme-li dvě čísla se stejnými znaménky, </a:t>
            </a:r>
            <a:endParaRPr lang="cs-CZ" altLang="cs-CZ" sz="2800" b="1" dirty="0">
              <a:solidFill>
                <a:srgbClr val="FF0000"/>
              </a:solidFill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6002" y="600919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</a:t>
            </a:r>
            <a:r>
              <a:rPr lang="cs-CZ" b="1" dirty="0" smtClean="0"/>
              <a:t>racionálních </a:t>
            </a:r>
            <a:r>
              <a:rPr lang="cs-CZ" b="1" dirty="0" smtClean="0"/>
              <a:t>čísel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169168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1800000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2448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1800000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ovéPole 92"/>
              <p:cNvSpPr txBox="1"/>
              <p:nvPr/>
            </p:nvSpPr>
            <p:spPr>
              <a:xfrm>
                <a:off x="3960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3" name="TextovéPole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1800000"/>
                <a:ext cx="503911" cy="830997"/>
              </a:xfrm>
              <a:prstGeom prst="rect">
                <a:avLst/>
              </a:prstGeom>
              <a:blipFill rotWithShape="0">
                <a:blip r:embed="rId4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1692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000" y="2520000"/>
                <a:ext cx="503911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2448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2520000"/>
                <a:ext cx="503911" cy="83099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ovéPole 52"/>
              <p:cNvSpPr txBox="1"/>
              <p:nvPr/>
            </p:nvSpPr>
            <p:spPr>
              <a:xfrm>
                <a:off x="3960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2520000"/>
                <a:ext cx="503911" cy="830997"/>
              </a:xfrm>
              <a:prstGeom prst="rect">
                <a:avLst/>
              </a:prstGeom>
              <a:blipFill rotWithShape="0">
                <a:blip r:embed="rId4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302225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2520000"/>
                <a:ext cx="503911" cy="830997"/>
              </a:xfrm>
              <a:prstGeom prst="rect">
                <a:avLst/>
              </a:prstGeom>
              <a:blipFill rotWithShape="0">
                <a:blip r:embed="rId9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4860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20000"/>
                <a:ext cx="503911" cy="83099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1691680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3240000"/>
                <a:ext cx="503911" cy="83099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448000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3240000"/>
                <a:ext cx="503911" cy="83099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3960000" y="3240000"/>
                <a:ext cx="503911" cy="684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240000"/>
                <a:ext cx="503911" cy="684000"/>
              </a:xfrm>
              <a:prstGeom prst="rect">
                <a:avLst/>
              </a:prstGeom>
              <a:blipFill rotWithShape="0">
                <a:blip r:embed="rId1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3024000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000" y="3240000"/>
                <a:ext cx="503911" cy="8309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4859112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3240000"/>
                <a:ext cx="503911" cy="83099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1692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000" y="3960000"/>
                <a:ext cx="503911" cy="83099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2448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3960000"/>
                <a:ext cx="503911" cy="830997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3960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960000"/>
                <a:ext cx="503911" cy="830997"/>
              </a:xfrm>
              <a:prstGeom prst="rect">
                <a:avLst/>
              </a:prstGeom>
              <a:blipFill rotWithShape="0">
                <a:blip r:embed="rId18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302225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3960000"/>
                <a:ext cx="503911" cy="830997"/>
              </a:xfrm>
              <a:prstGeom prst="rect">
                <a:avLst/>
              </a:prstGeom>
              <a:blipFill rotWithShape="0">
                <a:blip r:embed="rId19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4860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960000"/>
                <a:ext cx="503911" cy="830997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ál 3"/>
          <p:cNvSpPr/>
          <p:nvPr/>
        </p:nvSpPr>
        <p:spPr bwMode="auto">
          <a:xfrm>
            <a:off x="1440000" y="262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Ovál 65"/>
          <p:cNvSpPr/>
          <p:nvPr/>
        </p:nvSpPr>
        <p:spPr bwMode="auto">
          <a:xfrm>
            <a:off x="1440000" y="190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Ovál 66"/>
          <p:cNvSpPr/>
          <p:nvPr/>
        </p:nvSpPr>
        <p:spPr bwMode="auto">
          <a:xfrm>
            <a:off x="1438850" y="334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Ovál 67"/>
          <p:cNvSpPr/>
          <p:nvPr/>
        </p:nvSpPr>
        <p:spPr bwMode="auto">
          <a:xfrm>
            <a:off x="1440000" y="406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Obdélník 68"/>
          <p:cNvSpPr/>
          <p:nvPr/>
        </p:nvSpPr>
        <p:spPr>
          <a:xfrm>
            <a:off x="0" y="5868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7030A0"/>
                </a:solidFill>
              </a:rPr>
              <a:t>Dělíme-li dvě čísla s různými znaménky, </a:t>
            </a:r>
            <a:endParaRPr lang="cs-CZ" altLang="cs-CZ" sz="2800" b="1" dirty="0">
              <a:solidFill>
                <a:srgbClr val="7030A0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5292000"/>
            <a:ext cx="34435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altLang="cs-CZ" sz="2800" b="1" dirty="0">
                <a:solidFill>
                  <a:srgbClr val="FF0000"/>
                </a:solidFill>
              </a:rPr>
              <a:t>výsledek je kladný.</a:t>
            </a:r>
          </a:p>
        </p:txBody>
      </p:sp>
      <p:sp>
        <p:nvSpPr>
          <p:cNvPr id="8" name="Obdélník 7"/>
          <p:cNvSpPr/>
          <p:nvPr/>
        </p:nvSpPr>
        <p:spPr>
          <a:xfrm>
            <a:off x="0" y="6228000"/>
            <a:ext cx="3682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altLang="cs-CZ" sz="2800" b="1" dirty="0">
                <a:solidFill>
                  <a:srgbClr val="7030A0"/>
                </a:solidFill>
              </a:rPr>
              <a:t>výsledek je záporný.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6563305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5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2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"/>
                            </p:stCondLst>
                            <p:childTnLst>
                              <p:par>
                                <p:cTn id="13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6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45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000"/>
                            </p:stCondLst>
                            <p:childTnLst>
                              <p:par>
                                <p:cTn id="14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48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000"/>
                            </p:stCondLst>
                            <p:childTnLst>
                              <p:par>
                                <p:cTn id="150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5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1" grpId="0"/>
      <p:bldP spid="92" grpId="0"/>
      <p:bldP spid="93" grpId="0"/>
      <p:bldP spid="36" grpId="0"/>
      <p:bldP spid="38" grpId="0"/>
      <p:bldP spid="38" grpId="1"/>
      <p:bldP spid="38" grpId="2"/>
      <p:bldP spid="51" grpId="0"/>
      <p:bldP spid="52" grpId="0"/>
      <p:bldP spid="53" grpId="0"/>
      <p:bldP spid="55" grpId="0"/>
      <p:bldP spid="57" grpId="0"/>
      <p:bldP spid="57" grpId="1"/>
      <p:bldP spid="57" grpId="2"/>
      <p:bldP spid="24" grpId="0"/>
      <p:bldP spid="25" grpId="0"/>
      <p:bldP spid="26" grpId="0"/>
      <p:bldP spid="27" grpId="0"/>
      <p:bldP spid="28" grpId="0"/>
      <p:bldP spid="28" grpId="1"/>
      <p:bldP spid="28" grpId="2"/>
      <p:bldP spid="29" grpId="0"/>
      <p:bldP spid="30" grpId="0"/>
      <p:bldP spid="31" grpId="0"/>
      <p:bldP spid="32" grpId="0"/>
      <p:bldP spid="33" grpId="0"/>
      <p:bldP spid="33" grpId="1"/>
      <p:bldP spid="33" grpId="2"/>
      <p:bldP spid="4" grpId="0" animBg="1"/>
      <p:bldP spid="66" grpId="0" animBg="1"/>
      <p:bldP spid="67" grpId="0" animBg="1"/>
      <p:bldP spid="68" grpId="0" animBg="1"/>
      <p:bldP spid="69" grpId="0"/>
      <p:bldP spid="5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</a:t>
            </a:r>
            <a:r>
              <a:rPr lang="cs-CZ" b="1" dirty="0" smtClean="0"/>
              <a:t>racionálních </a:t>
            </a:r>
            <a:r>
              <a:rPr lang="cs-CZ" b="1" dirty="0" smtClean="0"/>
              <a:t>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0" y="1800000"/>
                <a:ext cx="431996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𝟏𝟔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𝟓𝟔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:(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800000"/>
                <a:ext cx="4319969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0" y="3240000"/>
                <a:ext cx="385192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:(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240000"/>
                <a:ext cx="3851921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4680000"/>
                <a:ext cx="388792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𝟗𝟎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680000"/>
                <a:ext cx="3887921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4500000" y="1800000"/>
                <a:ext cx="406794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:(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00000" y="1800000"/>
                <a:ext cx="4067945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4680000" y="3240000"/>
                <a:ext cx="313184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:(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80000" y="3240000"/>
                <a:ext cx="3131840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4320000" y="4680000"/>
                <a:ext cx="514806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:(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20000" y="4680000"/>
                <a:ext cx="5148064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6516216" y="900000"/>
                <a:ext cx="147645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16216" y="900000"/>
                <a:ext cx="1476456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6516216" y="908121"/>
                <a:ext cx="97112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16216" y="908121"/>
                <a:ext cx="971124" cy="791765"/>
              </a:xfrm>
              <a:prstGeom prst="rect">
                <a:avLst/>
              </a:prstGeom>
              <a:blipFill rotWithShape="0">
                <a:blip r:embed="rId9"/>
                <a:stretch>
                  <a:fillRect r="-4025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6516216" y="897138"/>
                <a:ext cx="100282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16216" y="897138"/>
                <a:ext cx="1002829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6516216" y="889017"/>
                <a:ext cx="78533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16216" y="889017"/>
                <a:ext cx="785331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6478207" y="908121"/>
                <a:ext cx="151446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78207" y="908121"/>
                <a:ext cx="1514465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6478207" y="908121"/>
                <a:ext cx="131964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78207" y="908121"/>
                <a:ext cx="1319648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89412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031936" cy="144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den>
                      </m:f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031936" cy="144000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-1" y="3600000"/>
                <a:ext cx="4283969" cy="1557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𝟕</m:t>
                              </m:r>
                            </m:num>
                            <m:den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</m:t>
                              </m:r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600000"/>
                <a:ext cx="4283969" cy="155719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4499992" cy="1557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𝟐𝟏</m:t>
                              </m:r>
                            </m:num>
                            <m:den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𝟐𝟎</m:t>
                              </m:r>
                            </m:den>
                          </m:f>
                        </m:e>
                      </m:d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4499992" cy="155719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6476478" y="822805"/>
                <a:ext cx="1323868" cy="126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𝟏𝟒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76478" y="822805"/>
                <a:ext cx="1323868" cy="1260000"/>
              </a:xfrm>
              <a:prstGeom prst="rect">
                <a:avLst/>
              </a:prstGeom>
              <a:blipFill rotWithShape="0">
                <a:blip r:embed="rId5"/>
                <a:stretch>
                  <a:fillRect b="-4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5691124" y="760158"/>
                <a:ext cx="3456384" cy="13852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𝟏𝟎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91124" y="760158"/>
                <a:ext cx="3456384" cy="138529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6982386" y="748450"/>
                <a:ext cx="561807" cy="14133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82386" y="748450"/>
                <a:ext cx="561807" cy="141333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Nadpis 5"/>
          <p:cNvSpPr txBox="1">
            <a:spLocks/>
          </p:cNvSpPr>
          <p:nvPr/>
        </p:nvSpPr>
        <p:spPr bwMode="auto">
          <a:xfrm>
            <a:off x="16002" y="188640"/>
            <a:ext cx="9143999" cy="66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b="1" kern="0" dirty="0" smtClean="0"/>
              <a:t>Dělení </a:t>
            </a:r>
            <a:r>
              <a:rPr lang="cs-CZ" b="1" kern="0" dirty="0" smtClean="0"/>
              <a:t>racionálních čísel</a:t>
            </a:r>
            <a:endParaRPr lang="cs-CZ" b="1" kern="0" dirty="0"/>
          </a:p>
        </p:txBody>
      </p:sp>
    </p:spTree>
    <p:extLst>
      <p:ext uri="{BB962C8B-B14F-4D97-AF65-F5344CB8AC3E}">
        <p14:creationId xmlns:p14="http://schemas.microsoft.com/office/powerpoint/2010/main" val="37487406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9" grpId="0"/>
      <p:bldP spid="21" grpId="0"/>
      <p:bldP spid="30" grpId="0"/>
      <p:bldP spid="30" grpId="1"/>
      <p:bldP spid="32" grpId="0"/>
      <p:bldP spid="32" grpId="1"/>
      <p:bldP spid="34" grpId="0"/>
      <p:bldP spid="3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031936" cy="144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031936" cy="144000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-1" y="3600000"/>
                <a:ext cx="4283969" cy="1557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𝟑</m:t>
                              </m:r>
                            </m:den>
                          </m:f>
                        </m:e>
                      </m:d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600000"/>
                <a:ext cx="4283969" cy="155719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4499992" cy="1557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𝟒</m:t>
                              </m:r>
                            </m:den>
                          </m:f>
                        </m:e>
                      </m:d>
                      <m:r>
                        <a:rPr lang="cs-CZ" altLang="cs-CZ" b="1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cs-CZ" altLang="cs-CZ" b="1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4499992" cy="155719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5247905" y="782268"/>
                <a:ext cx="3888432" cy="13989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𝟐𝟓</m:t>
                          </m:r>
                        </m:den>
                      </m:f>
                      <m:r>
                        <a:rPr lang="cs-CZ" altLang="cs-CZ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=−</m:t>
                      </m:r>
                      <m:r>
                        <a:rPr lang="cs-CZ" altLang="cs-CZ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𝟏𝟔</m:t>
                      </m:r>
                      <m:r>
                        <a:rPr lang="cs-CZ" altLang="cs-CZ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47905" y="782268"/>
                <a:ext cx="3888432" cy="139895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5247309" y="789096"/>
                <a:ext cx="3576594" cy="13852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47309" y="789096"/>
                <a:ext cx="3576594" cy="138529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6618026" y="775073"/>
                <a:ext cx="835160" cy="14133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𝟏𝟓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𝟏𝟔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18026" y="775073"/>
                <a:ext cx="835160" cy="141333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Nadpis 5"/>
          <p:cNvSpPr txBox="1">
            <a:spLocks/>
          </p:cNvSpPr>
          <p:nvPr/>
        </p:nvSpPr>
        <p:spPr bwMode="auto">
          <a:xfrm>
            <a:off x="16002" y="188640"/>
            <a:ext cx="9143999" cy="66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b="1" kern="0" dirty="0" smtClean="0"/>
              <a:t>Dělení </a:t>
            </a:r>
            <a:r>
              <a:rPr lang="cs-CZ" b="1" kern="0" dirty="0" smtClean="0"/>
              <a:t>racionálních čísel</a:t>
            </a:r>
            <a:endParaRPr lang="cs-CZ" b="1" kern="0" dirty="0"/>
          </a:p>
        </p:txBody>
      </p:sp>
    </p:spTree>
    <p:extLst>
      <p:ext uri="{BB962C8B-B14F-4D97-AF65-F5344CB8AC3E}">
        <p14:creationId xmlns:p14="http://schemas.microsoft.com/office/powerpoint/2010/main" val="24625741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9" grpId="0"/>
      <p:bldP spid="21" grpId="0"/>
      <p:bldP spid="30" grpId="0"/>
      <p:bldP spid="30" grpId="1"/>
      <p:bldP spid="32" grpId="0"/>
      <p:bldP spid="32" grpId="1"/>
      <p:bldP spid="34" grpId="0"/>
      <p:bldP spid="34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25150</TotalTime>
  <Words>656</Words>
  <Application>Microsoft Office PowerPoint</Application>
  <PresentationFormat>Předvádění na obrazovce (4:3)</PresentationFormat>
  <Paragraphs>226</Paragraphs>
  <Slides>15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2" baseType="lpstr">
      <vt:lpstr>Arial</vt:lpstr>
      <vt:lpstr>Cambria Math</vt:lpstr>
      <vt:lpstr>Symbol</vt:lpstr>
      <vt:lpstr>Tahoma</vt:lpstr>
      <vt:lpstr>Trebuchet MS</vt:lpstr>
      <vt:lpstr>Wingdings</vt:lpstr>
      <vt:lpstr>Prezentace školení zaměstnanců</vt:lpstr>
      <vt:lpstr>Dělení racionálních čísel</vt:lpstr>
      <vt:lpstr>Racionální čísla</vt:lpstr>
      <vt:lpstr>Absolutní hodnota</vt:lpstr>
      <vt:lpstr>Dělení racionálních čísel</vt:lpstr>
      <vt:lpstr>Dělení racionálních čísel</vt:lpstr>
      <vt:lpstr>Dělení racionálních čísel</vt:lpstr>
      <vt:lpstr>Dělení racionálních čísel</vt:lpstr>
      <vt:lpstr>Prezentace aplikace PowerPoint</vt:lpstr>
      <vt:lpstr>Prezentace aplikace PowerPoint</vt:lpstr>
      <vt:lpstr>Dělení racionálních čísel</vt:lpstr>
      <vt:lpstr>Dělení racionálních čísel</vt:lpstr>
      <vt:lpstr>Dělení racionálních čísel</vt:lpstr>
      <vt:lpstr>Dělení racionálních  čísel</vt:lpstr>
      <vt:lpstr>Dělení racionálních čísel shrnutí</vt:lpstr>
      <vt:lpstr>Dělení celých čísel  shrnutí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416</cp:revision>
  <dcterms:created xsi:type="dcterms:W3CDTF">2012-01-02T08:14:14Z</dcterms:created>
  <dcterms:modified xsi:type="dcterms:W3CDTF">2016-01-12T11:17:52Z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