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2" r:id="rId3"/>
    <p:sldId id="313" r:id="rId4"/>
    <p:sldId id="298" r:id="rId5"/>
    <p:sldId id="309" r:id="rId6"/>
    <p:sldId id="310" r:id="rId7"/>
    <p:sldId id="300" r:id="rId8"/>
    <p:sldId id="314" r:id="rId9"/>
    <p:sldId id="315" r:id="rId10"/>
    <p:sldId id="299" r:id="rId11"/>
    <p:sldId id="301" r:id="rId12"/>
    <p:sldId id="303" r:id="rId13"/>
    <p:sldId id="290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F828"/>
    <a:srgbClr val="00CCFF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5" autoAdjust="0"/>
    <p:restoredTop sz="94600" autoAdjust="0"/>
  </p:normalViewPr>
  <p:slideViewPr>
    <p:cSldViewPr>
      <p:cViewPr varScale="1">
        <p:scale>
          <a:sx n="75" d="100"/>
          <a:sy n="75" d="100"/>
        </p:scale>
        <p:origin x="19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8" Type="http://schemas.openxmlformats.org/officeDocument/2006/relationships/image" Target="../media/image92.png"/><Relationship Id="rId26" Type="http://schemas.openxmlformats.org/officeDocument/2006/relationships/image" Target="../media/image100.png"/><Relationship Id="rId21" Type="http://schemas.openxmlformats.org/officeDocument/2006/relationships/image" Target="../media/image95.png"/><Relationship Id="rId34" Type="http://schemas.openxmlformats.org/officeDocument/2006/relationships/image" Target="../media/image108.png"/><Relationship Id="rId7" Type="http://schemas.openxmlformats.org/officeDocument/2006/relationships/image" Target="../media/image90.png"/><Relationship Id="rId17" Type="http://schemas.openxmlformats.org/officeDocument/2006/relationships/image" Target="../media/image125.png"/><Relationship Id="rId25" Type="http://schemas.openxmlformats.org/officeDocument/2006/relationships/image" Target="../media/image99.png"/><Relationship Id="rId33" Type="http://schemas.openxmlformats.org/officeDocument/2006/relationships/image" Target="../media/image107.png"/><Relationship Id="rId2" Type="http://schemas.openxmlformats.org/officeDocument/2006/relationships/image" Target="../media/image87.png"/><Relationship Id="rId20" Type="http://schemas.openxmlformats.org/officeDocument/2006/relationships/image" Target="../media/image94.png"/><Relationship Id="rId29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24" Type="http://schemas.openxmlformats.org/officeDocument/2006/relationships/image" Target="../media/image98.png"/><Relationship Id="rId32" Type="http://schemas.openxmlformats.org/officeDocument/2006/relationships/image" Target="../media/image106.png"/><Relationship Id="rId5" Type="http://schemas.openxmlformats.org/officeDocument/2006/relationships/image" Target="../media/image88.png"/><Relationship Id="rId23" Type="http://schemas.openxmlformats.org/officeDocument/2006/relationships/image" Target="../media/image97.png"/><Relationship Id="rId28" Type="http://schemas.openxmlformats.org/officeDocument/2006/relationships/image" Target="../media/image102.png"/><Relationship Id="rId19" Type="http://schemas.openxmlformats.org/officeDocument/2006/relationships/image" Target="../media/image93.png"/><Relationship Id="rId31" Type="http://schemas.openxmlformats.org/officeDocument/2006/relationships/image" Target="../media/image105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Relationship Id="rId22" Type="http://schemas.openxmlformats.org/officeDocument/2006/relationships/image" Target="../media/image96.png"/><Relationship Id="rId27" Type="http://schemas.openxmlformats.org/officeDocument/2006/relationships/image" Target="../media/image101.png"/><Relationship Id="rId30" Type="http://schemas.openxmlformats.org/officeDocument/2006/relationships/image" Target="../media/image104.png"/><Relationship Id="rId35" Type="http://schemas.openxmlformats.org/officeDocument/2006/relationships/image" Target="../media/image10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4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2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7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26.png"/><Relationship Id="rId9" Type="http://schemas.openxmlformats.org/officeDocument/2006/relationships/image" Target="../media/image28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21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710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11" Type="http://schemas.openxmlformats.org/officeDocument/2006/relationships/image" Target="../media/image34.png"/><Relationship Id="rId5" Type="http://schemas.openxmlformats.org/officeDocument/2006/relationships/image" Target="../media/image10.png"/><Relationship Id="rId15" Type="http://schemas.openxmlformats.org/officeDocument/2006/relationships/image" Target="../media/image38.png"/><Relationship Id="rId10" Type="http://schemas.openxmlformats.org/officeDocument/2006/relationships/image" Target="../media/image250.png"/><Relationship Id="rId19" Type="http://schemas.openxmlformats.org/officeDocument/2006/relationships/image" Target="../media/image42.png"/><Relationship Id="rId4" Type="http://schemas.openxmlformats.org/officeDocument/2006/relationships/image" Target="../media/image32.png"/><Relationship Id="rId9" Type="http://schemas.openxmlformats.org/officeDocument/2006/relationships/image" Target="../media/image24.png"/><Relationship Id="rId1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Násobení </a:t>
            </a:r>
            <a:r>
              <a:rPr lang="cs-CZ" dirty="0" smtClean="0"/>
              <a:t>racionálních </a:t>
            </a:r>
            <a:r>
              <a:rPr lang="cs-CZ" dirty="0" smtClean="0"/>
              <a:t>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3434" y="342208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887332" y="1013019"/>
            <a:ext cx="8256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Násobení většího množství </a:t>
            </a:r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racionálních </a:t>
            </a:r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čísel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455333" y="2196834"/>
                <a:ext cx="63489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3" y="2196834"/>
                <a:ext cx="6348915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1" y="4061664"/>
                <a:ext cx="9143998" cy="18982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 Určíme počet znamének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Pokud je jich lichý počet, zapíšeme </a:t>
                </a:r>
                <a14:m>
                  <m:oMath xmlns:m="http://schemas.openxmlformats.org/officeDocument/2006/math">
                    <m:r>
                      <a:rPr lang="cs-CZ" altLang="cs-CZ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do výsledku, pokud je jich sudý počet,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(ne)zapíšeme do výsledku 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(nic). 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" y="4061664"/>
                <a:ext cx="9143998" cy="1898247"/>
              </a:xfrm>
              <a:prstGeom prst="rect">
                <a:avLst/>
              </a:prstGeom>
              <a:blipFill rotWithShape="0">
                <a:blip r:embed="rId3"/>
                <a:stretch>
                  <a:fillRect l="-1333" t="-641" b="-60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3434" y="5959912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Vynásobíme všechna čísla bez znamének.</a:t>
            </a: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ál 11"/>
          <p:cNvSpPr/>
          <p:nvPr/>
        </p:nvSpPr>
        <p:spPr bwMode="auto">
          <a:xfrm>
            <a:off x="527332" y="2376000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4927776" y="2394738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6660232" y="2196833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2196833"/>
                <a:ext cx="531769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7159859" y="2196833"/>
                <a:ext cx="14045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𝟕𝟑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9859" y="2196833"/>
                <a:ext cx="1404598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455332" y="2998693"/>
                <a:ext cx="67045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cs-CZ" sz="36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cs-CZ" sz="3600" b="1" i="1" dirty="0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</m:d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2" y="2998693"/>
                <a:ext cx="6704527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ál 58"/>
          <p:cNvSpPr/>
          <p:nvPr/>
        </p:nvSpPr>
        <p:spPr bwMode="auto">
          <a:xfrm>
            <a:off x="527332" y="3177859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ál 59"/>
          <p:cNvSpPr/>
          <p:nvPr/>
        </p:nvSpPr>
        <p:spPr bwMode="auto">
          <a:xfrm>
            <a:off x="4932080" y="3180718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6660232" y="2998692"/>
                <a:ext cx="53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2998692"/>
                <a:ext cx="531769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7092233" y="2998692"/>
                <a:ext cx="14679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𝟕𝟒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33" y="2998692"/>
                <a:ext cx="1467920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ál 63"/>
          <p:cNvSpPr/>
          <p:nvPr/>
        </p:nvSpPr>
        <p:spPr bwMode="auto">
          <a:xfrm>
            <a:off x="2123768" y="3180718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720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1" grpId="0"/>
      <p:bldP spid="36" grpId="0"/>
      <p:bldP spid="37" grpId="0"/>
      <p:bldP spid="12" grpId="0" animBg="1"/>
      <p:bldP spid="12" grpId="1" animBg="1"/>
      <p:bldP spid="46" grpId="0" animBg="1"/>
      <p:bldP spid="46" grpId="1" animBg="1"/>
      <p:bldP spid="56" grpId="0"/>
      <p:bldP spid="57" grpId="0"/>
      <p:bldP spid="58" grpId="0"/>
      <p:bldP spid="59" grpId="0" animBg="1"/>
      <p:bldP spid="59" grpId="1" animBg="1"/>
      <p:bldP spid="60" grpId="0" animBg="1"/>
      <p:bldP spid="60" grpId="1" animBg="1"/>
      <p:bldP spid="62" grpId="0"/>
      <p:bldP spid="63" grpId="0"/>
      <p:bldP spid="64" grpId="0" animBg="1"/>
      <p:bldP spid="6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59761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597615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572412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𝟒</m:t>
                              </m:r>
                            </m:den>
                          </m:f>
                        </m:e>
                      </m:d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∙(−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5724128" cy="791765"/>
              </a:xfrm>
              <a:prstGeom prst="rect">
                <a:avLst/>
              </a:prstGeom>
              <a:blipFill rotWithShape="0">
                <a:blip r:embed="rId3"/>
                <a:stretch>
                  <a:fillRect t="-35659" b="-4651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-1" y="5040000"/>
                <a:ext cx="521848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5040000"/>
                <a:ext cx="5218489" cy="791765"/>
              </a:xfrm>
              <a:prstGeom prst="rect">
                <a:avLst/>
              </a:prstGeom>
              <a:blipFill rotWithShape="0">
                <a:blip r:embed="rId4"/>
                <a:stretch>
                  <a:fillRect t="-35385" b="-4615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200000" y="900000"/>
                <a:ext cx="14044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900000"/>
                <a:ext cx="1404448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5400000" y="1080000"/>
                <a:ext cx="367240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1080000"/>
                <a:ext cx="3672407" cy="791765"/>
              </a:xfrm>
              <a:prstGeom prst="rect">
                <a:avLst/>
              </a:prstGeom>
              <a:blipFill rotWithShape="0">
                <a:blip r:embed="rId6"/>
                <a:stretch>
                  <a:fillRect t="-20000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5400000" y="1080000"/>
                <a:ext cx="244827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1080000"/>
                <a:ext cx="2448272" cy="791765"/>
              </a:xfrm>
              <a:prstGeom prst="rect">
                <a:avLst/>
              </a:prstGeom>
              <a:blipFill rotWithShape="0">
                <a:blip r:embed="rId7"/>
                <a:stretch>
                  <a:fillRect t="-19231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47833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2" grpId="0"/>
      <p:bldP spid="32" grpId="1"/>
      <p:bldP spid="34" grpId="0"/>
      <p:bldP spid="3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590414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)∙(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5904144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601216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6012160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68042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+(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sz="36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6804248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876256" y="900000"/>
                <a:ext cx="158399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76256" y="900000"/>
                <a:ext cx="1583999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876256" y="908632"/>
                <a:ext cx="166761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76256" y="908632"/>
                <a:ext cx="1667613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885795" y="905195"/>
                <a:ext cx="173969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𝟑𝟖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85795" y="905195"/>
                <a:ext cx="1739697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71888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2" grpId="0"/>
      <p:bldP spid="32" grpId="1"/>
      <p:bldP spid="34" grpId="0"/>
      <p:bldP spid="3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51" y="23479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Násobení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224362" y="2296036"/>
                <a:ext cx="119038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362" y="2296036"/>
                <a:ext cx="1190386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čísla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stejná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819256"/>
                <a:ext cx="9143999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000" t="-3553" r="-200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délník 11"/>
          <p:cNvSpPr/>
          <p:nvPr/>
        </p:nvSpPr>
        <p:spPr>
          <a:xfrm>
            <a:off x="63451" y="1772816"/>
            <a:ext cx="9080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59265" y="2255970"/>
            <a:ext cx="70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3,2</a:t>
            </a:r>
            <a:endParaRPr lang="cs-CZ" sz="28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621699" y="2271327"/>
            <a:ext cx="71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5,3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07504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255970"/>
                <a:ext cx="503911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899592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255970"/>
                <a:ext cx="5039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2333401" y="2255970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900763" y="2255970"/>
                <a:ext cx="10655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2255970"/>
                <a:ext cx="1065580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1237883" y="2255970"/>
                <a:ext cx="5076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883" y="2255970"/>
                <a:ext cx="507675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2255970"/>
                <a:ext cx="503911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délník 31"/>
              <p:cNvSpPr/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znaménka, určíme výsledek tak,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cs-CZ" altLang="cs-CZ" sz="24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že vynásobíme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čísel a </a:t>
                </a:r>
                <a:r>
                  <a:rPr lang="cs-CZ" altLang="cs-CZ" sz="24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Obdélní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71" y="5655091"/>
                <a:ext cx="9144372" cy="1200329"/>
              </a:xfrm>
              <a:prstGeom prst="rect">
                <a:avLst/>
              </a:prstGeom>
              <a:blipFill rotWithShape="0">
                <a:blip r:embed="rId17"/>
                <a:stretch>
                  <a:fillRect l="-1067" t="-3553" b="-111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bdélník 32"/>
          <p:cNvSpPr/>
          <p:nvPr/>
        </p:nvSpPr>
        <p:spPr>
          <a:xfrm>
            <a:off x="0" y="438681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6078491" y="2316938"/>
                <a:ext cx="119038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491" y="2316938"/>
                <a:ext cx="1190386" cy="430887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ovéPole 51"/>
          <p:cNvSpPr txBox="1"/>
          <p:nvPr/>
        </p:nvSpPr>
        <p:spPr>
          <a:xfrm>
            <a:off x="5313394" y="2276872"/>
            <a:ext cx="70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3,2</a:t>
            </a:r>
            <a:endParaRPr lang="cs-CZ" sz="28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6475828" y="2292229"/>
            <a:ext cx="71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5,3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4961633" y="2276872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1633" y="2276872"/>
                <a:ext cx="503911" cy="523220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5753721" y="2276872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721" y="2276872"/>
                <a:ext cx="503911" cy="523220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ovéPole 55"/>
          <p:cNvSpPr txBox="1"/>
          <p:nvPr/>
        </p:nvSpPr>
        <p:spPr>
          <a:xfrm>
            <a:off x="7187530" y="2276872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7754892" y="2276872"/>
                <a:ext cx="10655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4892" y="2276872"/>
                <a:ext cx="1065580" cy="52322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6092012" y="2276872"/>
                <a:ext cx="5076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012" y="2276872"/>
                <a:ext cx="507675" cy="523220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7421974" y="2276872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1974" y="2276872"/>
                <a:ext cx="503911" cy="523220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1224362" y="5090729"/>
                <a:ext cx="119038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362" y="5090729"/>
                <a:ext cx="1190386" cy="430887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ovéPole 60"/>
          <p:cNvSpPr txBox="1"/>
          <p:nvPr/>
        </p:nvSpPr>
        <p:spPr>
          <a:xfrm>
            <a:off x="459265" y="5050663"/>
            <a:ext cx="70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3,2</a:t>
            </a:r>
            <a:endParaRPr lang="cs-CZ" sz="28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1621699" y="5066020"/>
            <a:ext cx="71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5,3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107504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050663"/>
                <a:ext cx="503911" cy="52322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899592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5050663"/>
                <a:ext cx="503911" cy="523220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ovéPole 64"/>
          <p:cNvSpPr txBox="1"/>
          <p:nvPr/>
        </p:nvSpPr>
        <p:spPr>
          <a:xfrm>
            <a:off x="2333401" y="5050663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2900763" y="5050663"/>
                <a:ext cx="10655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63" y="5050663"/>
                <a:ext cx="1065580" cy="523220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1237883" y="5050663"/>
                <a:ext cx="5076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883" y="5050663"/>
                <a:ext cx="507675" cy="523220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2567845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45" y="5050663"/>
                <a:ext cx="503911" cy="523220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6150499" y="5090729"/>
                <a:ext cx="119038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 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0499" y="5090729"/>
                <a:ext cx="1190386" cy="430887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ovéPole 69"/>
          <p:cNvSpPr txBox="1"/>
          <p:nvPr/>
        </p:nvSpPr>
        <p:spPr>
          <a:xfrm>
            <a:off x="5385402" y="5050663"/>
            <a:ext cx="70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3,2</a:t>
            </a:r>
            <a:endParaRPr lang="cs-CZ" sz="28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6547836" y="5066020"/>
            <a:ext cx="71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5,3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5033641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641" y="5050663"/>
                <a:ext cx="503911" cy="523220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5825729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5729" y="5050663"/>
                <a:ext cx="503911" cy="523220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ovéPole 73"/>
          <p:cNvSpPr txBox="1"/>
          <p:nvPr/>
        </p:nvSpPr>
        <p:spPr>
          <a:xfrm>
            <a:off x="7259538" y="5050663"/>
            <a:ext cx="5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=</a:t>
            </a:r>
            <a:endParaRPr 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7826900" y="5050663"/>
                <a:ext cx="10655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2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6900" y="5050663"/>
                <a:ext cx="1065580" cy="523220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6164020" y="5050663"/>
                <a:ext cx="5076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4020" y="5050663"/>
                <a:ext cx="507675" cy="523220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ovéPole 76"/>
              <p:cNvSpPr txBox="1"/>
              <p:nvPr/>
            </p:nvSpPr>
            <p:spPr>
              <a:xfrm>
                <a:off x="7493982" y="5050663"/>
                <a:ext cx="5039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77" name="TextovéPol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982" y="5050663"/>
                <a:ext cx="503911" cy="523220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34327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5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500"/>
                            </p:stCondLst>
                            <p:childTnLst>
                              <p:par>
                                <p:cTn id="2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00"/>
                            </p:stCondLst>
                            <p:childTnLst>
                              <p:par>
                                <p:cTn id="2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2" grpId="0"/>
      <p:bldP spid="13" grpId="0"/>
      <p:bldP spid="14" grpId="0"/>
      <p:bldP spid="15" grpId="0"/>
      <p:bldP spid="15" grpId="1"/>
      <p:bldP spid="16" grpId="0"/>
      <p:bldP spid="17" grpId="0"/>
      <p:bldP spid="18" grpId="0"/>
      <p:bldP spid="19" grpId="0"/>
      <p:bldP spid="19" grpId="1"/>
      <p:bldP spid="20" grpId="0"/>
      <p:bldP spid="20" grpId="1"/>
      <p:bldP spid="32" grpId="0"/>
      <p:bldP spid="33" grpId="0"/>
      <p:bldP spid="51" grpId="0"/>
      <p:bldP spid="51" grpId="1"/>
      <p:bldP spid="52" grpId="0"/>
      <p:bldP spid="53" grpId="0"/>
      <p:bldP spid="54" grpId="0"/>
      <p:bldP spid="54" grpId="1"/>
      <p:bldP spid="55" grpId="0"/>
      <p:bldP spid="56" grpId="0"/>
      <p:bldP spid="57" grpId="0"/>
      <p:bldP spid="58" grpId="0"/>
      <p:bldP spid="58" grpId="1"/>
      <p:bldP spid="59" grpId="0"/>
      <p:bldP spid="59" grpId="1"/>
      <p:bldP spid="60" grpId="0"/>
      <p:bldP spid="60" grpId="1"/>
      <p:bldP spid="61" grpId="0"/>
      <p:bldP spid="62" grpId="0"/>
      <p:bldP spid="63" grpId="0"/>
      <p:bldP spid="63" grpId="1"/>
      <p:bldP spid="64" grpId="0"/>
      <p:bldP spid="65" grpId="0"/>
      <p:bldP spid="66" grpId="0"/>
      <p:bldP spid="67" grpId="0"/>
      <p:bldP spid="67" grpId="1"/>
      <p:bldP spid="68" grpId="0"/>
      <p:bldP spid="68" grpId="1"/>
      <p:bldP spid="69" grpId="0"/>
      <p:bldP spid="69" grpId="1"/>
      <p:bldP spid="70" grpId="0"/>
      <p:bldP spid="71" grpId="0"/>
      <p:bldP spid="72" grpId="0"/>
      <p:bldP spid="72" grpId="1"/>
      <p:bldP spid="73" grpId="0"/>
      <p:bldP spid="74" grpId="0"/>
      <p:bldP spid="75" grpId="0"/>
      <p:bldP spid="76" grpId="0"/>
      <p:bldP spid="76" grpId="1"/>
      <p:bldP spid="77" grpId="0"/>
      <p:bldP spid="7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793213" y="764704"/>
            <a:ext cx="7793037" cy="617685"/>
          </a:xfrm>
        </p:spPr>
        <p:txBody>
          <a:bodyPr/>
          <a:lstStyle/>
          <a:p>
            <a:pPr algn="ctr"/>
            <a:r>
              <a:rPr lang="cs-CZ" dirty="0" smtClean="0"/>
              <a:t>Racionální čísla</a:t>
            </a:r>
            <a:endParaRPr lang="cs-CZ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0" y="2636912"/>
            <a:ext cx="9144000" cy="8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cs-CZ" sz="2800" b="1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Racionální číslo </a:t>
            </a:r>
            <a:r>
              <a:rPr lang="cs-CZ" sz="2800" spc="-120" dirty="0">
                <a:solidFill>
                  <a:srgbClr val="FF000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je číslo, které lze vyjádřit jako zlomek.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27"/>
              <p:cNvSpPr>
                <a:spLocks noChangeArrowheads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algn="ctr"/>
                <a:r>
                  <a:rPr lang="cs-CZ" sz="2800" b="1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Racionální číslo </a:t>
                </a:r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lze zapsat ve tvaru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pc="-12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𝑎</m:t>
                        </m:r>
                      </m:num>
                      <m:den>
                        <m:r>
                          <a:rPr lang="cs-CZ" sz="2800" i="1" spc="-12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, </a:t>
                </a: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/>
                </a:r>
                <a:b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</a:br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kde </a:t>
                </a:r>
                <a14:m>
                  <m:oMath xmlns:m="http://schemas.openxmlformats.org/officeDocument/2006/math"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𝑎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, 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cs-CZ" sz="2800" spc="-120" dirty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jsou celá čísla, </a:t>
                </a:r>
                <a14:m>
                  <m:oMath xmlns:m="http://schemas.openxmlformats.org/officeDocument/2006/math"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𝑏</m:t>
                    </m:r>
                    <m:r>
                      <a:rPr lang="cs-CZ" sz="2800" i="1" spc="-12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2800" spc="-12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itchFamily="18" charset="0"/>
                    <a:cs typeface="Arial" panose="020B0604020202020204" pitchFamily="34" charset="0"/>
                  </a:rPr>
                  <a:t>.</a:t>
                </a:r>
                <a:endParaRPr lang="cs-CZ" altLang="cs-CZ" sz="2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6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9996" y="4509120"/>
                <a:ext cx="9153996" cy="956864"/>
              </a:xfrm>
              <a:prstGeom prst="rect">
                <a:avLst/>
              </a:prstGeom>
              <a:blipFill rotWithShape="0">
                <a:blip r:embed="rId2"/>
                <a:stretch>
                  <a:fillRect t="-9554" b="-242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13925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24537" y="112004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Absolutní hodnota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456880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456880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456195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456195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456195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Vzdálenost obrazu čísla na číselné ose od nuly se nazývá </a:t>
            </a:r>
            <a:r>
              <a:rPr lang="cs-CZ" altLang="cs-CZ" sz="2400" b="1" dirty="0">
                <a:solidFill>
                  <a:srgbClr val="FF0000"/>
                </a:solidFill>
              </a:rPr>
              <a:t>absolutní hodnota čísla</a:t>
            </a:r>
            <a:r>
              <a:rPr lang="cs-CZ" altLang="cs-CZ" sz="2400" b="1" dirty="0"/>
              <a:t>.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35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1944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768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1944000" y="3343988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356000" y="3343988"/>
            <a:ext cx="241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" name="Levá složená závorka 7"/>
          <p:cNvSpPr/>
          <p:nvPr/>
        </p:nvSpPr>
        <p:spPr bwMode="auto">
          <a:xfrm rot="16200000">
            <a:off x="5323829" y="2538158"/>
            <a:ext cx="484685" cy="2403659"/>
          </a:xfrm>
          <a:prstGeom prst="leftBrace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Levá složená závorka 80"/>
          <p:cNvSpPr/>
          <p:nvPr/>
        </p:nvSpPr>
        <p:spPr bwMode="auto">
          <a:xfrm rot="16200000">
            <a:off x="2895490" y="2554499"/>
            <a:ext cx="525708" cy="2411999"/>
          </a:xfrm>
          <a:prstGeom prst="leftBrac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0" y="4500000"/>
            <a:ext cx="908177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Protože se jedná o vzdálenost, je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absolutní hodnota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kladné nebo nula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107504" y="3780000"/>
                <a:ext cx="2289177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,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𝟕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3780000"/>
                <a:ext cx="2289177" cy="576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6155999" y="3780000"/>
                <a:ext cx="2124001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,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𝟕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5999" y="3780000"/>
                <a:ext cx="2124001" cy="576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7"/>
              <p:cNvSpPr>
                <a:spLocks noChangeArrowheads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Platí: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blipFill rotWithShape="0">
                <a:blip r:embed="rId4"/>
                <a:stretch>
                  <a:fillRect l="-296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7"/>
              <p:cNvSpPr>
                <a:spLocks noChangeArrowheads="1"/>
              </p:cNvSpPr>
              <p:nvPr/>
            </p:nvSpPr>
            <p:spPr bwMode="auto">
              <a:xfrm>
                <a:off x="4421114" y="6120000"/>
                <a:ext cx="40910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14:m>
                  <m:oMath xmlns:m="http://schemas.openxmlformats.org/officeDocument/2006/math"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𝐣</m:t>
                    </m:r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𝟕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𝟕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𝟔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𝟕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1114" y="6120000"/>
                <a:ext cx="4091009" cy="576262"/>
              </a:xfrm>
              <a:prstGeom prst="rect">
                <a:avLst/>
              </a:prstGeom>
              <a:blipFill rotWithShape="0">
                <a:blip r:embed="rId5"/>
                <a:stretch>
                  <a:fillRect l="-2981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72F828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7"/>
              <p:cNvSpPr>
                <a:spLocks noChangeArrowheads="1"/>
              </p:cNvSpPr>
              <p:nvPr/>
            </p:nvSpPr>
            <p:spPr bwMode="auto">
              <a:xfrm>
                <a:off x="2411760" y="3869597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𝟕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1760" y="3869597"/>
                <a:ext cx="1386080" cy="576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altLang="cs-CZ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Značí se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  <a:blipFill rotWithShape="0">
                <a:blip r:embed="rId8"/>
                <a:stretch>
                  <a:fillRect l="-5479" t="-4255" r="-4658"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52065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8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2808000" y="288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2880000"/>
                <a:ext cx="1919948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808000" y="1800000"/>
                <a:ext cx="191994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00" y="1800000"/>
                <a:ext cx="1919948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stejná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 (nebo nenapíšeme žádné znaménko).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1400" t="-3691" b="-83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20014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583056" y="1800000"/>
            <a:ext cx="1153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3,2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477819" y="1800000"/>
            <a:ext cx="1259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5,3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1043608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572145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ovéPole 93"/>
              <p:cNvSpPr txBox="1"/>
              <p:nvPr/>
            </p:nvSpPr>
            <p:spPr>
              <a:xfrm>
                <a:off x="5364088" y="1800000"/>
                <a:ext cx="19076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1800000"/>
                <a:ext cx="190763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4932040" y="1772816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1772816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547520" y="2880000"/>
            <a:ext cx="11866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3,2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528000" y="2880000"/>
            <a:ext cx="104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5,3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1043608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0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644153" y="288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5327999" y="2880000"/>
                <a:ext cx="194372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99" y="2880000"/>
                <a:ext cx="1943720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5004193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193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05017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" grpId="0"/>
      <p:bldP spid="10" grpId="1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6" grpId="1"/>
      <p:bldP spid="38" grpId="0"/>
      <p:bldP spid="38" grpId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7" grpId="0"/>
      <p:bldP spid="5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2555776" y="2880000"/>
                <a:ext cx="2056204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2880000"/>
                <a:ext cx="2056204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587804" y="1800000"/>
                <a:ext cx="2056204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4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</m:e>
                      </m:d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804" y="1800000"/>
                <a:ext cx="2056204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Mají-li dvě čísla různá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znaménka, určíme výsledek tak, že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vynásobíme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absolutní hodnoty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čísel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a </a:t>
                </a:r>
                <a:r>
                  <a:rPr lang="cs-CZ" altLang="cs-CZ" sz="2800" b="1" dirty="0">
                    <a:solidFill>
                      <a:srgbClr val="FF0000"/>
                    </a:solidFill>
                  </a:rPr>
                  <a:t>ve výsledku napíšeme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" y="5034642"/>
                <a:ext cx="9143999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400" t="-4846" b="-114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/>
              <a:t>Násobení racionálních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511179" y="1800000"/>
            <a:ext cx="10438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2,3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312551" y="1800000"/>
            <a:ext cx="12208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7,5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9716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233975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500137" y="180000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ovéPole 93"/>
              <p:cNvSpPr txBox="1"/>
              <p:nvPr/>
            </p:nvSpPr>
            <p:spPr>
              <a:xfrm>
                <a:off x="5328000" y="1800000"/>
                <a:ext cx="18362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𝟐𝟓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1800000"/>
                <a:ext cx="1836288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269979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180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bdélník 47"/>
          <p:cNvSpPr/>
          <p:nvPr/>
        </p:nvSpPr>
        <p:spPr>
          <a:xfrm>
            <a:off x="-8467" y="3864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Znaménka plus obvykle do příkladu nezapisujeme.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1511179" y="2880000"/>
            <a:ext cx="1076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2,3</a:t>
            </a:r>
            <a:endParaRPr lang="cs-CZ" sz="48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275769" y="2880000"/>
            <a:ext cx="1080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7,5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9716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88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339752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288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ovéPole 52"/>
          <p:cNvSpPr txBox="1"/>
          <p:nvPr/>
        </p:nvSpPr>
        <p:spPr>
          <a:xfrm>
            <a:off x="4464105" y="2880000"/>
            <a:ext cx="683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5327999" y="2880000"/>
                <a:ext cx="183628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𝟐𝟓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99" y="2880000"/>
                <a:ext cx="1836289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2771945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945" y="2880000"/>
                <a:ext cx="503911" cy="830997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88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24643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10" grpId="0"/>
      <p:bldP spid="7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36" grpId="0"/>
      <p:bldP spid="38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5" grpId="1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4932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FF0000"/>
                </a:solidFill>
              </a:rPr>
              <a:t>Násobíme-li dvě čísla se stejnými znaménky, 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6002" y="600919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Násobení </a:t>
            </a:r>
            <a:r>
              <a:rPr lang="cs-CZ" b="1" dirty="0" smtClean="0"/>
              <a:t>racionálních </a:t>
            </a:r>
            <a:r>
              <a:rPr lang="cs-CZ" b="1" dirty="0" smtClean="0"/>
              <a:t>čísel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800000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1800000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ovéPole 92"/>
              <p:cNvSpPr txBox="1"/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180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1800000"/>
                <a:ext cx="503911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1800000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2520000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2520000"/>
                <a:ext cx="503911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520000"/>
                <a:ext cx="503911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ovéPole 54"/>
              <p:cNvSpPr txBox="1"/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2520000"/>
                <a:ext cx="503911" cy="830997"/>
              </a:xfrm>
              <a:prstGeom prst="rect">
                <a:avLst/>
              </a:prstGeom>
              <a:blipFill rotWithShape="0">
                <a:blip r:embed="rId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20000"/>
                <a:ext cx="503911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240000"/>
                <a:ext cx="50391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240000"/>
                <a:ext cx="503911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240000"/>
                <a:ext cx="503911" cy="684000"/>
              </a:xfrm>
              <a:prstGeom prst="rect">
                <a:avLst/>
              </a:prstGeom>
              <a:blipFill rotWithShape="0">
                <a:blip r:embed="rId13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0" y="3240000"/>
                <a:ext cx="503911" cy="8309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112" y="3240000"/>
                <a:ext cx="503911" cy="83099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000" y="3960000"/>
                <a:ext cx="503911" cy="83099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000" y="3960000"/>
                <a:ext cx="503911" cy="83099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3911" cy="830997"/>
              </a:xfrm>
              <a:prstGeom prst="rect">
                <a:avLst/>
              </a:prstGeom>
              <a:blipFill rotWithShape="0">
                <a:blip r:embed="rId18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50" y="3960000"/>
                <a:ext cx="503911" cy="830997"/>
              </a:xfrm>
              <a:prstGeom prst="rect">
                <a:avLst/>
              </a:prstGeom>
              <a:blipFill rotWithShape="0">
                <a:blip r:embed="rId19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960000"/>
                <a:ext cx="503911" cy="830997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ál 3"/>
          <p:cNvSpPr/>
          <p:nvPr/>
        </p:nvSpPr>
        <p:spPr bwMode="auto">
          <a:xfrm>
            <a:off x="1440000" y="262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vál 65"/>
          <p:cNvSpPr/>
          <p:nvPr/>
        </p:nvSpPr>
        <p:spPr bwMode="auto">
          <a:xfrm>
            <a:off x="1440000" y="190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vál 66"/>
          <p:cNvSpPr/>
          <p:nvPr/>
        </p:nvSpPr>
        <p:spPr bwMode="auto">
          <a:xfrm>
            <a:off x="1438850" y="334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vál 67"/>
          <p:cNvSpPr/>
          <p:nvPr/>
        </p:nvSpPr>
        <p:spPr bwMode="auto">
          <a:xfrm>
            <a:off x="1440000" y="4068000"/>
            <a:ext cx="2482512" cy="684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>
          <a:xfrm>
            <a:off x="0" y="5868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7030A0"/>
                </a:solidFill>
              </a:rPr>
              <a:t>Násobíme-li dvě čísla s různými znaménky, </a:t>
            </a:r>
            <a:endParaRPr lang="cs-CZ" altLang="cs-CZ" sz="2800" b="1" dirty="0">
              <a:solidFill>
                <a:srgbClr val="7030A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5292000"/>
            <a:ext cx="344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výsledek je kladný.</a:t>
            </a:r>
          </a:p>
        </p:txBody>
      </p:sp>
      <p:sp>
        <p:nvSpPr>
          <p:cNvPr id="8" name="Obdélník 7"/>
          <p:cNvSpPr/>
          <p:nvPr/>
        </p:nvSpPr>
        <p:spPr>
          <a:xfrm>
            <a:off x="0" y="6228000"/>
            <a:ext cx="3682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2800" b="1" dirty="0">
                <a:solidFill>
                  <a:srgbClr val="7030A0"/>
                </a:solidFill>
              </a:rPr>
              <a:t>výsledek je záporný.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563305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5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5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1" grpId="0"/>
      <p:bldP spid="92" grpId="0"/>
      <p:bldP spid="93" grpId="0"/>
      <p:bldP spid="36" grpId="0"/>
      <p:bldP spid="38" grpId="0"/>
      <p:bldP spid="38" grpId="1"/>
      <p:bldP spid="38" grpId="2"/>
      <p:bldP spid="51" grpId="0"/>
      <p:bldP spid="52" grpId="0"/>
      <p:bldP spid="53" grpId="0"/>
      <p:bldP spid="55" grpId="0"/>
      <p:bldP spid="57" grpId="0"/>
      <p:bldP spid="57" grpId="1"/>
      <p:bldP spid="57" grpId="2"/>
      <p:bldP spid="24" grpId="0"/>
      <p:bldP spid="25" grpId="0"/>
      <p:bldP spid="26" grpId="0"/>
      <p:bldP spid="27" grpId="0"/>
      <p:bldP spid="28" grpId="0"/>
      <p:bldP spid="28" grpId="1"/>
      <p:bldP spid="28" grpId="2"/>
      <p:bldP spid="29" grpId="0"/>
      <p:bldP spid="30" grpId="0"/>
      <p:bldP spid="31" grpId="0"/>
      <p:bldP spid="32" grpId="0"/>
      <p:bldP spid="33" grpId="0"/>
      <p:bldP spid="33" grpId="1"/>
      <p:bldP spid="33" grpId="2"/>
      <p:bldP spid="4" grpId="0" animBg="1"/>
      <p:bldP spid="66" grpId="0" animBg="1"/>
      <p:bldP spid="67" grpId="0" animBg="1"/>
      <p:bldP spid="68" grpId="0" animBg="1"/>
      <p:bldP spid="69" grpId="0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03193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031936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464400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4644009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370790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3707905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-1" y="4320000"/>
                <a:ext cx="442798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20000"/>
                <a:ext cx="4427985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49999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49999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399593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∙(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3995936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87590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875904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2245993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2245993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44651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446518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777729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777729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210883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𝟖𝟓𝟓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2108830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4076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𝟑𝟗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407640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Nadpis 5"/>
          <p:cNvSpPr txBox="1">
            <a:spLocks/>
          </p:cNvSpPr>
          <p:nvPr/>
        </p:nvSpPr>
        <p:spPr bwMode="auto">
          <a:xfrm>
            <a:off x="16002" y="188640"/>
            <a:ext cx="9143999" cy="66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b="1" kern="0" dirty="0" smtClean="0"/>
              <a:t>Násobení racionálních čísel</a:t>
            </a: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22489412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den>
                      </m:f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𝟏𝟐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𝟏𝟑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𝟏𝟓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875904" cy="12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𝟏𝟒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875904" cy="1260000"/>
              </a:xfrm>
              <a:prstGeom prst="rect">
                <a:avLst/>
              </a:prstGeom>
              <a:blipFill rotWithShape="0">
                <a:blip r:embed="rId5"/>
                <a:stretch>
                  <a:fillRect b="-9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446518" cy="13852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𝟏𝟑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446518" cy="138529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561807" cy="1413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561807" cy="14133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Nadpis 5"/>
          <p:cNvSpPr txBox="1">
            <a:spLocks/>
          </p:cNvSpPr>
          <p:nvPr/>
        </p:nvSpPr>
        <p:spPr bwMode="auto">
          <a:xfrm>
            <a:off x="16002" y="188640"/>
            <a:ext cx="9143999" cy="66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b="1" kern="0" dirty="0" smtClean="0"/>
              <a:t>Násobení racionálních čísel</a:t>
            </a: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23403162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2" grpId="0"/>
      <p:bldP spid="32" grpId="1"/>
      <p:bldP spid="34" grpId="0"/>
      <p:bldP spid="3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031936" cy="14400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𝟒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4283969" cy="15571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d>
                        <m:dPr>
                          <m:ctrlP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altLang="cs-CZ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499992" cy="15571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6480000" y="900000"/>
                <a:ext cx="1044328" cy="5847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0000" y="900000"/>
                <a:ext cx="1044328" cy="58478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5400000" y="720000"/>
                <a:ext cx="3836766" cy="13852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0" y="720000"/>
                <a:ext cx="3836766" cy="138529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60000" y="720000"/>
                <a:ext cx="835160" cy="1413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720000"/>
                <a:ext cx="835160" cy="14133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Nadpis 5"/>
          <p:cNvSpPr txBox="1">
            <a:spLocks/>
          </p:cNvSpPr>
          <p:nvPr/>
        </p:nvSpPr>
        <p:spPr bwMode="auto">
          <a:xfrm>
            <a:off x="16002" y="188640"/>
            <a:ext cx="9143999" cy="66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b="1" kern="0" dirty="0" smtClean="0"/>
              <a:t>Násobení racionálních čísel</a:t>
            </a: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805268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2" grpId="0"/>
      <p:bldP spid="32" grpId="1"/>
      <p:bldP spid="34" grpId="0"/>
      <p:bldP spid="34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26124</TotalTime>
  <Words>625</Words>
  <Application>Microsoft Office PowerPoint</Application>
  <PresentationFormat>Předvádění na obrazovce (4:3)</PresentationFormat>
  <Paragraphs>209</Paragraphs>
  <Slides>13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</vt:lpstr>
      <vt:lpstr>Cambria Math</vt:lpstr>
      <vt:lpstr>Symbol</vt:lpstr>
      <vt:lpstr>Tahoma</vt:lpstr>
      <vt:lpstr>Trebuchet MS</vt:lpstr>
      <vt:lpstr>Wingdings</vt:lpstr>
      <vt:lpstr>Prezentace školení zaměstnanců</vt:lpstr>
      <vt:lpstr>Násobení racionálních čísel</vt:lpstr>
      <vt:lpstr>Racionální čísla</vt:lpstr>
      <vt:lpstr>Absolutní hodnota</vt:lpstr>
      <vt:lpstr>Násobení racionálních čísel</vt:lpstr>
      <vt:lpstr>Násobení racionálních čísel</vt:lpstr>
      <vt:lpstr>Násobení racionálních čísel</vt:lpstr>
      <vt:lpstr>Prezentace aplikace PowerPoint</vt:lpstr>
      <vt:lpstr>Prezentace aplikace PowerPoint</vt:lpstr>
      <vt:lpstr>Prezentace aplikace PowerPoint</vt:lpstr>
      <vt:lpstr>Násobení racionálních čísel</vt:lpstr>
      <vt:lpstr>Násobení racionálních čísel</vt:lpstr>
      <vt:lpstr>Násobení racionálních čísel</vt:lpstr>
      <vt:lpstr>Násobení racionálních čísel shrnutí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408</cp:revision>
  <dcterms:created xsi:type="dcterms:W3CDTF">2012-01-02T08:14:14Z</dcterms:created>
  <dcterms:modified xsi:type="dcterms:W3CDTF">2016-01-12T07:58:59Z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