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9" r:id="rId3"/>
    <p:sldId id="297" r:id="rId4"/>
    <p:sldId id="298" r:id="rId5"/>
    <p:sldId id="299" r:id="rId6"/>
    <p:sldId id="301" r:id="rId7"/>
    <p:sldId id="280" r:id="rId8"/>
    <p:sldId id="283" r:id="rId9"/>
    <p:sldId id="292" r:id="rId10"/>
    <p:sldId id="284" r:id="rId11"/>
    <p:sldId id="293" r:id="rId12"/>
    <p:sldId id="302" r:id="rId13"/>
    <p:sldId id="294" r:id="rId14"/>
    <p:sldId id="303" r:id="rId15"/>
    <p:sldId id="304" r:id="rId1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72F828"/>
    <a:srgbClr val="00FF00"/>
    <a:srgbClr val="FF3399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5" autoAdjust="0"/>
    <p:restoredTop sz="94600" autoAdjust="0"/>
  </p:normalViewPr>
  <p:slideViewPr>
    <p:cSldViewPr>
      <p:cViewPr>
        <p:scale>
          <a:sx n="125" d="100"/>
          <a:sy n="125" d="100"/>
        </p:scale>
        <p:origin x="-122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60.png"/><Relationship Id="rId18" Type="http://schemas.openxmlformats.org/officeDocument/2006/relationships/image" Target="../media/image69.png"/><Relationship Id="rId3" Type="http://schemas.openxmlformats.org/officeDocument/2006/relationships/image" Target="../media/image55.png"/><Relationship Id="rId21" Type="http://schemas.openxmlformats.org/officeDocument/2006/relationships/image" Target="../media/image78.png"/><Relationship Id="rId7" Type="http://schemas.openxmlformats.org/officeDocument/2006/relationships/image" Target="../media/image64.png"/><Relationship Id="rId12" Type="http://schemas.openxmlformats.org/officeDocument/2006/relationships/image" Target="../media/image59.png"/><Relationship Id="rId17" Type="http://schemas.openxmlformats.org/officeDocument/2006/relationships/image" Target="../media/image74.png"/><Relationship Id="rId2" Type="http://schemas.openxmlformats.org/officeDocument/2006/relationships/image" Target="../media/image54.png"/><Relationship Id="rId16" Type="http://schemas.openxmlformats.org/officeDocument/2006/relationships/image" Target="../media/image63.png"/><Relationship Id="rId20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8.png"/><Relationship Id="rId5" Type="http://schemas.openxmlformats.org/officeDocument/2006/relationships/image" Target="../media/image57.png"/><Relationship Id="rId15" Type="http://schemas.openxmlformats.org/officeDocument/2006/relationships/image" Target="../media/image62.png"/><Relationship Id="rId10" Type="http://schemas.openxmlformats.org/officeDocument/2006/relationships/image" Target="../media/image67.png"/><Relationship Id="rId19" Type="http://schemas.openxmlformats.org/officeDocument/2006/relationships/image" Target="../media/image76.png"/><Relationship Id="rId4" Type="http://schemas.openxmlformats.org/officeDocument/2006/relationships/image" Target="../media/image56.png"/><Relationship Id="rId9" Type="http://schemas.openxmlformats.org/officeDocument/2006/relationships/image" Target="../media/image66.png"/><Relationship Id="rId14" Type="http://schemas.openxmlformats.org/officeDocument/2006/relationships/image" Target="../media/image6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80.png"/><Relationship Id="rId18" Type="http://schemas.openxmlformats.org/officeDocument/2006/relationships/image" Target="../media/image750.png"/><Relationship Id="rId3" Type="http://schemas.openxmlformats.org/officeDocument/2006/relationships/image" Target="../media/image71.png"/><Relationship Id="rId21" Type="http://schemas.openxmlformats.org/officeDocument/2006/relationships/image" Target="../media/image86.png"/><Relationship Id="rId7" Type="http://schemas.openxmlformats.org/officeDocument/2006/relationships/image" Target="../media/image64.png"/><Relationship Id="rId12" Type="http://schemas.openxmlformats.org/officeDocument/2006/relationships/image" Target="../media/image79.png"/><Relationship Id="rId17" Type="http://schemas.openxmlformats.org/officeDocument/2006/relationships/image" Target="../media/image74.png"/><Relationship Id="rId2" Type="http://schemas.openxmlformats.org/officeDocument/2006/relationships/image" Target="../media/image70.png"/><Relationship Id="rId16" Type="http://schemas.openxmlformats.org/officeDocument/2006/relationships/image" Target="../media/image83.png"/><Relationship Id="rId20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11" Type="http://schemas.openxmlformats.org/officeDocument/2006/relationships/image" Target="../media/image68.png"/><Relationship Id="rId5" Type="http://schemas.openxmlformats.org/officeDocument/2006/relationships/image" Target="../media/image73.png"/><Relationship Id="rId15" Type="http://schemas.openxmlformats.org/officeDocument/2006/relationships/image" Target="../media/image82.png"/><Relationship Id="rId10" Type="http://schemas.openxmlformats.org/officeDocument/2006/relationships/image" Target="../media/image67.png"/><Relationship Id="rId19" Type="http://schemas.openxmlformats.org/officeDocument/2006/relationships/image" Target="../media/image84.png"/><Relationship Id="rId4" Type="http://schemas.openxmlformats.org/officeDocument/2006/relationships/image" Target="../media/image72.png"/><Relationship Id="rId9" Type="http://schemas.openxmlformats.org/officeDocument/2006/relationships/image" Target="../media/image66.png"/><Relationship Id="rId14" Type="http://schemas.openxmlformats.org/officeDocument/2006/relationships/image" Target="../media/image8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image" Target="../media/image12.png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12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1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6.png"/><Relationship Id="rId7" Type="http://schemas.openxmlformats.org/officeDocument/2006/relationships/image" Target="../media/image4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52.png"/><Relationship Id="rId5" Type="http://schemas.openxmlformats.org/officeDocument/2006/relationships/image" Target="../media/image53.png"/><Relationship Id="rId10" Type="http://schemas.openxmlformats.org/officeDocument/2006/relationships/image" Target="../media/image480.png"/><Relationship Id="rId4" Type="http://schemas.openxmlformats.org/officeDocument/2006/relationships/image" Target="../media/image47.png"/><Relationship Id="rId9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Racionální čísla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080000" y="1980000"/>
            <a:ext cx="68339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Směrem </a:t>
            </a:r>
            <a:r>
              <a:rPr lang="cs-CZ" altLang="cs-CZ" sz="2400" b="1" dirty="0">
                <a:solidFill>
                  <a:srgbClr val="FF0000"/>
                </a:solidFill>
              </a:rPr>
              <a:t>doprava  (nahoru) </a:t>
            </a:r>
            <a:r>
              <a:rPr lang="cs-CZ" altLang="cs-CZ" sz="2400" b="1" dirty="0"/>
              <a:t>leží na číselné ose čísla </a:t>
            </a:r>
            <a:r>
              <a:rPr lang="cs-CZ" altLang="cs-CZ" sz="2400" b="1" dirty="0">
                <a:solidFill>
                  <a:srgbClr val="FF0000"/>
                </a:solidFill>
              </a:rPr>
              <a:t>větší, </a:t>
            </a:r>
            <a:r>
              <a:rPr lang="cs-CZ" altLang="cs-CZ" sz="2400" b="1" dirty="0"/>
              <a:t>směrem</a:t>
            </a:r>
            <a:r>
              <a:rPr lang="cs-CZ" altLang="cs-CZ" sz="2400" b="1" dirty="0">
                <a:solidFill>
                  <a:srgbClr val="FF0000"/>
                </a:solidFill>
              </a:rPr>
              <a:t> doleva (dolů) </a:t>
            </a:r>
            <a:r>
              <a:rPr lang="cs-CZ" altLang="cs-CZ" sz="2400" b="1" dirty="0" smtClean="0"/>
              <a:t>čísla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 menší</a:t>
            </a:r>
            <a:r>
              <a:rPr lang="cs-CZ" altLang="cs-CZ" sz="2400" b="1" dirty="0"/>
              <a:t>.</a:t>
            </a:r>
          </a:p>
        </p:txBody>
      </p:sp>
      <p:sp>
        <p:nvSpPr>
          <p:cNvPr id="3" name="Obdélník 2"/>
          <p:cNvSpPr/>
          <p:nvPr/>
        </p:nvSpPr>
        <p:spPr>
          <a:xfrm>
            <a:off x="1080000" y="3060000"/>
            <a:ext cx="58576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>
              <a:buNone/>
            </a:pPr>
            <a:r>
              <a:rPr lang="cs-CZ" sz="2400" b="1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Každé záporné číslo je menší než nula.</a:t>
            </a:r>
          </a:p>
        </p:txBody>
      </p:sp>
      <p:sp>
        <p:nvSpPr>
          <p:cNvPr id="85" name="Obdélník 84"/>
          <p:cNvSpPr/>
          <p:nvPr/>
        </p:nvSpPr>
        <p:spPr>
          <a:xfrm>
            <a:off x="1080000" y="3960000"/>
            <a:ext cx="54649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>
              <a:buNone/>
            </a:pPr>
            <a:r>
              <a:rPr lang="cs-CZ" sz="2400" b="1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Každé </a:t>
            </a:r>
            <a:r>
              <a:rPr lang="cs-CZ" sz="2400" b="1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kladné </a:t>
            </a:r>
            <a:r>
              <a:rPr lang="cs-CZ" sz="2400" b="1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číslo je </a:t>
            </a:r>
            <a:r>
              <a:rPr lang="cs-CZ" sz="2400" b="1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větší </a:t>
            </a:r>
            <a:r>
              <a:rPr lang="cs-CZ" sz="2400" b="1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než nula.</a:t>
            </a:r>
          </a:p>
        </p:txBody>
      </p:sp>
      <p:sp>
        <p:nvSpPr>
          <p:cNvPr id="86" name="Obdélník 85"/>
          <p:cNvSpPr/>
          <p:nvPr/>
        </p:nvSpPr>
        <p:spPr>
          <a:xfrm>
            <a:off x="1080000" y="4860000"/>
            <a:ext cx="6986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>
              <a:buNone/>
            </a:pPr>
            <a:r>
              <a:rPr lang="cs-CZ" sz="2400" b="1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Každé záporné číslo je menší než </a:t>
            </a:r>
            <a:r>
              <a:rPr lang="cs-CZ" sz="2400" b="1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kladné číslo.</a:t>
            </a:r>
            <a:endParaRPr lang="cs-CZ" sz="2400" b="1" dirty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87" name="Obdélník 86"/>
          <p:cNvSpPr/>
          <p:nvPr/>
        </p:nvSpPr>
        <p:spPr>
          <a:xfrm>
            <a:off x="1080000" y="5760000"/>
            <a:ext cx="72587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>
              <a:buNone/>
            </a:pPr>
            <a:r>
              <a:rPr lang="cs-CZ" sz="2400" b="1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Záporná racionální čísla porovnáváme obdobně </a:t>
            </a:r>
            <a:br>
              <a:rPr lang="cs-CZ" sz="2400" b="1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</a:br>
            <a:r>
              <a:rPr lang="cs-CZ" sz="2400" b="1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jako záporná celá čísla.</a:t>
            </a:r>
            <a:endParaRPr lang="cs-CZ" sz="2400" b="1" dirty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619672" y="628726"/>
            <a:ext cx="69557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3600" b="1" dirty="0"/>
              <a:t>Porovnávání racionálních čísel</a:t>
            </a:r>
          </a:p>
        </p:txBody>
      </p:sp>
    </p:spTree>
    <p:extLst>
      <p:ext uri="{BB962C8B-B14F-4D97-AF65-F5344CB8AC3E}">
        <p14:creationId xmlns:p14="http://schemas.microsoft.com/office/powerpoint/2010/main" val="15911522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5" grpId="0"/>
      <p:bldP spid="86" grpId="0"/>
      <p:bldP spid="8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411760" y="573523"/>
            <a:ext cx="5562365" cy="666419"/>
          </a:xfrm>
        </p:spPr>
        <p:txBody>
          <a:bodyPr/>
          <a:lstStyle/>
          <a:p>
            <a:pPr algn="ctr"/>
            <a:r>
              <a:rPr lang="cs-CZ" b="1" dirty="0" smtClean="0"/>
              <a:t>Racionální čísla</a:t>
            </a:r>
            <a:endParaRPr lang="cs-CZ" b="1" dirty="0"/>
          </a:p>
        </p:txBody>
      </p: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331119" y="1978290"/>
            <a:ext cx="51769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 smtClean="0">
                <a:cs typeface="Arial" panose="020B0604020202020204" pitchFamily="34" charset="0"/>
              </a:rPr>
              <a:t>Porovnej následující dvojic čísel:</a:t>
            </a:r>
            <a:endParaRPr lang="cs-CZ" altLang="cs-CZ" sz="2400" b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 Box 18"/>
              <p:cNvSpPr txBox="1">
                <a:spLocks noChangeArrowheads="1"/>
              </p:cNvSpPr>
              <p:nvPr/>
            </p:nvSpPr>
            <p:spPr bwMode="auto">
              <a:xfrm>
                <a:off x="323528" y="3240000"/>
                <a:ext cx="219647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</a:t>
                </a:r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240000"/>
                <a:ext cx="2196472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4167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 Box 19"/>
              <p:cNvSpPr txBox="1">
                <a:spLocks noChangeArrowheads="1"/>
              </p:cNvSpPr>
              <p:nvPr/>
            </p:nvSpPr>
            <p:spPr bwMode="auto">
              <a:xfrm>
                <a:off x="323528" y="3960000"/>
                <a:ext cx="20882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b)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>
                    <a:cs typeface="Arial" panose="020B0604020202020204" pitchFamily="34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9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960000"/>
                <a:ext cx="2088232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4373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 Box 20"/>
              <p:cNvSpPr txBox="1">
                <a:spLocks noChangeArrowheads="1"/>
              </p:cNvSpPr>
              <p:nvPr/>
            </p:nvSpPr>
            <p:spPr bwMode="auto">
              <a:xfrm>
                <a:off x="323528" y="4680000"/>
                <a:ext cx="237626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0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4680000"/>
                <a:ext cx="2376264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3846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 Box 21"/>
              <p:cNvSpPr txBox="1">
                <a:spLocks noChangeArrowheads="1"/>
              </p:cNvSpPr>
              <p:nvPr/>
            </p:nvSpPr>
            <p:spPr bwMode="auto">
              <a:xfrm>
                <a:off x="323528" y="5400000"/>
                <a:ext cx="237626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d)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𝟗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1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5400000"/>
                <a:ext cx="2376264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3846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 Box 22"/>
              <p:cNvSpPr txBox="1">
                <a:spLocks noChangeArrowheads="1"/>
              </p:cNvSpPr>
              <p:nvPr/>
            </p:nvSpPr>
            <p:spPr bwMode="auto">
              <a:xfrm>
                <a:off x="323528" y="6120000"/>
                <a:ext cx="219647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e)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𝟔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2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6120000"/>
                <a:ext cx="2196472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4167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3240000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3240000"/>
                <a:ext cx="684088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8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396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3960000"/>
                <a:ext cx="396056" cy="461665"/>
              </a:xfrm>
              <a:prstGeom prst="rect">
                <a:avLst/>
              </a:prstGeom>
              <a:blipFill rotWithShape="0">
                <a:blip r:embed="rId8"/>
                <a:stretch>
                  <a:fillRect l="-1538" r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4680000"/>
                <a:ext cx="7200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4680000"/>
                <a:ext cx="720032" cy="461665"/>
              </a:xfrm>
              <a:prstGeom prst="rect">
                <a:avLst/>
              </a:prstGeom>
              <a:blipFill rotWithShape="0">
                <a:blip r:embed="rId9"/>
                <a:stretch>
                  <a:fillRect l="-84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540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7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5400000"/>
                <a:ext cx="396056" cy="461665"/>
              </a:xfrm>
              <a:prstGeom prst="rect">
                <a:avLst/>
              </a:prstGeom>
              <a:blipFill rotWithShape="0">
                <a:blip r:embed="rId10"/>
                <a:stretch>
                  <a:fillRect l="-1538" r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6120000"/>
                <a:ext cx="9001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6120000"/>
                <a:ext cx="900112" cy="461665"/>
              </a:xfrm>
              <a:prstGeom prst="rect">
                <a:avLst/>
              </a:prstGeom>
              <a:blipFill rotWithShape="0">
                <a:blip r:embed="rId11"/>
                <a:stretch>
                  <a:fillRect l="-67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Box 18"/>
              <p:cNvSpPr txBox="1">
                <a:spLocks noChangeArrowheads="1"/>
              </p:cNvSpPr>
              <p:nvPr/>
            </p:nvSpPr>
            <p:spPr bwMode="auto">
              <a:xfrm>
                <a:off x="4859792" y="3212976"/>
                <a:ext cx="230449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g)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𝟔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𝟒</m:t>
                    </m:r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</a:t>
                </a:r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3212976"/>
                <a:ext cx="2304496" cy="461665"/>
              </a:xfrm>
              <a:prstGeom prst="rect">
                <a:avLst/>
              </a:prstGeom>
              <a:blipFill rotWithShape="0">
                <a:blip r:embed="rId12"/>
                <a:stretch>
                  <a:fillRect l="-3968" t="-9211" r="-529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19"/>
              <p:cNvSpPr txBox="1">
                <a:spLocks noChangeArrowheads="1"/>
              </p:cNvSpPr>
              <p:nvPr/>
            </p:nvSpPr>
            <p:spPr bwMode="auto">
              <a:xfrm>
                <a:off x="4859792" y="3932976"/>
                <a:ext cx="223224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h)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</m:oMath>
                </a14:m>
                <a:r>
                  <a:rPr lang="cs-CZ" altLang="cs-CZ" sz="2400" b="1" dirty="0">
                    <a:cs typeface="Arial" panose="020B0604020202020204" pitchFamily="34" charset="0"/>
                  </a:rPr>
                  <a:t>     </a:t>
                </a:r>
                <a:r>
                  <a:rPr lang="cs-CZ" altLang="cs-CZ" sz="2400" b="1" dirty="0" smtClean="0">
                    <a:cs typeface="Arial" panose="020B0604020202020204" pitchFamily="34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𝟒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𝟗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6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3932976"/>
                <a:ext cx="2232248" cy="461665"/>
              </a:xfrm>
              <a:prstGeom prst="rect">
                <a:avLst/>
              </a:prstGeom>
              <a:blipFill rotWithShape="0">
                <a:blip r:embed="rId13"/>
                <a:stretch>
                  <a:fillRect l="-4098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20"/>
              <p:cNvSpPr txBox="1">
                <a:spLocks noChangeArrowheads="1"/>
              </p:cNvSpPr>
              <p:nvPr/>
            </p:nvSpPr>
            <p:spPr bwMode="auto">
              <a:xfrm>
                <a:off x="4859792" y="4652976"/>
                <a:ext cx="223224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i)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4652976"/>
                <a:ext cx="2232248" cy="461665"/>
              </a:xfrm>
              <a:prstGeom prst="rect">
                <a:avLst/>
              </a:prstGeom>
              <a:blipFill rotWithShape="0">
                <a:blip r:embed="rId14"/>
                <a:stretch>
                  <a:fillRect l="-4098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21"/>
              <p:cNvSpPr txBox="1">
                <a:spLocks noChangeArrowheads="1"/>
              </p:cNvSpPr>
              <p:nvPr/>
            </p:nvSpPr>
            <p:spPr bwMode="auto">
              <a:xfrm>
                <a:off x="4859792" y="5372976"/>
                <a:ext cx="259252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j)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𝟗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5372976"/>
                <a:ext cx="2592528" cy="461665"/>
              </a:xfrm>
              <a:prstGeom prst="rect">
                <a:avLst/>
              </a:prstGeom>
              <a:blipFill rotWithShape="0">
                <a:blip r:embed="rId15"/>
                <a:stretch>
                  <a:fillRect l="-3529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22"/>
              <p:cNvSpPr txBox="1">
                <a:spLocks noChangeArrowheads="1"/>
              </p:cNvSpPr>
              <p:nvPr/>
            </p:nvSpPr>
            <p:spPr bwMode="auto">
              <a:xfrm>
                <a:off x="4859792" y="6092976"/>
                <a:ext cx="24485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k)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6092976"/>
                <a:ext cx="2448512" cy="461665"/>
              </a:xfrm>
              <a:prstGeom prst="rect">
                <a:avLst/>
              </a:prstGeom>
              <a:blipFill rotWithShape="0">
                <a:blip r:embed="rId16"/>
                <a:stretch>
                  <a:fillRect l="-3731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3212976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3212976"/>
                <a:ext cx="684088" cy="461665"/>
              </a:xfrm>
              <a:prstGeom prst="rect">
                <a:avLst/>
              </a:prstGeom>
              <a:blipFill rotWithShape="0">
                <a:blip r:embed="rId17"/>
                <a:stretch>
                  <a:fillRect l="-89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393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3932976"/>
                <a:ext cx="396056" cy="461665"/>
              </a:xfrm>
              <a:prstGeom prst="rect">
                <a:avLst/>
              </a:prstGeom>
              <a:blipFill rotWithShape="0">
                <a:blip r:embed="rId18"/>
                <a:stretch>
                  <a:fillRect l="-1563" r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4652976"/>
                <a:ext cx="7200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4652976"/>
                <a:ext cx="720032" cy="461665"/>
              </a:xfrm>
              <a:prstGeom prst="rect">
                <a:avLst/>
              </a:prstGeom>
              <a:blipFill rotWithShape="0">
                <a:blip r:embed="rId19"/>
                <a:stretch>
                  <a:fillRect l="-8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537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5372976"/>
                <a:ext cx="396056" cy="461665"/>
              </a:xfrm>
              <a:prstGeom prst="rect">
                <a:avLst/>
              </a:prstGeom>
              <a:blipFill rotWithShape="0">
                <a:blip r:embed="rId20"/>
                <a:stretch>
                  <a:fillRect l="-1563" r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609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6092976"/>
                <a:ext cx="396056" cy="461665"/>
              </a:xfrm>
              <a:prstGeom prst="rect">
                <a:avLst/>
              </a:prstGeom>
              <a:blipFill rotWithShape="0">
                <a:blip r:embed="rId21"/>
                <a:stretch>
                  <a:fillRect l="-1563" r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37173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7" grpId="0"/>
      <p:bldP spid="98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26059" y="549871"/>
            <a:ext cx="4914293" cy="666419"/>
          </a:xfrm>
        </p:spPr>
        <p:txBody>
          <a:bodyPr/>
          <a:lstStyle/>
          <a:p>
            <a:pPr algn="ctr"/>
            <a:r>
              <a:rPr lang="cs-CZ" b="1" dirty="0" smtClean="0"/>
              <a:t>Racionální čísla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 Box 18"/>
              <p:cNvSpPr txBox="1">
                <a:spLocks noChangeArrowheads="1"/>
              </p:cNvSpPr>
              <p:nvPr/>
            </p:nvSpPr>
            <p:spPr bwMode="auto">
              <a:xfrm>
                <a:off x="323528" y="3240000"/>
                <a:ext cx="2196472" cy="64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240000"/>
                <a:ext cx="2196472" cy="647357"/>
              </a:xfrm>
              <a:prstGeom prst="rect">
                <a:avLst/>
              </a:prstGeom>
              <a:blipFill rotWithShape="0">
                <a:blip r:embed="rId2"/>
                <a:stretch>
                  <a:fillRect l="-4167" b="-373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 Box 19"/>
              <p:cNvSpPr txBox="1">
                <a:spLocks noChangeArrowheads="1"/>
              </p:cNvSpPr>
              <p:nvPr/>
            </p:nvSpPr>
            <p:spPr bwMode="auto">
              <a:xfrm>
                <a:off x="323528" y="3960000"/>
                <a:ext cx="2088232" cy="64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b)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cs-CZ" altLang="cs-CZ" sz="2400" b="1" dirty="0">
                    <a:cs typeface="Arial" panose="020B0604020202020204" pitchFamily="34" charset="0"/>
                  </a:rPr>
                  <a:t>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𝟓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9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960000"/>
                <a:ext cx="2088232" cy="647357"/>
              </a:xfrm>
              <a:prstGeom prst="rect">
                <a:avLst/>
              </a:prstGeom>
              <a:blipFill rotWithShape="0">
                <a:blip r:embed="rId3"/>
                <a:stretch>
                  <a:fillRect l="-4373" b="-471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 Box 20"/>
              <p:cNvSpPr txBox="1">
                <a:spLocks noChangeArrowheads="1"/>
              </p:cNvSpPr>
              <p:nvPr/>
            </p:nvSpPr>
            <p:spPr bwMode="auto">
              <a:xfrm>
                <a:off x="323528" y="4680000"/>
                <a:ext cx="2376264" cy="64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𝟒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𝟓</m:t>
                        </m:r>
                      </m:den>
                    </m:f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</m:t>
                    </m:r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</m:t>
                    </m:r>
                    <m:r>
                      <a:rPr lang="cs-CZ" altLang="cs-CZ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𝟏𝟎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0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4680000"/>
                <a:ext cx="2376264" cy="647357"/>
              </a:xfrm>
              <a:prstGeom prst="rect">
                <a:avLst/>
              </a:prstGeom>
              <a:blipFill rotWithShape="0">
                <a:blip r:embed="rId4"/>
                <a:stretch>
                  <a:fillRect l="-3846" b="-471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 Box 21"/>
              <p:cNvSpPr txBox="1">
                <a:spLocks noChangeArrowheads="1"/>
              </p:cNvSpPr>
              <p:nvPr/>
            </p:nvSpPr>
            <p:spPr bwMode="auto">
              <a:xfrm>
                <a:off x="323528" y="5400000"/>
                <a:ext cx="2376264" cy="64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d)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den>
                    </m:f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𝟏𝟎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1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5400000"/>
                <a:ext cx="2376264" cy="647357"/>
              </a:xfrm>
              <a:prstGeom prst="rect">
                <a:avLst/>
              </a:prstGeom>
              <a:blipFill rotWithShape="0">
                <a:blip r:embed="rId5"/>
                <a:stretch>
                  <a:fillRect l="-3846" b="-471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 Box 22"/>
              <p:cNvSpPr txBox="1">
                <a:spLocks noChangeArrowheads="1"/>
              </p:cNvSpPr>
              <p:nvPr/>
            </p:nvSpPr>
            <p:spPr bwMode="auto">
              <a:xfrm>
                <a:off x="323528" y="6120000"/>
                <a:ext cx="2592528" cy="6259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e)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</m:t>
                        </m:r>
                      </m:den>
                    </m:f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𝟖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2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6120000"/>
                <a:ext cx="2592528" cy="625941"/>
              </a:xfrm>
              <a:prstGeom prst="rect">
                <a:avLst/>
              </a:prstGeom>
              <a:blipFill rotWithShape="0">
                <a:blip r:embed="rId6"/>
                <a:stretch>
                  <a:fillRect l="-3529" b="-77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3240000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3240000"/>
                <a:ext cx="684088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8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396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3960000"/>
                <a:ext cx="396056" cy="461665"/>
              </a:xfrm>
              <a:prstGeom prst="rect">
                <a:avLst/>
              </a:prstGeom>
              <a:blipFill rotWithShape="0">
                <a:blip r:embed="rId8"/>
                <a:stretch>
                  <a:fillRect l="-1538" r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4680000"/>
                <a:ext cx="7200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4680000"/>
                <a:ext cx="720032" cy="461665"/>
              </a:xfrm>
              <a:prstGeom prst="rect">
                <a:avLst/>
              </a:prstGeom>
              <a:blipFill rotWithShape="0">
                <a:blip r:embed="rId9"/>
                <a:stretch>
                  <a:fillRect l="-84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540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7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5400000"/>
                <a:ext cx="396056" cy="461665"/>
              </a:xfrm>
              <a:prstGeom prst="rect">
                <a:avLst/>
              </a:prstGeom>
              <a:blipFill rotWithShape="0">
                <a:blip r:embed="rId10"/>
                <a:stretch>
                  <a:fillRect l="-1538" r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2520000" y="6120000"/>
                <a:ext cx="9001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6120000"/>
                <a:ext cx="900112" cy="461665"/>
              </a:xfrm>
              <a:prstGeom prst="rect">
                <a:avLst/>
              </a:prstGeom>
              <a:blipFill rotWithShape="0">
                <a:blip r:embed="rId11"/>
                <a:stretch>
                  <a:fillRect l="-67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Box 18"/>
              <p:cNvSpPr txBox="1">
                <a:spLocks noChangeArrowheads="1"/>
              </p:cNvSpPr>
              <p:nvPr/>
            </p:nvSpPr>
            <p:spPr bwMode="auto">
              <a:xfrm>
                <a:off x="4859792" y="3212976"/>
                <a:ext cx="2304496" cy="64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𝟕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cs-CZ" altLang="cs-CZ" sz="2400" b="1" dirty="0" smtClean="0">
                    <a:cs typeface="Arial" panose="020B0604020202020204" pitchFamily="34" charset="0"/>
                  </a:rPr>
                  <a:t>      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𝟓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3212976"/>
                <a:ext cx="2304496" cy="647357"/>
              </a:xfrm>
              <a:prstGeom prst="rect">
                <a:avLst/>
              </a:prstGeom>
              <a:blipFill rotWithShape="0">
                <a:blip r:embed="rId12"/>
                <a:stretch>
                  <a:fillRect l="-3968" b="-471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19"/>
              <p:cNvSpPr txBox="1">
                <a:spLocks noChangeArrowheads="1"/>
              </p:cNvSpPr>
              <p:nvPr/>
            </p:nvSpPr>
            <p:spPr bwMode="auto">
              <a:xfrm>
                <a:off x="4859792" y="3932976"/>
                <a:ext cx="2232248" cy="64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b)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𝟓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altLang="cs-CZ" sz="2400" b="1" dirty="0">
                    <a:cs typeface="Arial" panose="020B0604020202020204" pitchFamily="34" charset="0"/>
                  </a:rPr>
                  <a:t>     </a:t>
                </a:r>
                <a:r>
                  <a:rPr lang="cs-CZ" altLang="cs-CZ" sz="2400" b="1" dirty="0" smtClean="0">
                    <a:cs typeface="Arial" panose="020B0604020202020204" pitchFamily="34" charset="0"/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𝟒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6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3932976"/>
                <a:ext cx="2232248" cy="647357"/>
              </a:xfrm>
              <a:prstGeom prst="rect">
                <a:avLst/>
              </a:prstGeom>
              <a:blipFill rotWithShape="0">
                <a:blip r:embed="rId13"/>
                <a:stretch>
                  <a:fillRect l="-4098" b="-566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20"/>
              <p:cNvSpPr txBox="1">
                <a:spLocks noChangeArrowheads="1"/>
              </p:cNvSpPr>
              <p:nvPr/>
            </p:nvSpPr>
            <p:spPr bwMode="auto">
              <a:xfrm>
                <a:off x="4859792" y="4652976"/>
                <a:ext cx="2448512" cy="6259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𝟏𝟗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𝟖</m:t>
                        </m:r>
                      </m:den>
                    </m:f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𝟏𝟕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4652976"/>
                <a:ext cx="2448512" cy="625941"/>
              </a:xfrm>
              <a:prstGeom prst="rect">
                <a:avLst/>
              </a:prstGeom>
              <a:blipFill rotWithShape="0">
                <a:blip r:embed="rId14"/>
                <a:stretch>
                  <a:fillRect l="-3731" b="-77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21"/>
              <p:cNvSpPr txBox="1">
                <a:spLocks noChangeArrowheads="1"/>
              </p:cNvSpPr>
              <p:nvPr/>
            </p:nvSpPr>
            <p:spPr bwMode="auto">
              <a:xfrm>
                <a:off x="4859792" y="5372976"/>
                <a:ext cx="2304496" cy="64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d)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𝟖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𝟏𝟕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den>
                    </m:f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5372976"/>
                <a:ext cx="2304496" cy="647357"/>
              </a:xfrm>
              <a:prstGeom prst="rect">
                <a:avLst/>
              </a:prstGeom>
              <a:blipFill rotWithShape="0">
                <a:blip r:embed="rId15"/>
                <a:stretch>
                  <a:fillRect l="-3968" b="-373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22"/>
              <p:cNvSpPr txBox="1">
                <a:spLocks noChangeArrowheads="1"/>
              </p:cNvSpPr>
              <p:nvPr/>
            </p:nvSpPr>
            <p:spPr bwMode="auto">
              <a:xfrm>
                <a:off x="4859792" y="6092976"/>
                <a:ext cx="2448512" cy="64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e)</a:t>
                </a:r>
                <a14:m>
                  <m:oMath xmlns:m="http://schemas.openxmlformats.org/officeDocument/2006/math">
                    <m:r>
                      <a:rPr lang="cs-CZ" altLang="cs-CZ" sz="2400" b="1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𝟒</m:t>
                        </m:r>
                      </m:num>
                      <m:den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</m:den>
                    </m:f>
                    <m:r>
                      <a:rPr lang="cs-CZ" altLang="cs-CZ" sz="24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−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792" y="6092976"/>
                <a:ext cx="2448512" cy="647357"/>
              </a:xfrm>
              <a:prstGeom prst="rect">
                <a:avLst/>
              </a:prstGeom>
              <a:blipFill rotWithShape="0">
                <a:blip r:embed="rId16"/>
                <a:stretch>
                  <a:fillRect l="-3731" b="-471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3212976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3212976"/>
                <a:ext cx="684088" cy="461665"/>
              </a:xfrm>
              <a:prstGeom prst="rect">
                <a:avLst/>
              </a:prstGeom>
              <a:blipFill rotWithShape="0">
                <a:blip r:embed="rId17"/>
                <a:stretch>
                  <a:fillRect l="-89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393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3932976"/>
                <a:ext cx="396056" cy="461665"/>
              </a:xfrm>
              <a:prstGeom prst="rect">
                <a:avLst/>
              </a:prstGeom>
              <a:blipFill rotWithShape="0">
                <a:blip r:embed="rId18"/>
                <a:stretch>
                  <a:fillRect l="-1563" r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4652976"/>
                <a:ext cx="7200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4652976"/>
                <a:ext cx="720032" cy="461665"/>
              </a:xfrm>
              <a:prstGeom prst="rect">
                <a:avLst/>
              </a:prstGeom>
              <a:blipFill rotWithShape="0">
                <a:blip r:embed="rId19"/>
                <a:stretch>
                  <a:fillRect l="-8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537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5372976"/>
                <a:ext cx="396056" cy="461665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 Box 18"/>
              <p:cNvSpPr txBox="1">
                <a:spLocks noChangeArrowheads="1"/>
              </p:cNvSpPr>
              <p:nvPr/>
            </p:nvSpPr>
            <p:spPr bwMode="auto">
              <a:xfrm>
                <a:off x="7056264" y="6092976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264" y="6092976"/>
                <a:ext cx="396056" cy="461665"/>
              </a:xfrm>
              <a:prstGeom prst="rect">
                <a:avLst/>
              </a:prstGeom>
              <a:blipFill rotWithShape="0">
                <a:blip r:embed="rId21"/>
                <a:stretch>
                  <a:fillRect l="-1563" r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3256068" y="2234641"/>
            <a:ext cx="57084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b="1" dirty="0" smtClean="0">
                <a:solidFill>
                  <a:srgbClr val="FF0000"/>
                </a:solidFill>
                <a:cs typeface="Arial" panose="020B0604020202020204" pitchFamily="34" charset="0"/>
              </a:rPr>
              <a:t>Při porovnávání desetinného čísla a zlomku, převedeme desetinné číslo na zlomek či obráceně.</a:t>
            </a:r>
            <a:endParaRPr lang="cs-CZ" altLang="cs-CZ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36511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7" grpId="0"/>
      <p:bldP spid="98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339752" y="652248"/>
            <a:ext cx="5130317" cy="666419"/>
          </a:xfrm>
        </p:spPr>
        <p:txBody>
          <a:bodyPr/>
          <a:lstStyle/>
          <a:p>
            <a:pPr algn="ctr"/>
            <a:r>
              <a:rPr lang="cs-CZ" b="1" dirty="0" smtClean="0"/>
              <a:t>Racionální čísla</a:t>
            </a:r>
            <a:endParaRPr lang="cs-CZ" b="1" dirty="0"/>
          </a:p>
        </p:txBody>
      </p: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269775" y="2169234"/>
            <a:ext cx="86044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 smtClean="0">
                <a:cs typeface="Arial" panose="020B0604020202020204" pitchFamily="34" charset="0"/>
              </a:rPr>
              <a:t>Uspořádej vzestupně (od nejmenšího k největšímu) čísla:</a:t>
            </a:r>
            <a:endParaRPr lang="cs-CZ" altLang="cs-CZ" sz="2400" b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 Box 18"/>
              <p:cNvSpPr txBox="1">
                <a:spLocks noChangeArrowheads="1"/>
              </p:cNvSpPr>
              <p:nvPr/>
            </p:nvSpPr>
            <p:spPr bwMode="auto">
              <a:xfrm>
                <a:off x="0" y="3068960"/>
                <a:ext cx="9144000" cy="834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𝟕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;−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𝟖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;</m:t>
                    </m:r>
                    <m:f>
                      <m:fPr>
                        <m:ctrlPr>
                          <a:rPr lang="cs-CZ" altLang="cs-CZ" sz="3200" b="1" i="1" dirty="0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32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𝟐𝟔</m:t>
                        </m:r>
                      </m:num>
                      <m:den>
                        <m:r>
                          <a:rPr lang="cs-CZ" altLang="cs-CZ" sz="32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𝟓</m:t>
                        </m:r>
                      </m:den>
                    </m:f>
                    <m:r>
                      <a:rPr lang="cs-CZ" altLang="cs-CZ" sz="3200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;−</m:t>
                    </m:r>
                    <m:f>
                      <m:fPr>
                        <m:ctrlPr>
                          <a:rPr lang="cs-CZ" altLang="cs-CZ" sz="3200" b="1" i="1" dirty="0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32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𝟏𝟎</m:t>
                        </m:r>
                      </m:num>
                      <m:den>
                        <m:r>
                          <a:rPr lang="cs-CZ" altLang="cs-CZ" sz="32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</m:den>
                    </m:f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;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32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;</m:t>
                    </m:r>
                  </m:oMath>
                </a14:m>
                <a:r>
                  <a:rPr lang="cs-CZ" altLang="cs-CZ" sz="3200" b="1" dirty="0" smtClean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cs-CZ" altLang="cs-CZ" sz="32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32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</m:t>
                        </m:r>
                      </m:num>
                      <m:den>
                        <m:r>
                          <a:rPr lang="cs-CZ" altLang="cs-CZ" sz="32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den>
                    </m:f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𝟒𝟐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;−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𝟏𝟕</m:t>
                    </m:r>
                    <m:r>
                      <a:rPr lang="cs-CZ" altLang="cs-CZ" sz="32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;−</m:t>
                    </m:r>
                    <m:f>
                      <m:fPr>
                        <m:ctrlPr>
                          <a:rPr lang="cs-CZ" altLang="cs-CZ" sz="32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cs-CZ" altLang="cs-CZ" sz="32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𝟐𝟓</m:t>
                        </m:r>
                      </m:num>
                      <m:den>
                        <m:r>
                          <a:rPr lang="cs-CZ" altLang="cs-CZ" sz="32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cs-CZ" altLang="cs-CZ" sz="3200" b="1" dirty="0" smtClean="0">
                    <a:cs typeface="Arial" panose="020B0604020202020204" pitchFamily="34" charset="0"/>
                  </a:rPr>
                  <a:t>   </a:t>
                </a:r>
                <a:endParaRPr lang="cs-CZ" altLang="cs-CZ" sz="32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068960"/>
                <a:ext cx="9144000" cy="83471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 Box 19"/>
              <p:cNvSpPr txBox="1">
                <a:spLocks noChangeArrowheads="1"/>
              </p:cNvSpPr>
              <p:nvPr/>
            </p:nvSpPr>
            <p:spPr bwMode="auto">
              <a:xfrm>
                <a:off x="0" y="6021288"/>
                <a:ext cx="9144000" cy="735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200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2200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2200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2200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&lt;−</m:t>
                      </m:r>
                      <m:f>
                        <m:fPr>
                          <m:ctrlPr>
                            <a:rPr lang="cs-CZ" altLang="cs-CZ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altLang="cs-CZ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&lt;−</m:t>
                      </m:r>
                      <m:f>
                        <m:fPr>
                          <m:ctrlPr>
                            <a:rPr lang="cs-CZ" altLang="cs-CZ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𝟏𝟎</m:t>
                          </m:r>
                        </m:num>
                        <m:den>
                          <m:r>
                            <a:rPr lang="cs-CZ" altLang="cs-CZ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&lt;−</m:t>
                      </m:r>
                      <m:f>
                        <m:fPr>
                          <m:ctrlPr>
                            <a:rPr lang="cs-CZ" altLang="cs-CZ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𝟐𝟓</m:t>
                          </m:r>
                        </m:num>
                        <m:den>
                          <m:r>
                            <a:rPr lang="cs-CZ" altLang="cs-CZ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</m:den>
                      </m:f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&lt;−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𝟏𝟕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𝟒𝟐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  <m:f>
                        <m:fPr>
                          <m:ctrlPr>
                            <a:rPr lang="cs-CZ" altLang="cs-CZ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𝟐𝟔</m:t>
                          </m:r>
                        </m:num>
                        <m:den>
                          <m:r>
                            <a:rPr lang="cs-CZ" altLang="cs-CZ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&lt;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sz="22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9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6021288"/>
                <a:ext cx="9144000" cy="73526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952556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8" grpId="0"/>
      <p:bldP spid="8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793213" y="764704"/>
            <a:ext cx="7793037" cy="617685"/>
          </a:xfrm>
        </p:spPr>
        <p:txBody>
          <a:bodyPr/>
          <a:lstStyle/>
          <a:p>
            <a:pPr algn="ctr"/>
            <a:r>
              <a:rPr lang="cs-CZ" dirty="0" smtClean="0"/>
              <a:t>Racionální čísla</a:t>
            </a:r>
            <a:endParaRPr lang="cs-CZ" dirty="0"/>
          </a:p>
        </p:txBody>
      </p:sp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0" y="2636912"/>
            <a:ext cx="9144000" cy="89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cs-CZ" sz="2800" b="1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Racionální číslo </a:t>
            </a:r>
            <a:r>
              <a:rPr lang="cs-CZ" sz="2800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je číslo, které lze vyjádřit jako zlomek.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Rectangle 27"/>
              <p:cNvSpPr>
                <a:spLocks noChangeArrowheads="1"/>
              </p:cNvSpPr>
              <p:nvPr/>
            </p:nvSpPr>
            <p:spPr bwMode="auto">
              <a:xfrm>
                <a:off x="-9996" y="4509120"/>
                <a:ext cx="9153996" cy="9568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algn="ctr"/>
                <a:r>
                  <a:rPr lang="cs-CZ" sz="2800" b="1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Racionální číslo </a:t>
                </a:r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lze zapsat ve tvaru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 spc="-12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i="1" spc="-12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𝑎</m:t>
                        </m:r>
                      </m:num>
                      <m:den>
                        <m:r>
                          <a:rPr lang="cs-CZ" sz="2800" i="1" spc="-12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, </a:t>
                </a:r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/>
                </a:r>
                <a:b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</a:br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kde </a:t>
                </a:r>
                <a14:m>
                  <m:oMath xmlns:m="http://schemas.openxmlformats.org/officeDocument/2006/math"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𝑎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, 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𝑏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 </m:t>
                    </m:r>
                  </m:oMath>
                </a14:m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jsou celá čísla, </a:t>
                </a:r>
                <a14:m>
                  <m:oMath xmlns:m="http://schemas.openxmlformats.org/officeDocument/2006/math">
                    <m:r>
                      <a:rPr lang="cs-CZ" sz="2800" i="1" spc="-12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𝑏</m:t>
                    </m:r>
                    <m:r>
                      <a:rPr lang="cs-CZ" sz="2800" i="1" spc="-12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.</a:t>
                </a:r>
                <a:endParaRPr lang="cs-CZ" altLang="cs-CZ" sz="25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6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9996" y="4509120"/>
                <a:ext cx="9153996" cy="956864"/>
              </a:xfrm>
              <a:prstGeom prst="rect">
                <a:avLst/>
              </a:prstGeom>
              <a:blipFill rotWithShape="0">
                <a:blip r:embed="rId2"/>
                <a:stretch>
                  <a:fillRect t="-9554" b="-2420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57612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1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793213" y="764704"/>
            <a:ext cx="7793037" cy="617685"/>
          </a:xfrm>
        </p:spPr>
        <p:txBody>
          <a:bodyPr/>
          <a:lstStyle/>
          <a:p>
            <a:pPr algn="ctr"/>
            <a:r>
              <a:rPr lang="cs-CZ" dirty="0" smtClean="0"/>
              <a:t>Racionální čísla</a:t>
            </a:r>
            <a:endParaRPr lang="cs-CZ" dirty="0"/>
          </a:p>
        </p:txBody>
      </p:sp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0" y="1844824"/>
            <a:ext cx="9144000" cy="89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cs-CZ" sz="2800" b="1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Racionální číslo </a:t>
            </a:r>
            <a:r>
              <a:rPr lang="cs-CZ" sz="2800" spc="-120" dirty="0" smtClean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lze zapsat ve tvaru:</a:t>
            </a:r>
            <a:endParaRPr lang="cs-CZ" sz="2800" spc="-120" dirty="0">
              <a:solidFill>
                <a:srgbClr val="FF0000"/>
              </a:solidFill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106" name="Rectangle 27"/>
          <p:cNvSpPr>
            <a:spLocks noChangeArrowheads="1"/>
          </p:cNvSpPr>
          <p:nvPr/>
        </p:nvSpPr>
        <p:spPr bwMode="auto">
          <a:xfrm>
            <a:off x="360000" y="3240000"/>
            <a:ext cx="1696509" cy="638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sz="2800" b="1" spc="-120" dirty="0" smtClean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- Zlomku</a:t>
            </a:r>
            <a:endParaRPr lang="cs-CZ" altLang="cs-CZ" sz="2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2935317" y="3069872"/>
                <a:ext cx="341440" cy="9351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5317" y="3069872"/>
                <a:ext cx="341440" cy="93519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4042118" y="3069872"/>
                <a:ext cx="647613" cy="9351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2118" y="3069872"/>
                <a:ext cx="647613" cy="93519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ovéPole 78"/>
              <p:cNvSpPr txBox="1"/>
              <p:nvPr/>
            </p:nvSpPr>
            <p:spPr>
              <a:xfrm>
                <a:off x="5796136" y="3069872"/>
                <a:ext cx="647613" cy="9233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−9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3069872"/>
                <a:ext cx="647613" cy="92339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ovéPole 79"/>
              <p:cNvSpPr txBox="1"/>
              <p:nvPr/>
            </p:nvSpPr>
            <p:spPr>
              <a:xfrm>
                <a:off x="7236296" y="2993917"/>
                <a:ext cx="875240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−11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2993917"/>
                <a:ext cx="875240" cy="92198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4932000" y="6192000"/>
                <a:ext cx="722441" cy="4935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32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acc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00" y="6192000"/>
                <a:ext cx="722441" cy="4935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ovéPole 81"/>
              <p:cNvSpPr txBox="1"/>
              <p:nvPr/>
            </p:nvSpPr>
            <p:spPr>
              <a:xfrm>
                <a:off x="7051608" y="4446437"/>
                <a:ext cx="133690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824,72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1608" y="4446437"/>
                <a:ext cx="1336904" cy="49244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27"/>
          <p:cNvSpPr>
            <a:spLocks noChangeArrowheads="1"/>
          </p:cNvSpPr>
          <p:nvPr/>
        </p:nvSpPr>
        <p:spPr bwMode="auto">
          <a:xfrm>
            <a:off x="360000" y="4500000"/>
            <a:ext cx="3490756" cy="638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sz="2800" b="1" spc="-120" dirty="0" smtClean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- Desetinného čísla</a:t>
            </a:r>
            <a:endParaRPr lang="cs-CZ" altLang="cs-CZ" sz="2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60000" y="5760000"/>
            <a:ext cx="64448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- Nekonečného </a:t>
            </a:r>
            <a:r>
              <a:rPr lang="cs-CZ" sz="2800" b="1" dirty="0">
                <a:solidFill>
                  <a:srgbClr val="FF0000"/>
                </a:solidFill>
              </a:rPr>
              <a:t>periodického rozvoje </a:t>
            </a:r>
            <a:r>
              <a:rPr lang="cs-CZ" sz="2800" b="1" dirty="0" smtClean="0">
                <a:solidFill>
                  <a:srgbClr val="FF0000"/>
                </a:solidFill>
              </a:rPr>
              <a:t/>
            </a:r>
            <a:br>
              <a:rPr lang="cs-CZ" sz="2800" b="1" dirty="0" smtClean="0">
                <a:solidFill>
                  <a:srgbClr val="FF0000"/>
                </a:solidFill>
              </a:rPr>
            </a:br>
            <a:r>
              <a:rPr lang="cs-CZ" sz="2800" b="1" dirty="0" smtClean="0">
                <a:solidFill>
                  <a:srgbClr val="FF0000"/>
                </a:solidFill>
              </a:rPr>
              <a:t>  s </a:t>
            </a:r>
            <a:r>
              <a:rPr lang="cs-CZ" sz="2800" b="1" dirty="0">
                <a:solidFill>
                  <a:srgbClr val="FF0000"/>
                </a:solidFill>
              </a:rPr>
              <a:t>vyznačenou periodou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6053709" y="6192000"/>
                <a:ext cx="881652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,0</m:t>
                      </m:r>
                      <m:acc>
                        <m:accPr>
                          <m:chr m:val="̅"/>
                          <m:ctrlPr>
                            <a:rPr lang="cs-CZ" sz="32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acc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3709" y="6192000"/>
                <a:ext cx="881652" cy="50359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7136365" y="6192000"/>
                <a:ext cx="1950342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32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142 857</m:t>
                          </m:r>
                        </m:e>
                      </m:acc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6365" y="6192000"/>
                <a:ext cx="1950342" cy="503599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5079083" y="4458297"/>
                <a:ext cx="141545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−6,525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9083" y="4458297"/>
                <a:ext cx="1415452" cy="492443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3790910" y="4472522"/>
                <a:ext cx="65402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0,7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0910" y="4472522"/>
                <a:ext cx="654025" cy="492443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48921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106" grpId="0"/>
      <p:bldP spid="2" grpId="0"/>
      <p:bldP spid="73" grpId="0"/>
      <p:bldP spid="79" grpId="0"/>
      <p:bldP spid="80" grpId="0"/>
      <p:bldP spid="81" grpId="0"/>
      <p:bldP spid="82" grpId="0"/>
      <p:bldP spid="15" grpId="0"/>
      <p:bldP spid="3" grpId="0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793213" y="764704"/>
            <a:ext cx="7793037" cy="617685"/>
          </a:xfrm>
        </p:spPr>
        <p:txBody>
          <a:bodyPr/>
          <a:lstStyle/>
          <a:p>
            <a:pPr algn="ctr"/>
            <a:r>
              <a:rPr lang="cs-CZ" dirty="0" smtClean="0"/>
              <a:t>Racionální čísla</a:t>
            </a:r>
            <a:endParaRPr lang="cs-CZ" dirty="0"/>
          </a:p>
        </p:txBody>
      </p:sp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0" y="2636912"/>
            <a:ext cx="9144000" cy="89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cs-CZ" sz="2800" b="1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Racionální číslo </a:t>
            </a:r>
            <a:r>
              <a:rPr lang="cs-CZ" sz="2800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je číslo, které lze vyjádřit jako zlomek.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Rectangle 27"/>
              <p:cNvSpPr>
                <a:spLocks noChangeArrowheads="1"/>
              </p:cNvSpPr>
              <p:nvPr/>
            </p:nvSpPr>
            <p:spPr bwMode="auto">
              <a:xfrm>
                <a:off x="-9996" y="4509120"/>
                <a:ext cx="9153996" cy="9568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algn="ctr"/>
                <a:r>
                  <a:rPr lang="cs-CZ" sz="2800" b="1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Racionální číslo </a:t>
                </a:r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lze zapsat ve tvaru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 spc="-12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i="1" spc="-12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𝑎</m:t>
                        </m:r>
                      </m:num>
                      <m:den>
                        <m:r>
                          <a:rPr lang="cs-CZ" sz="2800" i="1" spc="-12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, </a:t>
                </a:r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/>
                </a:r>
                <a:b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</a:br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kde </a:t>
                </a:r>
                <a14:m>
                  <m:oMath xmlns:m="http://schemas.openxmlformats.org/officeDocument/2006/math"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𝑎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, 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𝑏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 </m:t>
                    </m:r>
                  </m:oMath>
                </a14:m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jsou celá čísla, </a:t>
                </a:r>
                <a14:m>
                  <m:oMath xmlns:m="http://schemas.openxmlformats.org/officeDocument/2006/math">
                    <m:r>
                      <a:rPr lang="cs-CZ" sz="2800" i="1" spc="-12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𝑏</m:t>
                    </m:r>
                    <m:r>
                      <a:rPr lang="cs-CZ" sz="2800" i="1" spc="-12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.</a:t>
                </a:r>
                <a:endParaRPr lang="cs-CZ" altLang="cs-CZ" sz="25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6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9996" y="4509120"/>
                <a:ext cx="9153996" cy="956864"/>
              </a:xfrm>
              <a:prstGeom prst="rect">
                <a:avLst/>
              </a:prstGeom>
              <a:blipFill rotWithShape="0">
                <a:blip r:embed="rId2"/>
                <a:stretch>
                  <a:fillRect t="-9554" b="-2420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49692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10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793213" y="764704"/>
            <a:ext cx="7793037" cy="617685"/>
          </a:xfrm>
        </p:spPr>
        <p:txBody>
          <a:bodyPr/>
          <a:lstStyle/>
          <a:p>
            <a:pPr algn="ctr"/>
            <a:r>
              <a:rPr lang="cs-CZ" dirty="0" smtClean="0"/>
              <a:t>Racionální čísla</a:t>
            </a:r>
            <a:endParaRPr lang="cs-CZ" dirty="0"/>
          </a:p>
        </p:txBody>
      </p:sp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0" y="1844824"/>
            <a:ext cx="9144000" cy="89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cs-CZ" sz="2800" b="1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Racionální číslo </a:t>
            </a:r>
            <a:r>
              <a:rPr lang="cs-CZ" sz="2800" spc="-120" dirty="0" smtClean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lze zapsat ve tvaru:</a:t>
            </a:r>
            <a:endParaRPr lang="cs-CZ" sz="2800" spc="-120" dirty="0">
              <a:solidFill>
                <a:srgbClr val="FF0000"/>
              </a:solidFill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106" name="Rectangle 27"/>
          <p:cNvSpPr>
            <a:spLocks noChangeArrowheads="1"/>
          </p:cNvSpPr>
          <p:nvPr/>
        </p:nvSpPr>
        <p:spPr bwMode="auto">
          <a:xfrm>
            <a:off x="360000" y="3240000"/>
            <a:ext cx="1696509" cy="638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sz="2800" b="1" spc="-120" dirty="0" smtClean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- Zlomku</a:t>
            </a:r>
            <a:endParaRPr lang="cs-CZ" altLang="cs-CZ" sz="2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2935317" y="3069872"/>
                <a:ext cx="341440" cy="9351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5317" y="3069872"/>
                <a:ext cx="341440" cy="93519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4042118" y="3069872"/>
                <a:ext cx="647613" cy="9351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2118" y="3069872"/>
                <a:ext cx="647613" cy="93519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ovéPole 78"/>
              <p:cNvSpPr txBox="1"/>
              <p:nvPr/>
            </p:nvSpPr>
            <p:spPr>
              <a:xfrm>
                <a:off x="5796136" y="3069872"/>
                <a:ext cx="647613" cy="9233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−9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3069872"/>
                <a:ext cx="647613" cy="92339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ovéPole 79"/>
              <p:cNvSpPr txBox="1"/>
              <p:nvPr/>
            </p:nvSpPr>
            <p:spPr>
              <a:xfrm>
                <a:off x="7236296" y="2993917"/>
                <a:ext cx="875240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−11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2993917"/>
                <a:ext cx="875240" cy="92198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4932000" y="6192000"/>
                <a:ext cx="722441" cy="4935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32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acc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00" y="6192000"/>
                <a:ext cx="722441" cy="4935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ovéPole 81"/>
              <p:cNvSpPr txBox="1"/>
              <p:nvPr/>
            </p:nvSpPr>
            <p:spPr>
              <a:xfrm>
                <a:off x="7051608" y="4446437"/>
                <a:ext cx="133690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824,72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1608" y="4446437"/>
                <a:ext cx="1336904" cy="49244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27"/>
          <p:cNvSpPr>
            <a:spLocks noChangeArrowheads="1"/>
          </p:cNvSpPr>
          <p:nvPr/>
        </p:nvSpPr>
        <p:spPr bwMode="auto">
          <a:xfrm>
            <a:off x="360000" y="4500000"/>
            <a:ext cx="3490756" cy="638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sz="2800" b="1" spc="-120" dirty="0" smtClean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- Desetinného čísla</a:t>
            </a:r>
            <a:endParaRPr lang="cs-CZ" altLang="cs-CZ" sz="2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60000" y="5760000"/>
            <a:ext cx="64448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- Nekonečného </a:t>
            </a:r>
            <a:r>
              <a:rPr lang="cs-CZ" sz="2800" b="1" dirty="0">
                <a:solidFill>
                  <a:srgbClr val="FF0000"/>
                </a:solidFill>
              </a:rPr>
              <a:t>periodického rozvoje </a:t>
            </a:r>
            <a:r>
              <a:rPr lang="cs-CZ" sz="2800" b="1" dirty="0" smtClean="0">
                <a:solidFill>
                  <a:srgbClr val="FF0000"/>
                </a:solidFill>
              </a:rPr>
              <a:t/>
            </a:r>
            <a:br>
              <a:rPr lang="cs-CZ" sz="2800" b="1" dirty="0" smtClean="0">
                <a:solidFill>
                  <a:srgbClr val="FF0000"/>
                </a:solidFill>
              </a:rPr>
            </a:br>
            <a:r>
              <a:rPr lang="cs-CZ" sz="2800" b="1" dirty="0" smtClean="0">
                <a:solidFill>
                  <a:srgbClr val="FF0000"/>
                </a:solidFill>
              </a:rPr>
              <a:t>  s </a:t>
            </a:r>
            <a:r>
              <a:rPr lang="cs-CZ" sz="2800" b="1" dirty="0">
                <a:solidFill>
                  <a:srgbClr val="FF0000"/>
                </a:solidFill>
              </a:rPr>
              <a:t>vyznačenou periodou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6053709" y="6192000"/>
                <a:ext cx="881652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,0</m:t>
                      </m:r>
                      <m:acc>
                        <m:accPr>
                          <m:chr m:val="̅"/>
                          <m:ctrlPr>
                            <a:rPr lang="cs-CZ" sz="32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acc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3709" y="6192000"/>
                <a:ext cx="881652" cy="50359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7136365" y="6192000"/>
                <a:ext cx="1950342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32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142 857</m:t>
                          </m:r>
                        </m:e>
                      </m:acc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6365" y="6192000"/>
                <a:ext cx="1950342" cy="503599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5079083" y="4458297"/>
                <a:ext cx="141545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−6,525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9083" y="4458297"/>
                <a:ext cx="1415452" cy="492443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3790910" y="4472522"/>
                <a:ext cx="65402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0,7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0910" y="4472522"/>
                <a:ext cx="654025" cy="492443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5273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106" grpId="0"/>
      <p:bldP spid="2" grpId="0"/>
      <p:bldP spid="73" grpId="0"/>
      <p:bldP spid="79" grpId="0"/>
      <p:bldP spid="80" grpId="0"/>
      <p:bldP spid="81" grpId="0"/>
      <p:bldP spid="82" grpId="0"/>
      <p:bldP spid="15" grpId="0"/>
      <p:bldP spid="3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793213" y="764704"/>
            <a:ext cx="7793037" cy="617685"/>
          </a:xfrm>
        </p:spPr>
        <p:txBody>
          <a:bodyPr/>
          <a:lstStyle/>
          <a:p>
            <a:pPr algn="ctr"/>
            <a:r>
              <a:rPr lang="cs-CZ" dirty="0" smtClean="0"/>
              <a:t>Racionální čísla</a:t>
            </a:r>
            <a:endParaRPr lang="cs-CZ" dirty="0"/>
          </a:p>
        </p:txBody>
      </p:sp>
      <p:sp>
        <p:nvSpPr>
          <p:cNvPr id="21" name="Zástupný symbol pro obsah 1"/>
          <p:cNvSpPr>
            <a:spLocks noGrp="1"/>
          </p:cNvSpPr>
          <p:nvPr>
            <p:ph/>
          </p:nvPr>
        </p:nvSpPr>
        <p:spPr>
          <a:xfrm>
            <a:off x="1080000" y="1836000"/>
            <a:ext cx="4580943" cy="491103"/>
          </a:xfrm>
        </p:spPr>
        <p:txBody>
          <a:bodyPr/>
          <a:lstStyle/>
          <a:p>
            <a:r>
              <a:rPr lang="cs-CZ" sz="2800" dirty="0" smtClean="0"/>
              <a:t>Zapište desetinným číslem:</a:t>
            </a:r>
            <a:endParaRPr lang="cs-CZ" sz="2800" dirty="0"/>
          </a:p>
        </p:txBody>
      </p:sp>
      <p:graphicFrame>
        <p:nvGraphicFramePr>
          <p:cNvPr id="22" name="Objek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7445131"/>
              </p:ext>
            </p:extLst>
          </p:nvPr>
        </p:nvGraphicFramePr>
        <p:xfrm>
          <a:off x="1080000" y="2340000"/>
          <a:ext cx="1777872" cy="10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" name="Rovnice" r:id="rId3" imgW="558720" imgH="393480" progId="Equation.3">
                  <p:embed/>
                </p:oleObj>
              </mc:Choice>
              <mc:Fallback>
                <p:oleObj name="Rovnice" r:id="rId3" imgW="558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000" y="2340000"/>
                        <a:ext cx="1777872" cy="108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3675300"/>
              </p:ext>
            </p:extLst>
          </p:nvPr>
        </p:nvGraphicFramePr>
        <p:xfrm>
          <a:off x="4860000" y="3960000"/>
          <a:ext cx="2022649" cy="10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5" name="Rovnice" r:id="rId5" imgW="634680" imgH="393480" progId="Equation.3">
                  <p:embed/>
                </p:oleObj>
              </mc:Choice>
              <mc:Fallback>
                <p:oleObj name="Rovnice" r:id="rId5" imgW="634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00" y="3960000"/>
                        <a:ext cx="2022649" cy="1080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7925261"/>
              </p:ext>
            </p:extLst>
          </p:nvPr>
        </p:nvGraphicFramePr>
        <p:xfrm>
          <a:off x="1080000" y="3959224"/>
          <a:ext cx="1778918" cy="10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6" name="Rovnice" r:id="rId7" imgW="558720" imgH="393480" progId="Equation.3">
                  <p:embed/>
                </p:oleObj>
              </mc:Choice>
              <mc:Fallback>
                <p:oleObj name="Rovnice" r:id="rId7" imgW="558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000" y="3959224"/>
                        <a:ext cx="1778918" cy="108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8281803"/>
              </p:ext>
            </p:extLst>
          </p:nvPr>
        </p:nvGraphicFramePr>
        <p:xfrm>
          <a:off x="4860000" y="2340000"/>
          <a:ext cx="1659512" cy="10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" name="Rovnice" r:id="rId9" imgW="482400" imgH="393480" progId="Equation.3">
                  <p:embed/>
                </p:oleObj>
              </mc:Choice>
              <mc:Fallback>
                <p:oleObj name="Rovnice" r:id="rId9" imgW="482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00" y="2340000"/>
                        <a:ext cx="1659512" cy="1080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2956193"/>
              </p:ext>
            </p:extLst>
          </p:nvPr>
        </p:nvGraphicFramePr>
        <p:xfrm>
          <a:off x="1116000" y="5580000"/>
          <a:ext cx="2023580" cy="10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" name="Rovnice" r:id="rId11" imgW="634680" imgH="393480" progId="Equation.3">
                  <p:embed/>
                </p:oleObj>
              </mc:Choice>
              <mc:Fallback>
                <p:oleObj name="Rovnice" r:id="rId11" imgW="634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00" y="5580000"/>
                        <a:ext cx="2023580" cy="108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369684"/>
              </p:ext>
            </p:extLst>
          </p:nvPr>
        </p:nvGraphicFramePr>
        <p:xfrm>
          <a:off x="4860000" y="5665787"/>
          <a:ext cx="1982978" cy="10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" name="Rovnice" r:id="rId13" imgW="622080" imgH="393480" progId="Equation.3">
                  <p:embed/>
                </p:oleObj>
              </mc:Choice>
              <mc:Fallback>
                <p:oleObj name="Rovnice" r:id="rId13" imgW="622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00" y="5665787"/>
                        <a:ext cx="1982978" cy="108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Obdélník 27"/>
          <p:cNvSpPr/>
          <p:nvPr/>
        </p:nvSpPr>
        <p:spPr>
          <a:xfrm>
            <a:off x="1960704" y="2412000"/>
            <a:ext cx="1296144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Obdélník 28"/>
          <p:cNvSpPr/>
          <p:nvPr/>
        </p:nvSpPr>
        <p:spPr>
          <a:xfrm>
            <a:off x="5760000" y="2412000"/>
            <a:ext cx="1296144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Obdélník 29"/>
          <p:cNvSpPr/>
          <p:nvPr/>
        </p:nvSpPr>
        <p:spPr>
          <a:xfrm>
            <a:off x="1872000" y="4013797"/>
            <a:ext cx="1296144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bdélník 30"/>
          <p:cNvSpPr/>
          <p:nvPr/>
        </p:nvSpPr>
        <p:spPr>
          <a:xfrm>
            <a:off x="5832000" y="4032000"/>
            <a:ext cx="1296144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2" name="Obdélník 31"/>
          <p:cNvSpPr/>
          <p:nvPr/>
        </p:nvSpPr>
        <p:spPr>
          <a:xfrm>
            <a:off x="2484000" y="5436000"/>
            <a:ext cx="1296144" cy="12961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Obdélník 32"/>
          <p:cNvSpPr/>
          <p:nvPr/>
        </p:nvSpPr>
        <p:spPr>
          <a:xfrm>
            <a:off x="6120000" y="5508000"/>
            <a:ext cx="1296144" cy="12961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Zástupný symbol pro obsah 1"/>
          <p:cNvSpPr>
            <a:spLocks noGrp="1"/>
          </p:cNvSpPr>
          <p:nvPr>
            <p:ph/>
          </p:nvPr>
        </p:nvSpPr>
        <p:spPr>
          <a:xfrm>
            <a:off x="1080000" y="3420000"/>
            <a:ext cx="6561295" cy="491103"/>
          </a:xfrm>
        </p:spPr>
        <p:txBody>
          <a:bodyPr/>
          <a:lstStyle/>
          <a:p>
            <a:r>
              <a:rPr lang="cs-CZ" sz="2800" dirty="0" smtClean="0"/>
              <a:t>Zapište desetinným číslem s periodou:</a:t>
            </a:r>
            <a:endParaRPr lang="cs-CZ" sz="2800" dirty="0"/>
          </a:p>
        </p:txBody>
      </p:sp>
      <p:sp>
        <p:nvSpPr>
          <p:cNvPr id="35" name="Zástupný symbol pro obsah 1"/>
          <p:cNvSpPr>
            <a:spLocks noGrp="1"/>
          </p:cNvSpPr>
          <p:nvPr>
            <p:ph/>
          </p:nvPr>
        </p:nvSpPr>
        <p:spPr>
          <a:xfrm>
            <a:off x="1080000" y="4968000"/>
            <a:ext cx="3239976" cy="491103"/>
          </a:xfrm>
        </p:spPr>
        <p:txBody>
          <a:bodyPr/>
          <a:lstStyle/>
          <a:p>
            <a:r>
              <a:rPr lang="cs-CZ" sz="2800" dirty="0" smtClean="0"/>
              <a:t>Zapište zlomkem: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16898403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build="p"/>
      <p:bldP spid="3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793213" y="764704"/>
            <a:ext cx="7793037" cy="617685"/>
          </a:xfrm>
        </p:spPr>
        <p:txBody>
          <a:bodyPr/>
          <a:lstStyle/>
          <a:p>
            <a:pPr algn="ctr"/>
            <a:r>
              <a:rPr lang="cs-CZ" dirty="0" smtClean="0"/>
              <a:t>Racionální čísla</a:t>
            </a:r>
            <a:endParaRPr lang="cs-CZ" dirty="0"/>
          </a:p>
        </p:txBody>
      </p:sp>
      <p:sp>
        <p:nvSpPr>
          <p:cNvPr id="21" name="Zástupný symbol pro obsah 1"/>
          <p:cNvSpPr>
            <a:spLocks noGrp="1"/>
          </p:cNvSpPr>
          <p:nvPr>
            <p:ph/>
          </p:nvPr>
        </p:nvSpPr>
        <p:spPr>
          <a:xfrm>
            <a:off x="1080000" y="1836000"/>
            <a:ext cx="4580943" cy="491103"/>
          </a:xfrm>
        </p:spPr>
        <p:txBody>
          <a:bodyPr/>
          <a:lstStyle/>
          <a:p>
            <a:r>
              <a:rPr lang="cs-CZ" sz="2800" dirty="0" smtClean="0"/>
              <a:t>Zapište desetinným číslem:</a:t>
            </a:r>
            <a:endParaRPr lang="cs-CZ" sz="2800" dirty="0"/>
          </a:p>
        </p:txBody>
      </p:sp>
      <p:graphicFrame>
        <p:nvGraphicFramePr>
          <p:cNvPr id="22" name="Objek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9839549"/>
              </p:ext>
            </p:extLst>
          </p:nvPr>
        </p:nvGraphicFramePr>
        <p:xfrm>
          <a:off x="900000" y="2339975"/>
          <a:ext cx="262572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2" name="Rovnice" r:id="rId3" imgW="825480" imgH="393480" progId="Equation.3">
                  <p:embed/>
                </p:oleObj>
              </mc:Choice>
              <mc:Fallback>
                <p:oleObj name="Rovnice" r:id="rId3" imgW="825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000" y="2339975"/>
                        <a:ext cx="2625725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0785672"/>
              </p:ext>
            </p:extLst>
          </p:nvPr>
        </p:nvGraphicFramePr>
        <p:xfrm>
          <a:off x="4500000" y="2339975"/>
          <a:ext cx="25781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3" name="Rovnice" r:id="rId5" imgW="749160" imgH="393480" progId="Equation.3">
                  <p:embed/>
                </p:oleObj>
              </mc:Choice>
              <mc:Fallback>
                <p:oleObj name="Rovnice" r:id="rId5" imgW="7491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000" y="2339975"/>
                        <a:ext cx="2578100" cy="1079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2036033"/>
              </p:ext>
            </p:extLst>
          </p:nvPr>
        </p:nvGraphicFramePr>
        <p:xfrm>
          <a:off x="555625" y="5580063"/>
          <a:ext cx="2106613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Rovnice" r:id="rId7" imgW="660240" imgH="393480" progId="Equation.3">
                  <p:embed/>
                </p:oleObj>
              </mc:Choice>
              <mc:Fallback>
                <p:oleObj name="Rovnice" r:id="rId7" imgW="660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25" y="5580063"/>
                        <a:ext cx="2106613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122601"/>
              </p:ext>
            </p:extLst>
          </p:nvPr>
        </p:nvGraphicFramePr>
        <p:xfrm>
          <a:off x="4156075" y="5580063"/>
          <a:ext cx="271462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5" name="Rovnice" r:id="rId9" imgW="850680" imgH="393480" progId="Equation.3">
                  <p:embed/>
                </p:oleObj>
              </mc:Choice>
              <mc:Fallback>
                <p:oleObj name="Rovnice" r:id="rId9" imgW="850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6075" y="5580063"/>
                        <a:ext cx="2714625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Obdélník 27"/>
          <p:cNvSpPr/>
          <p:nvPr/>
        </p:nvSpPr>
        <p:spPr>
          <a:xfrm>
            <a:off x="2070875" y="2412000"/>
            <a:ext cx="1565021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Obdélník 28"/>
          <p:cNvSpPr/>
          <p:nvPr/>
        </p:nvSpPr>
        <p:spPr>
          <a:xfrm>
            <a:off x="5940152" y="2412000"/>
            <a:ext cx="1296144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1835696" y="5436000"/>
            <a:ext cx="1296144" cy="12961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Obdélník 32"/>
          <p:cNvSpPr/>
          <p:nvPr/>
        </p:nvSpPr>
        <p:spPr>
          <a:xfrm>
            <a:off x="6120000" y="5363356"/>
            <a:ext cx="1296144" cy="12961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Zástupný symbol pro obsah 1"/>
          <p:cNvSpPr>
            <a:spLocks noGrp="1"/>
          </p:cNvSpPr>
          <p:nvPr>
            <p:ph/>
          </p:nvPr>
        </p:nvSpPr>
        <p:spPr>
          <a:xfrm>
            <a:off x="1080000" y="3420000"/>
            <a:ext cx="6561295" cy="491103"/>
          </a:xfrm>
        </p:spPr>
        <p:txBody>
          <a:bodyPr/>
          <a:lstStyle/>
          <a:p>
            <a:r>
              <a:rPr lang="cs-CZ" sz="2800" dirty="0" smtClean="0"/>
              <a:t>Zapište desetinným číslem s periodou:</a:t>
            </a:r>
            <a:endParaRPr lang="cs-CZ" sz="2800" dirty="0"/>
          </a:p>
        </p:txBody>
      </p:sp>
      <p:sp>
        <p:nvSpPr>
          <p:cNvPr id="35" name="Zástupný symbol pro obsah 1"/>
          <p:cNvSpPr>
            <a:spLocks noGrp="1"/>
          </p:cNvSpPr>
          <p:nvPr>
            <p:ph/>
          </p:nvPr>
        </p:nvSpPr>
        <p:spPr>
          <a:xfrm>
            <a:off x="1080000" y="4968000"/>
            <a:ext cx="3239976" cy="491103"/>
          </a:xfrm>
        </p:spPr>
        <p:txBody>
          <a:bodyPr/>
          <a:lstStyle/>
          <a:p>
            <a:r>
              <a:rPr lang="cs-CZ" sz="2800" dirty="0" smtClean="0"/>
              <a:t>Zapište zlomkem:</a:t>
            </a:r>
            <a:endParaRPr lang="cs-CZ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4500000" y="3960000"/>
                <a:ext cx="3392917" cy="9333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−</m:t>
                      </m:r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0,</m:t>
                      </m:r>
                      <m:acc>
                        <m:accPr>
                          <m:chr m:val="̅"/>
                          <m:ctrlPr>
                            <a:rPr lang="cs-CZ" sz="32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714 285</m:t>
                          </m:r>
                        </m:e>
                      </m:acc>
                    </m:oMath>
                  </m:oMathPara>
                </a14:m>
                <a:endParaRPr lang="cs-CZ" sz="3200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3960000"/>
                <a:ext cx="3392917" cy="93339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900000" y="3960000"/>
                <a:ext cx="2165016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3200" b="0" i="1" smtClean="0">
                          <a:latin typeface="Cambria Math"/>
                        </a:rPr>
                        <m:t>−</m:t>
                      </m:r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0,</m:t>
                      </m:r>
                      <m:acc>
                        <m:accPr>
                          <m:chr m:val="̅"/>
                          <m:ctrlPr>
                            <a:rPr lang="cs-CZ" sz="32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cs-CZ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acc>
                    </m:oMath>
                  </m:oMathPara>
                </a14:m>
                <a:endParaRPr lang="cs-CZ" sz="3200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00" y="3960000"/>
                <a:ext cx="2165016" cy="92519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Obdélník 29"/>
          <p:cNvSpPr/>
          <p:nvPr/>
        </p:nvSpPr>
        <p:spPr>
          <a:xfrm>
            <a:off x="2070875" y="4015292"/>
            <a:ext cx="1296144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bdélník 30"/>
          <p:cNvSpPr/>
          <p:nvPr/>
        </p:nvSpPr>
        <p:spPr>
          <a:xfrm>
            <a:off x="5605237" y="4015292"/>
            <a:ext cx="2325670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10437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28" grpId="0" animBg="1"/>
      <p:bldP spid="28" grpId="1" animBg="1"/>
      <p:bldP spid="29" grpId="0" animBg="1"/>
      <p:bldP spid="29" grpId="1" animBg="1"/>
      <p:bldP spid="32" grpId="0" animBg="1"/>
      <p:bldP spid="32" grpId="1" animBg="1"/>
      <p:bldP spid="33" grpId="0" animBg="1"/>
      <p:bldP spid="33" grpId="1" animBg="1"/>
      <p:bldP spid="34" grpId="0" build="p"/>
      <p:bldP spid="35" grpId="0" build="p"/>
      <p:bldP spid="2" grpId="0"/>
      <p:bldP spid="19" grpId="0"/>
      <p:bldP spid="30" grpId="0" animBg="1"/>
      <p:bldP spid="30" grpId="1" animBg="1"/>
      <p:bldP spid="31" grpId="0" animBg="1"/>
      <p:bldP spid="3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Vývojový diagram: postup 48"/>
          <p:cNvSpPr/>
          <p:nvPr/>
        </p:nvSpPr>
        <p:spPr>
          <a:xfrm>
            <a:off x="43968" y="1825463"/>
            <a:ext cx="8878028" cy="4915905"/>
          </a:xfrm>
          <a:prstGeom prst="flowChartProcess">
            <a:avLst/>
          </a:prstGeom>
          <a:solidFill>
            <a:srgbClr val="92D05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50" name="Vývojový diagram: postup 49"/>
          <p:cNvSpPr/>
          <p:nvPr/>
        </p:nvSpPr>
        <p:spPr>
          <a:xfrm>
            <a:off x="62373" y="1881935"/>
            <a:ext cx="6206317" cy="3396267"/>
          </a:xfrm>
          <a:prstGeom prst="flowChartProcess">
            <a:avLst/>
          </a:prstGeom>
          <a:solidFill>
            <a:srgbClr val="00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51" name="Vývojový diagram: postup 50"/>
          <p:cNvSpPr/>
          <p:nvPr/>
        </p:nvSpPr>
        <p:spPr>
          <a:xfrm>
            <a:off x="101556" y="1939519"/>
            <a:ext cx="3820389" cy="2097851"/>
          </a:xfrm>
          <a:prstGeom prst="flowChartProcess">
            <a:avLst/>
          </a:prstGeom>
          <a:solidFill>
            <a:srgbClr val="FFFF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47" name="Obdélníkový popisek 46"/>
          <p:cNvSpPr/>
          <p:nvPr/>
        </p:nvSpPr>
        <p:spPr>
          <a:xfrm>
            <a:off x="615790" y="3311868"/>
            <a:ext cx="3240360" cy="666589"/>
          </a:xfrm>
          <a:prstGeom prst="wedgeRectCallout">
            <a:avLst>
              <a:gd name="adj1" fmla="val -20833"/>
              <a:gd name="adj2" fmla="val 46333"/>
            </a:avLst>
          </a:prstGeom>
          <a:solidFill>
            <a:schemeClr val="accent3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b="1" dirty="0" smtClean="0">
                <a:solidFill>
                  <a:schemeClr val="tx1"/>
                </a:solidFill>
                <a:latin typeface="Trebuchet MS" pitchFamily="34" charset="0"/>
                <a:ea typeface="Cambria Math" pitchFamily="18" charset="0"/>
              </a:rPr>
              <a:t>Přirozená čísla N</a:t>
            </a:r>
            <a:endParaRPr lang="cs-CZ" sz="2800" b="1" dirty="0">
              <a:solidFill>
                <a:schemeClr val="tx1"/>
              </a:solidFill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48" name="Obdélníkový popisek 47"/>
          <p:cNvSpPr/>
          <p:nvPr/>
        </p:nvSpPr>
        <p:spPr>
          <a:xfrm>
            <a:off x="3963893" y="4571446"/>
            <a:ext cx="2225796" cy="666589"/>
          </a:xfrm>
          <a:prstGeom prst="wedgeRectCallout">
            <a:avLst>
              <a:gd name="adj1" fmla="val -20833"/>
              <a:gd name="adj2" fmla="val 46333"/>
            </a:avLst>
          </a:prstGeom>
          <a:solidFill>
            <a:schemeClr val="accent3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b="1" dirty="0" smtClean="0">
                <a:solidFill>
                  <a:schemeClr val="tx1"/>
                </a:solidFill>
                <a:latin typeface="Trebuchet MS" pitchFamily="34" charset="0"/>
                <a:ea typeface="Cambria Math" pitchFamily="18" charset="0"/>
              </a:rPr>
              <a:t>Celá čísla Z</a:t>
            </a:r>
            <a:endParaRPr lang="cs-CZ" sz="2800" b="1" dirty="0">
              <a:solidFill>
                <a:schemeClr val="tx1"/>
              </a:solidFill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24" name="Obdélníkový popisek 23"/>
          <p:cNvSpPr/>
          <p:nvPr/>
        </p:nvSpPr>
        <p:spPr>
          <a:xfrm>
            <a:off x="5681636" y="6025648"/>
            <a:ext cx="3168953" cy="666589"/>
          </a:xfrm>
          <a:prstGeom prst="wedgeRectCallout">
            <a:avLst>
              <a:gd name="adj1" fmla="val -20833"/>
              <a:gd name="adj2" fmla="val 46333"/>
            </a:avLst>
          </a:prstGeom>
          <a:solidFill>
            <a:schemeClr val="accent3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b="1" dirty="0">
                <a:solidFill>
                  <a:schemeClr val="tx1"/>
                </a:solidFill>
                <a:latin typeface="Trebuchet MS" pitchFamily="34" charset="0"/>
                <a:ea typeface="Cambria Math" pitchFamily="18" charset="0"/>
              </a:rPr>
              <a:t>Racionální čísla </a:t>
            </a:r>
            <a:r>
              <a:rPr lang="cs-CZ" sz="2800" b="1" dirty="0" smtClean="0">
                <a:solidFill>
                  <a:schemeClr val="tx1"/>
                </a:solidFill>
                <a:latin typeface="Trebuchet MS" pitchFamily="34" charset="0"/>
                <a:ea typeface="Cambria Math" pitchFamily="18" charset="0"/>
              </a:rPr>
              <a:t>Q</a:t>
            </a:r>
            <a:endParaRPr lang="cs-CZ" sz="2800" b="1" dirty="0">
              <a:solidFill>
                <a:schemeClr val="tx1"/>
              </a:solidFill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56" name="Zástupný symbol pro obsah 2"/>
          <p:cNvSpPr>
            <a:spLocks noGrp="1"/>
          </p:cNvSpPr>
          <p:nvPr/>
        </p:nvSpPr>
        <p:spPr>
          <a:xfrm>
            <a:off x="3258253" y="2598298"/>
            <a:ext cx="430066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7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57" name="Zástupný symbol pro obsah 2"/>
          <p:cNvSpPr>
            <a:spLocks noGrp="1"/>
          </p:cNvSpPr>
          <p:nvPr/>
        </p:nvSpPr>
        <p:spPr>
          <a:xfrm>
            <a:off x="449167" y="4283415"/>
            <a:ext cx="648072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-5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Zástupný symbol pro obsah 2"/>
              <p:cNvSpPr>
                <a:spLocks noGrp="1"/>
              </p:cNvSpPr>
              <p:nvPr/>
            </p:nvSpPr>
            <p:spPr>
              <a:xfrm>
                <a:off x="238070" y="5629198"/>
                <a:ext cx="796018" cy="576063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pc="-120" dirty="0" smtClean="0">
                          <a:solidFill>
                            <a:schemeClr val="tx1"/>
                          </a:solidFill>
                          <a:latin typeface="Cambria Math"/>
                          <a:ea typeface="Cambria Math" pitchFamily="18" charset="0"/>
                        </a:rPr>
                        <m:t>−5</m:t>
                      </m:r>
                      <m:r>
                        <a:rPr lang="cs-CZ" sz="2800" b="0" i="1" spc="-12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itchFamily="18" charset="0"/>
                        </a:rPr>
                        <m:t>,2</m:t>
                      </m:r>
                    </m:oMath>
                  </m:oMathPara>
                </a14:m>
                <a:endParaRPr lang="cs-CZ" sz="2800" spc="-120" dirty="0">
                  <a:solidFill>
                    <a:schemeClr val="tx1"/>
                  </a:solidFill>
                  <a:latin typeface="Trebuchet MS" pitchFamily="34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8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070" y="5629198"/>
                <a:ext cx="796018" cy="57606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1513376" y="5638298"/>
                <a:ext cx="888898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 </m:t>
                      </m:r>
                      <m:f>
                        <m:fPr>
                          <m:ctrlPr>
                            <a:rPr lang="cs-CZ" sz="2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3376" y="5638298"/>
                <a:ext cx="888898" cy="91057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ovéPole 60"/>
              <p:cNvSpPr txBox="1"/>
              <p:nvPr/>
            </p:nvSpPr>
            <p:spPr>
              <a:xfrm>
                <a:off x="7325479" y="2261226"/>
                <a:ext cx="1286441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− 4</m:t>
                      </m:r>
                      <m:f>
                        <m:fPr>
                          <m:ctrlPr>
                            <a:rPr lang="cs-CZ" sz="2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5479" y="2261226"/>
                <a:ext cx="1286441" cy="89896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6497270" y="2261226"/>
                <a:ext cx="681597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num>
                        <m:den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19</m:t>
                          </m:r>
                        </m:den>
                      </m:f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270" y="2261226"/>
                <a:ext cx="681597" cy="90178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7484846" y="3693955"/>
                <a:ext cx="681597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11</m:t>
                          </m:r>
                        </m:den>
                      </m:f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4846" y="3693955"/>
                <a:ext cx="681597" cy="89896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ovéPole 63"/>
              <p:cNvSpPr txBox="1"/>
              <p:nvPr/>
            </p:nvSpPr>
            <p:spPr>
              <a:xfrm>
                <a:off x="2558912" y="6025648"/>
                <a:ext cx="75533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0</m:t>
                      </m:r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912" y="6025648"/>
                <a:ext cx="755335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7664515" y="5177904"/>
                <a:ext cx="95410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1</m:t>
                      </m:r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,61</m:t>
                      </m:r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4515" y="5177904"/>
                <a:ext cx="954107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3530957" y="5831973"/>
                <a:ext cx="161935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41</m:t>
                      </m:r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762</m:t>
                      </m:r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0957" y="5831973"/>
                <a:ext cx="161935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4911546" y="5365117"/>
                <a:ext cx="95410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0</m:t>
                      </m:r>
                      <m:r>
                        <a:rPr lang="cs-CZ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,45</m:t>
                      </m:r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1546" y="5365117"/>
                <a:ext cx="954107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6528955" y="4450344"/>
                <a:ext cx="681597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22</m:t>
                          </m:r>
                        </m:num>
                        <m:den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cs-CZ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cs-CZ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8955" y="4450344"/>
                <a:ext cx="681597" cy="89896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Zástupný symbol pro obsah 2"/>
          <p:cNvSpPr>
            <a:spLocks noGrp="1"/>
          </p:cNvSpPr>
          <p:nvPr/>
        </p:nvSpPr>
        <p:spPr>
          <a:xfrm>
            <a:off x="1587898" y="4475381"/>
            <a:ext cx="648072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-13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22" name="Zástupný symbol pro obsah 2"/>
          <p:cNvSpPr>
            <a:spLocks noGrp="1"/>
          </p:cNvSpPr>
          <p:nvPr/>
        </p:nvSpPr>
        <p:spPr>
          <a:xfrm>
            <a:off x="2314755" y="4492439"/>
            <a:ext cx="863379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-524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23" name="Zástupný symbol pro obsah 2"/>
          <p:cNvSpPr>
            <a:spLocks noGrp="1"/>
          </p:cNvSpPr>
          <p:nvPr/>
        </p:nvSpPr>
        <p:spPr>
          <a:xfrm>
            <a:off x="5541617" y="1922702"/>
            <a:ext cx="648072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-1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25" name="Zástupný symbol pro obsah 2"/>
          <p:cNvSpPr>
            <a:spLocks noGrp="1"/>
          </p:cNvSpPr>
          <p:nvPr/>
        </p:nvSpPr>
        <p:spPr>
          <a:xfrm>
            <a:off x="4689187" y="2147353"/>
            <a:ext cx="648072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-15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26" name="Zástupný symbol pro obsah 2"/>
          <p:cNvSpPr>
            <a:spLocks noGrp="1"/>
          </p:cNvSpPr>
          <p:nvPr/>
        </p:nvSpPr>
        <p:spPr>
          <a:xfrm>
            <a:off x="4660140" y="3735587"/>
            <a:ext cx="428975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0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27" name="Zástupný symbol pro obsah 2"/>
          <p:cNvSpPr>
            <a:spLocks noGrp="1"/>
          </p:cNvSpPr>
          <p:nvPr/>
        </p:nvSpPr>
        <p:spPr>
          <a:xfrm>
            <a:off x="4041115" y="3004005"/>
            <a:ext cx="648072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-72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28" name="Zástupný symbol pro obsah 2"/>
          <p:cNvSpPr>
            <a:spLocks noGrp="1"/>
          </p:cNvSpPr>
          <p:nvPr/>
        </p:nvSpPr>
        <p:spPr>
          <a:xfrm>
            <a:off x="5357600" y="3213335"/>
            <a:ext cx="648072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-48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29" name="Zástupný symbol pro obsah 2"/>
          <p:cNvSpPr>
            <a:spLocks noGrp="1"/>
          </p:cNvSpPr>
          <p:nvPr/>
        </p:nvSpPr>
        <p:spPr>
          <a:xfrm>
            <a:off x="1645483" y="1997037"/>
            <a:ext cx="430066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3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30" name="Zástupný symbol pro obsah 2"/>
          <p:cNvSpPr>
            <a:spLocks noGrp="1"/>
          </p:cNvSpPr>
          <p:nvPr/>
        </p:nvSpPr>
        <p:spPr>
          <a:xfrm>
            <a:off x="867278" y="2529117"/>
            <a:ext cx="1012844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1 023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31" name="Zástupný symbol pro obsah 2"/>
          <p:cNvSpPr>
            <a:spLocks noGrp="1"/>
          </p:cNvSpPr>
          <p:nvPr/>
        </p:nvSpPr>
        <p:spPr>
          <a:xfrm>
            <a:off x="2384722" y="2470065"/>
            <a:ext cx="595940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41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32" name="Zástupný symbol pro obsah 2"/>
          <p:cNvSpPr>
            <a:spLocks noGrp="1"/>
          </p:cNvSpPr>
          <p:nvPr/>
        </p:nvSpPr>
        <p:spPr>
          <a:xfrm>
            <a:off x="467781" y="1932122"/>
            <a:ext cx="531059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13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33" name="Zástupný symbol pro obsah 2"/>
          <p:cNvSpPr>
            <a:spLocks noGrp="1"/>
          </p:cNvSpPr>
          <p:nvPr/>
        </p:nvSpPr>
        <p:spPr>
          <a:xfrm>
            <a:off x="3121087" y="1952085"/>
            <a:ext cx="860443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123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34" name="Zástupný symbol pro obsah 2"/>
          <p:cNvSpPr>
            <a:spLocks noGrp="1"/>
          </p:cNvSpPr>
          <p:nvPr/>
        </p:nvSpPr>
        <p:spPr>
          <a:xfrm>
            <a:off x="197052" y="2683683"/>
            <a:ext cx="430066" cy="576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spc="-120" dirty="0" smtClean="0">
                <a:latin typeface="Trebuchet MS" pitchFamily="34" charset="0"/>
                <a:ea typeface="Cambria Math" pitchFamily="18" charset="0"/>
              </a:rPr>
              <a:t>1</a:t>
            </a:r>
            <a:endParaRPr lang="cs-CZ" sz="2800" spc="-120" dirty="0">
              <a:latin typeface="Trebuchet MS" pitchFamily="34" charset="0"/>
              <a:ea typeface="Cambria Math" pitchFamily="18" charset="0"/>
            </a:endParaRPr>
          </a:p>
        </p:txBody>
      </p:sp>
      <p:sp>
        <p:nvSpPr>
          <p:cNvPr id="35" name="Nadpis 5"/>
          <p:cNvSpPr txBox="1">
            <a:spLocks/>
          </p:cNvSpPr>
          <p:nvPr/>
        </p:nvSpPr>
        <p:spPr>
          <a:xfrm>
            <a:off x="731749" y="408486"/>
            <a:ext cx="7793037" cy="61768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smtClean="0"/>
              <a:t>Racionální čísla</a:t>
            </a:r>
            <a:endParaRPr lang="cs-CZ" kern="0" dirty="0"/>
          </a:p>
        </p:txBody>
      </p:sp>
    </p:spTree>
    <p:extLst>
      <p:ext uri="{BB962C8B-B14F-4D97-AF65-F5344CB8AC3E}">
        <p14:creationId xmlns:p14="http://schemas.microsoft.com/office/powerpoint/2010/main" val="37458188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FF"/>
                                      </p:to>
                                    </p:animClr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1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500"/>
                            </p:stCondLst>
                            <p:childTnLst>
                              <p:par>
                                <p:cTn id="12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000"/>
                            </p:stCondLst>
                            <p:childTnLst>
                              <p:par>
                                <p:cTn id="13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500"/>
                            </p:stCondLst>
                            <p:childTnLst>
                              <p:par>
                                <p:cTn id="13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500"/>
                            </p:stCondLst>
                            <p:childTnLst>
                              <p:par>
                                <p:cTn id="14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47" grpId="0" animBg="1"/>
      <p:bldP spid="48" grpId="0" animBg="1"/>
      <p:bldP spid="24" grpId="0" animBg="1"/>
      <p:bldP spid="56" grpId="0"/>
      <p:bldP spid="57" grpId="0"/>
      <p:bldP spid="58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7"/>
          <p:cNvSpPr>
            <a:spLocks noChangeArrowheads="1"/>
          </p:cNvSpPr>
          <p:nvPr/>
        </p:nvSpPr>
        <p:spPr bwMode="auto">
          <a:xfrm>
            <a:off x="0" y="6120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číselné ose vpravo od nuly se nazývají </a:t>
            </a:r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racionální </a:t>
            </a:r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kladná čísla</a:t>
            </a:r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vlevo od nuly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racionální záporná čísla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835696" y="457295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Racionální čísla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288000" y="3591264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39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156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47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83569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2195736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255577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29158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327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363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399685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435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471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507605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543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687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65162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615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579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723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759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956000" y="34678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8316416" y="34678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867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ovéPole 10"/>
          <p:cNvSpPr txBox="1"/>
          <p:nvPr/>
        </p:nvSpPr>
        <p:spPr>
          <a:xfrm>
            <a:off x="4194000" y="3699264"/>
            <a:ext cx="314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0</a:t>
            </a:r>
            <a:endParaRPr lang="cs-CZ" sz="14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707904" y="3699264"/>
            <a:ext cx="5899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-0,1</a:t>
            </a:r>
            <a:endParaRPr lang="cs-CZ" sz="14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347864" y="3699264"/>
            <a:ext cx="642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-0,2</a:t>
            </a:r>
            <a:endParaRPr lang="cs-CZ" sz="14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3000662" y="3699264"/>
            <a:ext cx="635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-0,3</a:t>
            </a:r>
            <a:endParaRPr lang="cs-CZ" sz="14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2627784" y="3699264"/>
            <a:ext cx="6429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-0,4</a:t>
            </a:r>
            <a:endParaRPr lang="cs-CZ" sz="14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2287072" y="3699264"/>
            <a:ext cx="628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-0,5</a:t>
            </a:r>
            <a:endParaRPr lang="cs-CZ" sz="1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907704" y="3699264"/>
            <a:ext cx="602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-0,6</a:t>
            </a:r>
            <a:endParaRPr lang="cs-CZ" sz="1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566136" y="3699264"/>
            <a:ext cx="62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-0,7</a:t>
            </a:r>
            <a:endParaRPr lang="cs-CZ" sz="1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187624" y="3699264"/>
            <a:ext cx="586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-0,8</a:t>
            </a:r>
            <a:endParaRPr lang="cs-CZ" sz="1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832969" y="3699264"/>
            <a:ext cx="523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-0,9</a:t>
            </a:r>
          </a:p>
        </p:txBody>
      </p:sp>
      <p:sp>
        <p:nvSpPr>
          <p:cNvPr id="83" name="TextovéPole 82"/>
          <p:cNvSpPr txBox="1"/>
          <p:nvPr/>
        </p:nvSpPr>
        <p:spPr>
          <a:xfrm>
            <a:off x="4499992" y="3699264"/>
            <a:ext cx="510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0,1</a:t>
            </a:r>
            <a:endParaRPr lang="cs-CZ" sz="1400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4854362" y="3699264"/>
            <a:ext cx="509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0,2</a:t>
            </a:r>
            <a:endParaRPr lang="cs-CZ" sz="1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5248910" y="3699264"/>
            <a:ext cx="5472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0,3</a:t>
            </a:r>
            <a:endParaRPr lang="cs-CZ" sz="1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5580112" y="3699264"/>
            <a:ext cx="547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0,4</a:t>
            </a:r>
            <a:endParaRPr lang="cs-CZ" sz="1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940152" y="3699264"/>
            <a:ext cx="547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0,5</a:t>
            </a:r>
            <a:endParaRPr lang="cs-CZ" sz="1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6300192" y="3699264"/>
            <a:ext cx="563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0,6</a:t>
            </a:r>
            <a:endParaRPr lang="cs-CZ" sz="1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6616902" y="3699264"/>
            <a:ext cx="547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0,7</a:t>
            </a:r>
            <a:endParaRPr lang="cs-CZ" sz="1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7006047" y="3699264"/>
            <a:ext cx="518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0,8</a:t>
            </a:r>
            <a:endParaRPr lang="cs-CZ" sz="1400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7363113" y="3699264"/>
            <a:ext cx="521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0,9</a:t>
            </a:r>
            <a:endParaRPr lang="cs-CZ" sz="1400" b="1" dirty="0"/>
          </a:p>
        </p:txBody>
      </p:sp>
      <p:sp>
        <p:nvSpPr>
          <p:cNvPr id="73" name="Rectangle 7"/>
          <p:cNvSpPr>
            <a:spLocks noChangeArrowheads="1"/>
          </p:cNvSpPr>
          <p:nvPr/>
        </p:nvSpPr>
        <p:spPr bwMode="auto">
          <a:xfrm>
            <a:off x="0" y="6120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číselné ose vpravo od nuly se nazývají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racionální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kladná čísla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</p:txBody>
      </p:sp>
      <p:sp>
        <p:nvSpPr>
          <p:cNvPr id="79" name="Rectangle 22"/>
          <p:cNvSpPr>
            <a:spLocks noChangeArrowheads="1"/>
          </p:cNvSpPr>
          <p:nvPr/>
        </p:nvSpPr>
        <p:spPr bwMode="auto">
          <a:xfrm>
            <a:off x="0" y="5220000"/>
            <a:ext cx="6697896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Racionální čísla lze zapsat desetinnými čísly,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Rectangle 19"/>
          <p:cNvSpPr>
            <a:spLocks noChangeArrowheads="1"/>
          </p:cNvSpPr>
          <p:nvPr/>
        </p:nvSpPr>
        <p:spPr bwMode="auto">
          <a:xfrm>
            <a:off x="6606605" y="5220000"/>
            <a:ext cx="1349395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zlomky,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Rectangle 4"/>
          <p:cNvSpPr>
            <a:spLocks noChangeArrowheads="1"/>
          </p:cNvSpPr>
          <p:nvPr/>
        </p:nvSpPr>
        <p:spPr bwMode="auto">
          <a:xfrm>
            <a:off x="0" y="4860000"/>
            <a:ext cx="9108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Racionální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jsou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čísla, která lze zapsat ve tvaru zlomku.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ál 1"/>
          <p:cNvSpPr/>
          <p:nvPr/>
        </p:nvSpPr>
        <p:spPr bwMode="auto">
          <a:xfrm>
            <a:off x="4494383" y="2871392"/>
            <a:ext cx="4578562" cy="1493712"/>
          </a:xfrm>
          <a:prstGeom prst="ellipse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TextovéPole 81"/>
          <p:cNvSpPr txBox="1"/>
          <p:nvPr/>
        </p:nvSpPr>
        <p:spPr>
          <a:xfrm>
            <a:off x="7812360" y="3698579"/>
            <a:ext cx="482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8075123" y="3698579"/>
            <a:ext cx="529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1,1</a:t>
            </a:r>
            <a:endParaRPr lang="cs-CZ" sz="1400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8446513" y="3698579"/>
            <a:ext cx="626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1,2</a:t>
            </a:r>
            <a:endParaRPr lang="cs-CZ" sz="1400" b="1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567545" y="3698579"/>
            <a:ext cx="476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-1</a:t>
            </a:r>
            <a:endParaRPr lang="cs-CZ" sz="1400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165593" y="3698579"/>
            <a:ext cx="5179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-1,1</a:t>
            </a:r>
            <a:endParaRPr lang="cs-CZ" sz="1400" b="1" dirty="0"/>
          </a:p>
        </p:txBody>
      </p:sp>
      <p:sp>
        <p:nvSpPr>
          <p:cNvPr id="113" name="Ovál 112"/>
          <p:cNvSpPr/>
          <p:nvPr/>
        </p:nvSpPr>
        <p:spPr bwMode="auto">
          <a:xfrm>
            <a:off x="82813" y="2888846"/>
            <a:ext cx="4118562" cy="1493712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Ovál 113"/>
          <p:cNvSpPr/>
          <p:nvPr/>
        </p:nvSpPr>
        <p:spPr bwMode="auto">
          <a:xfrm flipV="1">
            <a:off x="4175628" y="3335300"/>
            <a:ext cx="360000" cy="686721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0" name="Obdélník 119"/>
          <p:cNvSpPr/>
          <p:nvPr/>
        </p:nvSpPr>
        <p:spPr bwMode="auto">
          <a:xfrm>
            <a:off x="5095871" y="4267976"/>
            <a:ext cx="3600000" cy="720000"/>
          </a:xfrm>
          <a:prstGeom prst="rect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1" name="TextovéPole 120"/>
          <p:cNvSpPr txBox="1"/>
          <p:nvPr/>
        </p:nvSpPr>
        <p:spPr>
          <a:xfrm>
            <a:off x="5206047" y="4427290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Kladná čísla</a:t>
            </a:r>
            <a:endParaRPr 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2" name="Obdélník 121"/>
          <p:cNvSpPr/>
          <p:nvPr/>
        </p:nvSpPr>
        <p:spPr bwMode="auto">
          <a:xfrm>
            <a:off x="424580" y="4230510"/>
            <a:ext cx="3600000" cy="720000"/>
          </a:xfrm>
          <a:prstGeom prst="rect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3" name="TextovéPole 122"/>
          <p:cNvSpPr txBox="1"/>
          <p:nvPr/>
        </p:nvSpPr>
        <p:spPr>
          <a:xfrm>
            <a:off x="482254" y="4376912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92D050"/>
                </a:solidFill>
              </a:rPr>
              <a:t>Záporná čísla</a:t>
            </a:r>
            <a:endParaRPr lang="cs-CZ" sz="2800" b="1" dirty="0">
              <a:solidFill>
                <a:srgbClr val="92D050"/>
              </a:solidFill>
            </a:endParaRPr>
          </a:p>
        </p:txBody>
      </p:sp>
      <p:sp>
        <p:nvSpPr>
          <p:cNvPr id="92" name="Rectangle 19"/>
          <p:cNvSpPr>
            <a:spLocks noChangeArrowheads="1"/>
          </p:cNvSpPr>
          <p:nvPr/>
        </p:nvSpPr>
        <p:spPr bwMode="auto">
          <a:xfrm>
            <a:off x="0" y="5580000"/>
            <a:ext cx="9170740" cy="481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či nekonečným periodickým rozvojem s </a:t>
            </a:r>
            <a:r>
              <a:rPr 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vyznačenou periodou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2900998" y="2582176"/>
            <a:ext cx="810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-0,3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4755063" y="2633058"/>
            <a:ext cx="810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0,2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1991157" y="2295327"/>
                <a:ext cx="810605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157" y="2295327"/>
                <a:ext cx="810605" cy="78380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ovéPole 95"/>
              <p:cNvSpPr txBox="1"/>
              <p:nvPr/>
            </p:nvSpPr>
            <p:spPr>
              <a:xfrm>
                <a:off x="6648761" y="2361910"/>
                <a:ext cx="810605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96" name="TextovéPole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8761" y="2361910"/>
                <a:ext cx="810605" cy="78380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ovéPole 96"/>
              <p:cNvSpPr txBox="1"/>
              <p:nvPr/>
            </p:nvSpPr>
            <p:spPr>
              <a:xfrm>
                <a:off x="752041" y="2403557"/>
                <a:ext cx="810605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97" name="TextovéPole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041" y="2403557"/>
                <a:ext cx="810605" cy="78380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ovéPole 97"/>
              <p:cNvSpPr txBox="1"/>
              <p:nvPr/>
            </p:nvSpPr>
            <p:spPr>
              <a:xfrm>
                <a:off x="7982697" y="2303115"/>
                <a:ext cx="810605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98" name="TextovéPole 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2697" y="2303115"/>
                <a:ext cx="810605" cy="78380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se šipkou 6"/>
          <p:cNvCxnSpPr/>
          <p:nvPr/>
        </p:nvCxnSpPr>
        <p:spPr bwMode="auto">
          <a:xfrm>
            <a:off x="8388000" y="3181114"/>
            <a:ext cx="0" cy="39190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9" name="Přímá spojnice se šipkou 98"/>
          <p:cNvCxnSpPr/>
          <p:nvPr/>
        </p:nvCxnSpPr>
        <p:spPr bwMode="auto">
          <a:xfrm>
            <a:off x="5083200" y="3055346"/>
            <a:ext cx="0" cy="39190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0" name="Přímá spojnice se šipkou 99"/>
          <p:cNvCxnSpPr/>
          <p:nvPr/>
        </p:nvCxnSpPr>
        <p:spPr bwMode="auto">
          <a:xfrm>
            <a:off x="7056000" y="3181114"/>
            <a:ext cx="0" cy="39190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1" name="Přímá spojnice se šipkou 100"/>
          <p:cNvCxnSpPr/>
          <p:nvPr/>
        </p:nvCxnSpPr>
        <p:spPr bwMode="auto">
          <a:xfrm>
            <a:off x="3276255" y="3055346"/>
            <a:ext cx="0" cy="39190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2" name="Přímá spojnice se šipkou 101"/>
          <p:cNvCxnSpPr/>
          <p:nvPr/>
        </p:nvCxnSpPr>
        <p:spPr bwMode="auto">
          <a:xfrm>
            <a:off x="1278000" y="3181114"/>
            <a:ext cx="0" cy="39190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3" name="Přímá spojnice se šipkou 102"/>
          <p:cNvCxnSpPr/>
          <p:nvPr/>
        </p:nvCxnSpPr>
        <p:spPr bwMode="auto">
          <a:xfrm>
            <a:off x="2555776" y="3055346"/>
            <a:ext cx="0" cy="39190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ovéPole 103"/>
              <p:cNvSpPr txBox="1"/>
              <p:nvPr/>
            </p:nvSpPr>
            <p:spPr>
              <a:xfrm>
                <a:off x="7459366" y="1028409"/>
                <a:ext cx="1568608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400" b="1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400" b="1" i="0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2400" b="1" i="0" dirty="0" smtClean="0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cs-CZ" sz="24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acc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04" name="TextovéPole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9366" y="1028409"/>
                <a:ext cx="1568608" cy="78617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ovéPole 104"/>
              <p:cNvSpPr txBox="1"/>
              <p:nvPr/>
            </p:nvSpPr>
            <p:spPr>
              <a:xfrm>
                <a:off x="1331640" y="980728"/>
                <a:ext cx="2750614" cy="784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dirty="0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400" b="1" i="1" dirty="0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400" b="1" i="0" dirty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cs-CZ" sz="2400" b="1" i="0" dirty="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2400" b="1" i="0" dirty="0" smtClean="0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cs-CZ" sz="2400" b="1" i="1" dirty="0" smtClean="0">
                              <a:latin typeface="Cambria Math" panose="02040503050406030204" pitchFamily="18" charset="0"/>
                            </a:rPr>
                            <m:t>𝟖𝟓𝟕</m:t>
                          </m:r>
                          <m:r>
                            <a:rPr lang="cs-CZ" sz="2400" b="1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cs-CZ" sz="2400" b="1" i="1" dirty="0" smtClean="0">
                              <a:latin typeface="Cambria Math" panose="02040503050406030204" pitchFamily="18" charset="0"/>
                            </a:rPr>
                            <m:t>𝟏𝟒𝟐</m:t>
                          </m:r>
                        </m:e>
                      </m:acc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05" name="TextovéPole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980728"/>
                <a:ext cx="2750614" cy="7842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26650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1000"/>
                            </p:stCondLst>
                            <p:childTnLst>
                              <p:par>
                                <p:cTn id="2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1000"/>
                            </p:stCondLst>
                            <p:childTnLst>
                              <p:par>
                                <p:cTn id="2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1000"/>
                            </p:stCondLst>
                            <p:childTnLst>
                              <p:par>
                                <p:cTn id="2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1000"/>
                            </p:stCondLst>
                            <p:childTnLst>
                              <p:par>
                                <p:cTn id="30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4" fill="hold">
                      <p:stCondLst>
                        <p:cond delay="indefinite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8" fill="hold">
                            <p:stCondLst>
                              <p:cond delay="2000"/>
                            </p:stCondLst>
                            <p:childTnLst>
                              <p:par>
                                <p:cTn id="3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4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2000"/>
                            </p:stCondLst>
                            <p:childTnLst>
                              <p:par>
                                <p:cTn id="3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2" fill="hold">
                      <p:stCondLst>
                        <p:cond delay="indefinite"/>
                      </p:stCondLst>
                      <p:childTnLst>
                        <p:par>
                          <p:cTn id="393" fill="hold">
                            <p:stCondLst>
                              <p:cond delay="0"/>
                            </p:stCondLst>
                            <p:childTnLst>
                              <p:par>
                                <p:cTn id="3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1" grpId="0"/>
      <p:bldP spid="69" grpId="0"/>
      <p:bldP spid="70" grpId="0"/>
      <p:bldP spid="71" grpId="0"/>
      <p:bldP spid="72" grpId="0"/>
      <p:bldP spid="74" grpId="0"/>
      <p:bldP spid="75" grpId="0"/>
      <p:bldP spid="76" grpId="0"/>
      <p:bldP spid="77" grpId="0"/>
      <p:bldP spid="78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73" grpId="0"/>
      <p:bldP spid="79" grpId="0"/>
      <p:bldP spid="80" grpId="0"/>
      <p:bldP spid="81" grpId="0"/>
      <p:bldP spid="2" grpId="0" animBg="1"/>
      <p:bldP spid="82" grpId="0"/>
      <p:bldP spid="109" grpId="0"/>
      <p:bldP spid="110" grpId="0"/>
      <p:bldP spid="111" grpId="0"/>
      <p:bldP spid="112" grpId="0"/>
      <p:bldP spid="113" grpId="0" animBg="1"/>
      <p:bldP spid="114" grpId="0" animBg="1"/>
      <p:bldP spid="120" grpId="0" animBg="1"/>
      <p:bldP spid="121" grpId="0"/>
      <p:bldP spid="122" grpId="0" animBg="1"/>
      <p:bldP spid="123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104" grpId="0"/>
      <p:bldP spid="104" grpId="1"/>
      <p:bldP spid="105" grpId="0"/>
      <p:bldP spid="10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124537" y="112004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Absolutní hodnota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348880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45688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45688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45688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45688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45688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45688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45688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45688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456880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456880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456880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456880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45688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45688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45688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45688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45688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456880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456880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456195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456195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456195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Vzdálenost obrazu čísla na číselné ose od nuly se nazývá </a:t>
            </a:r>
            <a:r>
              <a:rPr lang="cs-CZ" altLang="cs-CZ" sz="2400" b="1" dirty="0">
                <a:solidFill>
                  <a:srgbClr val="FF0000"/>
                </a:solidFill>
              </a:rPr>
              <a:t>absolutní hodnota čísla</a:t>
            </a:r>
            <a:r>
              <a:rPr lang="cs-CZ" altLang="cs-CZ" sz="2400" b="1" dirty="0"/>
              <a:t>.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435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1944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6768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1944000" y="3343988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4356000" y="3343988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8" name="Levá složená závorka 7"/>
          <p:cNvSpPr/>
          <p:nvPr/>
        </p:nvSpPr>
        <p:spPr bwMode="auto">
          <a:xfrm rot="16200000">
            <a:off x="5323829" y="2538158"/>
            <a:ext cx="484685" cy="2403659"/>
          </a:xfrm>
          <a:prstGeom prst="leftBrace">
            <a:avLst/>
          </a:prstGeom>
          <a:noFill/>
          <a:ln w="190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Levá složená závorka 80"/>
          <p:cNvSpPr/>
          <p:nvPr/>
        </p:nvSpPr>
        <p:spPr bwMode="auto">
          <a:xfrm rot="16200000">
            <a:off x="2895490" y="2554499"/>
            <a:ext cx="525708" cy="2411999"/>
          </a:xfrm>
          <a:prstGeom prst="leftBrace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0" y="4500000"/>
            <a:ext cx="9081773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Protože se jedná o vzdálenost, je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absolutní hodnota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vždy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číslo kladné nebo nula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cs-CZ" altLang="cs-CZ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Rectangle 7"/>
              <p:cNvSpPr>
                <a:spLocks noChangeArrowheads="1"/>
              </p:cNvSpPr>
              <p:nvPr/>
            </p:nvSpPr>
            <p:spPr bwMode="auto">
              <a:xfrm>
                <a:off x="107504" y="3780000"/>
                <a:ext cx="2289177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,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𝟕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8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cs-CZ" altLang="cs-CZ" sz="28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𝟕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504" y="3780000"/>
                <a:ext cx="2289177" cy="57626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7"/>
              <p:cNvSpPr>
                <a:spLocks noChangeArrowheads="1"/>
              </p:cNvSpPr>
              <p:nvPr/>
            </p:nvSpPr>
            <p:spPr bwMode="auto">
              <a:xfrm>
                <a:off x="6155999" y="3780000"/>
                <a:ext cx="2124001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,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𝟕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𝟕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55999" y="3780000"/>
                <a:ext cx="2124001" cy="5762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7"/>
              <p:cNvSpPr>
                <a:spLocks noChangeArrowheads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Platí: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blipFill rotWithShape="0">
                <a:blip r:embed="rId4"/>
                <a:stretch>
                  <a:fillRect l="-2963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Rectangle 7"/>
              <p:cNvSpPr>
                <a:spLocks noChangeArrowheads="1"/>
              </p:cNvSpPr>
              <p:nvPr/>
            </p:nvSpPr>
            <p:spPr bwMode="auto">
              <a:xfrm>
                <a:off x="4421114" y="6120000"/>
                <a:ext cx="4091009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t</a:t>
                </a:r>
                <a14:m>
                  <m:oMath xmlns:m="http://schemas.openxmlformats.org/officeDocument/2006/math"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𝐣</m:t>
                    </m:r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.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𝟕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𝟕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𝟔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,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𝟕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1114" y="6120000"/>
                <a:ext cx="4091009" cy="576262"/>
              </a:xfrm>
              <a:prstGeom prst="rect">
                <a:avLst/>
              </a:prstGeom>
              <a:blipFill rotWithShape="0">
                <a:blip r:embed="rId5"/>
                <a:stretch>
                  <a:fillRect l="-2981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Rectangle 7"/>
              <p:cNvSpPr>
                <a:spLocks noChangeArrowheads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𝟕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72F828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7"/>
              <p:cNvSpPr>
                <a:spLocks noChangeArrowheads="1"/>
              </p:cNvSpPr>
              <p:nvPr/>
            </p:nvSpPr>
            <p:spPr bwMode="auto">
              <a:xfrm>
                <a:off x="2411760" y="3869597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𝟕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1760" y="3869597"/>
                <a:ext cx="1386080" cy="57626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cs-CZ" altLang="cs-CZ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Značí se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.</a:t>
                </a:r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  <a:blipFill rotWithShape="0">
                <a:blip r:embed="rId8"/>
                <a:stretch>
                  <a:fillRect l="-5479" t="-4255" r="-4658" b="-265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16609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00"/>
                            </p:stCondLst>
                            <p:childTnLst>
                              <p:par>
                                <p:cTn id="26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500"/>
                            </p:stCondLst>
                            <p:childTnLst>
                              <p:par>
                                <p:cTn id="28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8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26059" y="549871"/>
            <a:ext cx="3491879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331119" y="1978290"/>
            <a:ext cx="70491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400" b="1" dirty="0" smtClean="0">
                <a:cs typeface="Arial" panose="020B0604020202020204" pitchFamily="34" charset="0"/>
              </a:rPr>
              <a:t>Určete absolutní hodnotu čísel:</a:t>
            </a:r>
            <a:endParaRPr lang="cs-CZ" altLang="cs-CZ" sz="2400" b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 Box 18"/>
              <p:cNvSpPr txBox="1">
                <a:spLocks noChangeArrowheads="1"/>
              </p:cNvSpPr>
              <p:nvPr/>
            </p:nvSpPr>
            <p:spPr bwMode="auto">
              <a:xfrm>
                <a:off x="1115616" y="3240000"/>
                <a:ext cx="171044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400" b="1" i="1" dirty="0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e>
                    </m:d>
                    <m:r>
                      <a:rPr lang="cs-CZ" altLang="cs-CZ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3240000"/>
                <a:ext cx="1710442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5338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 Box 19"/>
              <p:cNvSpPr txBox="1">
                <a:spLocks noChangeArrowheads="1"/>
              </p:cNvSpPr>
              <p:nvPr/>
            </p:nvSpPr>
            <p:spPr bwMode="auto">
              <a:xfrm>
                <a:off x="1115616" y="3960000"/>
                <a:ext cx="187220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b)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</m:t>
                        </m:r>
                      </m:e>
                    </m:d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9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3960000"/>
                <a:ext cx="1872208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4886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 Box 20"/>
              <p:cNvSpPr txBox="1">
                <a:spLocks noChangeArrowheads="1"/>
              </p:cNvSpPr>
              <p:nvPr/>
            </p:nvSpPr>
            <p:spPr bwMode="auto">
              <a:xfrm>
                <a:off x="1115615" y="4680000"/>
                <a:ext cx="216024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𝟓</m:t>
                        </m:r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𝟕𝟖</m:t>
                        </m:r>
                      </m:e>
                    </m:d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0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5" y="4680000"/>
                <a:ext cx="2160241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4237" t="-9333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 Box 21"/>
              <p:cNvSpPr txBox="1">
                <a:spLocks noChangeArrowheads="1"/>
              </p:cNvSpPr>
              <p:nvPr/>
            </p:nvSpPr>
            <p:spPr bwMode="auto">
              <a:xfrm>
                <a:off x="1115616" y="5400000"/>
                <a:ext cx="129614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d)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</m:d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1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5400000"/>
                <a:ext cx="1296144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7042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 Box 22"/>
              <p:cNvSpPr txBox="1">
                <a:spLocks noChangeArrowheads="1"/>
              </p:cNvSpPr>
              <p:nvPr/>
            </p:nvSpPr>
            <p:spPr bwMode="auto">
              <a:xfrm>
                <a:off x="1115616" y="6120000"/>
                <a:ext cx="187220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cs-CZ" altLang="cs-CZ" sz="2400" b="1" dirty="0" smtClean="0">
                    <a:cs typeface="Arial" panose="020B0604020202020204" pitchFamily="34" charset="0"/>
                  </a:rPr>
                  <a:t>e)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400" b="1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cs-CZ" altLang="cs-CZ" sz="24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𝟕𝟖</m:t>
                        </m:r>
                      </m:e>
                    </m:d>
                    <m:r>
                      <a:rPr lang="cs-CZ" altLang="cs-CZ" sz="24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cs-CZ" altLang="cs-CZ" sz="24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2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6120000"/>
                <a:ext cx="1872208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4886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3204000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3204000"/>
                <a:ext cx="684088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267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3960000"/>
                <a:ext cx="684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3960000"/>
                <a:ext cx="684088" cy="461665"/>
              </a:xfrm>
              <a:prstGeom prst="rect">
                <a:avLst/>
              </a:prstGeom>
              <a:blipFill rotWithShape="0">
                <a:blip r:embed="rId8"/>
                <a:stretch>
                  <a:fillRect l="-267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4680000"/>
                <a:ext cx="72003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𝟕𝟖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5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4680000"/>
                <a:ext cx="720032" cy="461665"/>
              </a:xfrm>
              <a:prstGeom prst="rect">
                <a:avLst/>
              </a:prstGeom>
              <a:blipFill rotWithShape="0">
                <a:blip r:embed="rId9"/>
                <a:stretch>
                  <a:fillRect l="-3390" r="-1864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5400000"/>
                <a:ext cx="396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7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5400000"/>
                <a:ext cx="396056" cy="461665"/>
              </a:xfrm>
              <a:prstGeom prst="rect">
                <a:avLst/>
              </a:prstGeom>
              <a:blipFill rotWithShape="0">
                <a:blip r:embed="rId10"/>
                <a:stretch>
                  <a:fillRect l="-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8100000" y="6120000"/>
                <a:ext cx="90011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𝟕𝟖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0000" y="6120000"/>
                <a:ext cx="900112" cy="461665"/>
              </a:xfrm>
              <a:prstGeom prst="rect">
                <a:avLst/>
              </a:prstGeom>
              <a:blipFill rotWithShape="0">
                <a:blip r:embed="rId11"/>
                <a:stretch>
                  <a:fillRect l="-204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11789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7" grpId="0"/>
      <p:bldP spid="98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3560</TotalTime>
  <Words>1043</Words>
  <Application>Microsoft Office PowerPoint</Application>
  <PresentationFormat>Předvádění na obrazovce (4:3)</PresentationFormat>
  <Paragraphs>222</Paragraphs>
  <Slides>15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7" baseType="lpstr">
      <vt:lpstr>Prezentace školení zaměstnanců</vt:lpstr>
      <vt:lpstr>Rovnice</vt:lpstr>
      <vt:lpstr>Racionální čísla</vt:lpstr>
      <vt:lpstr>Racionální čísla</vt:lpstr>
      <vt:lpstr>Racionální čísla</vt:lpstr>
      <vt:lpstr>Racionální čísla</vt:lpstr>
      <vt:lpstr>Racionální čísla</vt:lpstr>
      <vt:lpstr>Prezentace aplikace PowerPoint</vt:lpstr>
      <vt:lpstr>Racionální čísla</vt:lpstr>
      <vt:lpstr>Absolutní hodnota</vt:lpstr>
      <vt:lpstr>Celá čísla</vt:lpstr>
      <vt:lpstr>Prezentace aplikace PowerPoint</vt:lpstr>
      <vt:lpstr>Racionální čísla</vt:lpstr>
      <vt:lpstr>Racionální čísla</vt:lpstr>
      <vt:lpstr>Racionální čísla</vt:lpstr>
      <vt:lpstr>Racionální čísla</vt:lpstr>
      <vt:lpstr>Racionální čísla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329</cp:revision>
  <dcterms:created xsi:type="dcterms:W3CDTF">2012-01-02T08:14:14Z</dcterms:created>
  <dcterms:modified xsi:type="dcterms:W3CDTF">2020-01-05T16:16:40Z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