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309" r:id="rId3"/>
    <p:sldId id="310" r:id="rId4"/>
    <p:sldId id="295" r:id="rId5"/>
    <p:sldId id="296" r:id="rId6"/>
    <p:sldId id="297" r:id="rId7"/>
    <p:sldId id="298" r:id="rId8"/>
    <p:sldId id="299" r:id="rId9"/>
    <p:sldId id="300" r:id="rId10"/>
    <p:sldId id="311" r:id="rId11"/>
    <p:sldId id="312" r:id="rId12"/>
    <p:sldId id="313" r:id="rId13"/>
    <p:sldId id="314" r:id="rId14"/>
    <p:sldId id="315" r:id="rId15"/>
    <p:sldId id="316" r:id="rId16"/>
    <p:sldId id="304" r:id="rId17"/>
    <p:sldId id="305" r:id="rId18"/>
    <p:sldId id="306" r:id="rId19"/>
    <p:sldId id="307" r:id="rId20"/>
    <p:sldId id="317" r:id="rId21"/>
    <p:sldId id="318" r:id="rId22"/>
    <p:sldId id="290" r:id="rId2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 varScale="1">
        <p:scale>
          <a:sx n="75" d="100"/>
          <a:sy n="75" d="100"/>
        </p:scale>
        <p:origin x="9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12" Type="http://schemas.openxmlformats.org/officeDocument/2006/relationships/image" Target="../media/image127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11" Type="http://schemas.openxmlformats.org/officeDocument/2006/relationships/image" Target="../media/image126.png"/><Relationship Id="rId5" Type="http://schemas.openxmlformats.org/officeDocument/2006/relationships/image" Target="../media/image120.png"/><Relationship Id="rId10" Type="http://schemas.openxmlformats.org/officeDocument/2006/relationships/image" Target="../media/image125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Relationship Id="rId9" Type="http://schemas.openxmlformats.org/officeDocument/2006/relationships/image" Target="../media/image1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138.png"/><Relationship Id="rId7" Type="http://schemas.openxmlformats.org/officeDocument/2006/relationships/image" Target="../media/image142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Relationship Id="rId9" Type="http://schemas.openxmlformats.org/officeDocument/2006/relationships/image" Target="../media/image1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3" Type="http://schemas.openxmlformats.org/officeDocument/2006/relationships/image" Target="../media/image146.png"/><Relationship Id="rId7" Type="http://schemas.openxmlformats.org/officeDocument/2006/relationships/image" Target="../media/image150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Relationship Id="rId9" Type="http://schemas.openxmlformats.org/officeDocument/2006/relationships/image" Target="../media/image1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13" Type="http://schemas.openxmlformats.org/officeDocument/2006/relationships/image" Target="../media/image164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12" Type="http://schemas.openxmlformats.org/officeDocument/2006/relationships/image" Target="../media/image163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png"/><Relationship Id="rId11" Type="http://schemas.openxmlformats.org/officeDocument/2006/relationships/image" Target="../media/image162.png"/><Relationship Id="rId5" Type="http://schemas.openxmlformats.org/officeDocument/2006/relationships/image" Target="../media/image156.png"/><Relationship Id="rId10" Type="http://schemas.openxmlformats.org/officeDocument/2006/relationships/image" Target="../media/image161.png"/><Relationship Id="rId4" Type="http://schemas.openxmlformats.org/officeDocument/2006/relationships/image" Target="../media/image155.png"/><Relationship Id="rId9" Type="http://schemas.openxmlformats.org/officeDocument/2006/relationships/image" Target="../media/image1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13" Type="http://schemas.openxmlformats.org/officeDocument/2006/relationships/image" Target="../media/image176.png"/><Relationship Id="rId3" Type="http://schemas.openxmlformats.org/officeDocument/2006/relationships/image" Target="../media/image166.png"/><Relationship Id="rId7" Type="http://schemas.openxmlformats.org/officeDocument/2006/relationships/image" Target="../media/image170.png"/><Relationship Id="rId12" Type="http://schemas.openxmlformats.org/officeDocument/2006/relationships/image" Target="../media/image175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png"/><Relationship Id="rId11" Type="http://schemas.openxmlformats.org/officeDocument/2006/relationships/image" Target="../media/image174.png"/><Relationship Id="rId5" Type="http://schemas.openxmlformats.org/officeDocument/2006/relationships/image" Target="../media/image168.png"/><Relationship Id="rId10" Type="http://schemas.openxmlformats.org/officeDocument/2006/relationships/image" Target="../media/image173.png"/><Relationship Id="rId4" Type="http://schemas.openxmlformats.org/officeDocument/2006/relationships/image" Target="../media/image167.png"/><Relationship Id="rId9" Type="http://schemas.openxmlformats.org/officeDocument/2006/relationships/image" Target="../media/image17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image" Target="../media/image184.png"/><Relationship Id="rId7" Type="http://schemas.openxmlformats.org/officeDocument/2006/relationships/image" Target="../media/image188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Relationship Id="rId9" Type="http://schemas.openxmlformats.org/officeDocument/2006/relationships/image" Target="../media/image19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Relationship Id="rId9" Type="http://schemas.openxmlformats.org/officeDocument/2006/relationships/image" Target="../media/image19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12" Type="http://schemas.openxmlformats.org/officeDocument/2006/relationships/image" Target="../media/image22.png"/><Relationship Id="rId2" Type="http://schemas.openxmlformats.org/officeDocument/2006/relationships/image" Target="../media/image11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9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8.png"/><Relationship Id="rId2" Type="http://schemas.openxmlformats.org/officeDocument/2006/relationships/image" Target="../media/image27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7.png"/><Relationship Id="rId5" Type="http://schemas.openxmlformats.org/officeDocument/2006/relationships/image" Target="../media/image30.png"/><Relationship Id="rId15" Type="http://schemas.openxmlformats.org/officeDocument/2006/relationships/image" Target="../media/image46.png"/><Relationship Id="rId10" Type="http://schemas.openxmlformats.org/officeDocument/2006/relationships/image" Target="../media/image36.png"/><Relationship Id="rId4" Type="http://schemas.openxmlformats.org/officeDocument/2006/relationships/image" Target="../media/image29.png"/><Relationship Id="rId9" Type="http://schemas.openxmlformats.org/officeDocument/2006/relationships/image" Target="../media/image35.png"/><Relationship Id="rId1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5.pn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5" Type="http://schemas.openxmlformats.org/officeDocument/2006/relationships/image" Target="../media/image92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24" Type="http://schemas.openxmlformats.org/officeDocument/2006/relationships/image" Target="../media/image91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23" Type="http://schemas.openxmlformats.org/officeDocument/2006/relationships/image" Target="../media/image90.png"/><Relationship Id="rId10" Type="http://schemas.openxmlformats.org/officeDocument/2006/relationships/image" Target="../media/image77.png"/><Relationship Id="rId19" Type="http://schemas.openxmlformats.org/officeDocument/2006/relationships/image" Target="../media/image86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Relationship Id="rId22" Type="http://schemas.openxmlformats.org/officeDocument/2006/relationships/image" Target="../media/image8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Sčítání a odčítání racionálních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01571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015712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6923" b="-15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2555777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2555777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5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19573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195736" cy="1080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blipFill rotWithShape="0">
                <a:blip r:embed="rId6"/>
                <a:stretch>
                  <a:fillRect t="-19231" r="-14754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1080000"/>
                <a:ext cx="10711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1080000"/>
                <a:ext cx="1071121" cy="791765"/>
              </a:xfrm>
              <a:prstGeom prst="rect">
                <a:avLst/>
              </a:prstGeom>
              <a:blipFill rotWithShape="0">
                <a:blip r:embed="rId7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5760000" y="1080000"/>
                <a:ext cx="339281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1080000"/>
                <a:ext cx="3392816" cy="791765"/>
              </a:xfrm>
              <a:prstGeom prst="rect">
                <a:avLst/>
              </a:prstGeom>
              <a:blipFill rotWithShape="0">
                <a:blip r:embed="rId9"/>
                <a:stretch>
                  <a:fillRect t="-20769" b="-315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8732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4477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447760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7692" b="-161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2555777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2555777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5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55577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555776" cy="1080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5220000" y="1080000"/>
                <a:ext cx="37804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𝟑𝟗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00" y="1080000"/>
                <a:ext cx="3780408" cy="791765"/>
              </a:xfrm>
              <a:prstGeom prst="rect">
                <a:avLst/>
              </a:prstGeom>
              <a:blipFill rotWithShape="0">
                <a:blip r:embed="rId6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1080000"/>
                <a:ext cx="6179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1080000"/>
                <a:ext cx="617915" cy="791765"/>
              </a:xfrm>
              <a:prstGeom prst="rect">
                <a:avLst/>
              </a:prstGeom>
              <a:blipFill rotWithShape="0">
                <a:blip r:embed="rId7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1080000"/>
                <a:ext cx="171750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1080000"/>
                <a:ext cx="1717506" cy="791765"/>
              </a:xfrm>
              <a:prstGeom prst="rect">
                <a:avLst/>
              </a:prstGeom>
              <a:blipFill rotWithShape="0">
                <a:blip r:embed="rId8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1079999"/>
                <a:ext cx="1701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1079999"/>
                <a:ext cx="1701160" cy="791765"/>
              </a:xfrm>
              <a:prstGeom prst="rect">
                <a:avLst/>
              </a:prstGeom>
              <a:blipFill rotWithShape="0">
                <a:blip r:embed="rId9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2435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8798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879808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6923" b="-15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2843809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2843809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5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55577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555776" cy="1080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1080000"/>
                <a:ext cx="96396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1080000"/>
                <a:ext cx="963964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120000" y="1116000"/>
                <a:ext cx="297676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𝟔𝟐𝟓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0000" y="1116000"/>
                <a:ext cx="2976765" cy="791765"/>
              </a:xfrm>
              <a:prstGeom prst="rect">
                <a:avLst/>
              </a:prstGeom>
              <a:blipFill rotWithShape="0">
                <a:blip r:embed="rId7"/>
                <a:stretch>
                  <a:fillRect t="-20769" b="-315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1079999"/>
                <a:ext cx="171750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1079999"/>
                <a:ext cx="1717506" cy="791765"/>
              </a:xfrm>
              <a:prstGeom prst="rect">
                <a:avLst/>
              </a:prstGeom>
              <a:blipFill rotWithShape="0">
                <a:blip r:embed="rId8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4680000" y="1044000"/>
                <a:ext cx="459940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𝟗𝟓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𝟏𝟗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1044000"/>
                <a:ext cx="4599404" cy="791765"/>
              </a:xfrm>
              <a:prstGeom prst="rect">
                <a:avLst/>
              </a:prstGeom>
              <a:blipFill rotWithShape="0">
                <a:blip r:embed="rId9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638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95992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95992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435597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4355977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0679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067944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426769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4267693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478802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𝟒𝟓𝟑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4788025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514806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𝟎𝟎𝟕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514806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5484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548424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45368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453686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45368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453685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4815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48152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839999" y="900000"/>
                <a:ext cx="17882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9999" y="900000"/>
                <a:ext cx="1788215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839999" y="900000"/>
                <a:ext cx="219743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𝟔𝟑𝟕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9999" y="900000"/>
                <a:ext cx="2197434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685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8078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807800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6923" b="-15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3615845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3615845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5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627784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627784" cy="1080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𝟐𝟎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476416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476416" cy="14175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573963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573963" cy="14175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13949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1394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5400000" y="900000"/>
                <a:ext cx="3392816" cy="14102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900000"/>
                <a:ext cx="3392816" cy="141022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1915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651844" cy="10800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651844" cy="108000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3779913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3779913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11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3779912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3779912" cy="1080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4211960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4211960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963964" cy="12242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963964" cy="1224270"/>
              </a:xfrm>
              <a:prstGeom prst="rect">
                <a:avLst/>
              </a:prstGeom>
              <a:blipFill rotWithShape="0">
                <a:blip r:embed="rId6"/>
                <a:stretch>
                  <a:fillRect b="-2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5760000" y="900000"/>
                <a:ext cx="3265386" cy="13705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𝟒𝟎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𝟓𝟕𝟓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900000"/>
                <a:ext cx="3265386" cy="13705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220072" y="910828"/>
                <a:ext cx="3729176" cy="1348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72" y="910828"/>
                <a:ext cx="3729176" cy="134891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4824072" y="855059"/>
                <a:ext cx="4125176" cy="14258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𝟗𝟓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𝟏𝟗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24072" y="855059"/>
                <a:ext cx="4125176" cy="142583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3856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03648" y="722055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Počítání se závorkami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403419" y="1800000"/>
                <a:ext cx="303344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1800000"/>
                <a:ext cx="3033441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320000" y="180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1800000"/>
                <a:ext cx="1464632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403419" y="2520000"/>
                <a:ext cx="303372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2520000"/>
                <a:ext cx="3033721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319771" y="252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2520000"/>
                <a:ext cx="1464632" cy="6771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403419" y="4140000"/>
                <a:ext cx="303372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4140000"/>
                <a:ext cx="3033721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320000" y="414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4140000"/>
                <a:ext cx="1464632" cy="67710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403419" y="4860000"/>
                <a:ext cx="303372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4860000"/>
                <a:ext cx="3033721" cy="67710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319771" y="486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4860000"/>
                <a:ext cx="1464632" cy="67710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0" y="3204000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b="1" dirty="0" smtClean="0"/>
              <a:t>Pokud jsou znaménka v závorce a před ní shodná,</a:t>
            </a:r>
            <a:br>
              <a:rPr lang="cs-CZ" sz="2700" b="1" dirty="0" smtClean="0"/>
            </a:br>
            <a:r>
              <a:rPr lang="cs-CZ" sz="2700" b="1" dirty="0" smtClean="0"/>
              <a:t>je po odstranění závorky před číslem znaménko plus.</a:t>
            </a:r>
            <a:endParaRPr lang="cs-CZ" sz="27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0" y="5760000"/>
            <a:ext cx="9143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Pokud jsou znaménka v závorce a před ní rozdílná,</a:t>
            </a:r>
            <a:br>
              <a:rPr lang="cs-CZ" sz="2600" b="1" dirty="0" smtClean="0"/>
            </a:br>
            <a:r>
              <a:rPr lang="cs-CZ" sz="2600" b="1" dirty="0" smtClean="0"/>
              <a:t>je po odstranění závorky před číslem znaménko mínus.</a:t>
            </a:r>
            <a:endParaRPr lang="cs-CZ" sz="2600" b="1" dirty="0"/>
          </a:p>
        </p:txBody>
      </p:sp>
      <p:sp>
        <p:nvSpPr>
          <p:cNvPr id="46" name="Obdélník 45"/>
          <p:cNvSpPr/>
          <p:nvPr/>
        </p:nvSpPr>
        <p:spPr>
          <a:xfrm>
            <a:off x="1403419" y="1193501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/>
              <a:t>Závorky odstraňujeme</a:t>
            </a:r>
            <a:endParaRPr lang="cs-CZ" alt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27010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12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87310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873105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48414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484146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968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968048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8414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841462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8414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84146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012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𝟐𝟒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𝟐𝟏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𝟑𝟖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01216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935028" y="925207"/>
                <a:ext cx="173828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35028" y="925207"/>
                <a:ext cx="1738289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910036" y="925207"/>
                <a:ext cx="14964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10036" y="925207"/>
                <a:ext cx="1496474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922866" y="934773"/>
                <a:ext cx="147081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2866" y="934773"/>
                <a:ext cx="1470813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898612" y="917760"/>
                <a:ext cx="14378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8612" y="917760"/>
                <a:ext cx="1437862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910036" y="934773"/>
                <a:ext cx="142643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10036" y="934773"/>
                <a:ext cx="1426438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96824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84448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844481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408362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4083628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381444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𝟐𝟓</m:t>
                      </m:r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3814446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3963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3963952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07605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𝟒𝟖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076056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41521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𝟐𝟑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41521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85735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857355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899999"/>
                <a:ext cx="139072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999"/>
                <a:ext cx="1390722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36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36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1413" y="900000"/>
                <a:ext cx="185594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1413" y="900000"/>
                <a:ext cx="1855942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4378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437862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62743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82157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821573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9401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94015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6136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613648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58399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583999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899193"/>
                <a:ext cx="14027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193"/>
                <a:ext cx="140276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899193"/>
                <a:ext cx="142389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193"/>
                <a:ext cx="142389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798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0127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-36512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8078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807800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19231" b="-284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4067945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𝟖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4067945" cy="1016706"/>
              </a:xfrm>
              <a:prstGeom prst="rect">
                <a:avLst/>
              </a:prstGeom>
              <a:blipFill rotWithShape="0">
                <a:blip r:embed="rId3"/>
                <a:stretch>
                  <a:fillRect t="-4192" b="-10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1601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𝟐𝟎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16016" cy="1080000"/>
              </a:xfrm>
              <a:prstGeom prst="rect">
                <a:avLst/>
              </a:prstGeom>
              <a:blipFill rotWithShape="0">
                <a:blip r:embed="rId4"/>
                <a:stretch>
                  <a:fillRect t="-1130" b="-7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2052480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2052480" cy="14175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52128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52128" cy="14175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512168" cy="13949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512168" cy="1394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445683" cy="14102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445683" cy="141022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41805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-36512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39197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391976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19231" b="-284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4716017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𝟏𝟎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4716017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17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1601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16016" cy="1080000"/>
              </a:xfrm>
              <a:prstGeom prst="rect">
                <a:avLst/>
              </a:prstGeom>
              <a:blipFill rotWithShape="0">
                <a:blip r:embed="rId4"/>
                <a:stretch>
                  <a:fillRect t="-1130" b="-7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2591271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2591271" cy="14175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2483768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2483768" cy="14175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400000" y="900000"/>
                <a:ext cx="3744000" cy="13949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900000"/>
                <a:ext cx="3744000" cy="1394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5040000" y="900000"/>
                <a:ext cx="4104456" cy="14102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𝟐𝟎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0000" y="900000"/>
                <a:ext cx="4104456" cy="141022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31597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0089" y="9026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2915816" y="3960000"/>
            <a:ext cx="446555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3,7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5,4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 </a:t>
            </a:r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1,7</a:t>
            </a:r>
            <a:endParaRPr lang="cs-CZ" altLang="cs-CZ" sz="4000" b="1" dirty="0">
              <a:solidFill>
                <a:srgbClr val="00CC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6"/>
              <p:cNvSpPr>
                <a:spLocks noChangeArrowheads="1"/>
              </p:cNvSpPr>
              <p:nvPr/>
            </p:nvSpPr>
            <p:spPr bwMode="auto">
              <a:xfrm>
                <a:off x="2483768" y="4500000"/>
                <a:ext cx="4608512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3,7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5,4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1,7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768" y="4500000"/>
                <a:ext cx="4608512" cy="576262"/>
              </a:xfrm>
              <a:prstGeom prst="rect">
                <a:avLst/>
              </a:prstGeom>
              <a:blipFill rotWithShape="0">
                <a:blip r:embed="rId2"/>
                <a:stretch>
                  <a:fillRect l="-4630" t="-30526" r="-1852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0" y="4968000"/>
            <a:ext cx="9108281" cy="18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různá znaménka, určíme výsledek tak, že odečteme absolutní hodnoty čísel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větší menší) a ve výsledku napíšeme znaménko,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které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před číslem s větší absolutní hodnotou.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25"/>
              <p:cNvSpPr>
                <a:spLocks noChangeArrowheads="1"/>
              </p:cNvSpPr>
              <p:nvPr/>
            </p:nvSpPr>
            <p:spPr bwMode="auto">
              <a:xfrm>
                <a:off x="2915816" y="1800000"/>
                <a:ext cx="417646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5,2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3,5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8,7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5816" y="1800000"/>
                <a:ext cx="4176464" cy="576262"/>
              </a:xfrm>
              <a:prstGeom prst="rect">
                <a:avLst/>
              </a:prstGeom>
              <a:blipFill rotWithShape="0">
                <a:blip r:embed="rId3"/>
                <a:stretch>
                  <a:fillRect l="-5109" t="-29474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26"/>
              <p:cNvSpPr>
                <a:spLocks noChangeArrowheads="1"/>
              </p:cNvSpPr>
              <p:nvPr/>
            </p:nvSpPr>
            <p:spPr bwMode="auto">
              <a:xfrm>
                <a:off x="2483768" y="2340000"/>
                <a:ext cx="5258332" cy="576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5,2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3,5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</m:t>
                    </m:r>
                  </m:oMath>
                </a14:m>
                <a:r>
                  <a:rPr lang="cs-CZ" altLang="cs-CZ" sz="12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8,7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768" y="2340000"/>
                <a:ext cx="5258332" cy="576263"/>
              </a:xfrm>
              <a:prstGeom prst="rect">
                <a:avLst/>
              </a:prstGeom>
              <a:blipFill rotWithShape="0">
                <a:blip r:embed="rId4"/>
                <a:stretch>
                  <a:fillRect l="-4056" t="-30851" b="-574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0" y="2880000"/>
            <a:ext cx="9143999" cy="125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stejná znaménka, určíme výsledek tak, že znaménko opíšeme a sečteme absolutní hodnoty čísel. </a:t>
            </a:r>
          </a:p>
        </p:txBody>
      </p:sp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944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768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1944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323829" y="2538158"/>
            <a:ext cx="484685" cy="2403659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2895490" y="2554499"/>
            <a:ext cx="525708" cy="2411999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𝟕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2981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92242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racionálních 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27246" y="1263240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11760" y="1877923"/>
            <a:ext cx="1086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5,7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07904" y="1877923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3,5</a:t>
            </a:r>
            <a:endParaRPr lang="cs-CZ" sz="48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1907704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275856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644008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147919" y="1877923"/>
            <a:ext cx="10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9,2</a:t>
            </a:r>
            <a:endParaRPr lang="cs-CZ" sz="4800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2640270" y="4540263"/>
            <a:ext cx="1065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5,7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140097" y="4509120"/>
            <a:ext cx="11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3,5</a:t>
            </a:r>
            <a:endParaRPr lang="cs-CZ" sz="4800" b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205172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3564033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1043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9,2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2024882" y="4624390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530631" y="4624390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TextovéPole 157"/>
          <p:cNvSpPr txBox="1"/>
          <p:nvPr/>
        </p:nvSpPr>
        <p:spPr>
          <a:xfrm>
            <a:off x="5506180" y="452694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259632" y="6074132"/>
                <a:ext cx="12946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6074132"/>
                <a:ext cx="1294673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33975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6074132"/>
                <a:ext cx="572994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262778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6074132"/>
                <a:ext cx="57299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298782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6074132"/>
                <a:ext cx="572994" cy="523220"/>
              </a:xfrm>
              <a:prstGeom prst="rect">
                <a:avLst/>
              </a:prstGeom>
              <a:blipFill rotWithShape="0">
                <a:blip r:embed="rId5"/>
                <a:stretch>
                  <a:fillRect r="-106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283968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6074132"/>
                <a:ext cx="927948" cy="523220"/>
              </a:xfrm>
              <a:prstGeom prst="rect">
                <a:avLst/>
              </a:prstGeom>
              <a:blipFill rotWithShape="0">
                <a:blip r:embed="rId6"/>
                <a:stretch>
                  <a:fillRect r="-190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29208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6074132"/>
                <a:ext cx="57299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58011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6074132"/>
                <a:ext cx="572994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5940152" y="6074132"/>
                <a:ext cx="7505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6074132"/>
                <a:ext cx="75054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861719" y="4526344"/>
            <a:ext cx="1885689" cy="1245244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2231985" y="3299318"/>
            <a:ext cx="5484395" cy="1849478"/>
          </a:xfrm>
          <a:prstGeom prst="arc">
            <a:avLst>
              <a:gd name="adj1" fmla="val 14890449"/>
              <a:gd name="adj2" fmla="val 2156029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758176" y="5197938"/>
                <a:ext cx="1869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0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176" y="5197938"/>
                <a:ext cx="1869619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3432300" y="5459548"/>
            <a:ext cx="3371948" cy="7039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589240"/>
            <a:ext cx="1532975" cy="5742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stCxn id="183" idx="0"/>
          </p:cNvCxnSpPr>
          <p:nvPr/>
        </p:nvCxnSpPr>
        <p:spPr bwMode="auto">
          <a:xfrm flipH="1" flipV="1">
            <a:off x="6945987" y="5085184"/>
            <a:ext cx="746999" cy="1127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293372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628740" y="1877923"/>
            <a:ext cx="1202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5,4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95791" y="1877923"/>
            <a:ext cx="1043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3,9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2123728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877923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491880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877923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877923"/>
                <a:ext cx="15840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9,3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877923"/>
                <a:ext cx="1584031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1153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2646591" y="4509120"/>
            <a:ext cx="1034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5,4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031358" y="4509120"/>
            <a:ext cx="1092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3,9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923193" y="4457237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193" y="4457237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49188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111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9,3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20355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523173" y="461487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259631" y="6074132"/>
                <a:ext cx="12241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1" y="6074132"/>
                <a:ext cx="1224137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2708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814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2555776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2958628" y="6074132"/>
                <a:ext cx="6459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628" y="6074132"/>
                <a:ext cx="645940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3871802" y="6074132"/>
                <a:ext cx="1180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1802" y="6074132"/>
                <a:ext cx="1180160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4920832" y="6063198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832" y="6063198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220719" y="6044696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719" y="6044696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5566181" y="6074132"/>
                <a:ext cx="7340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181" y="6074132"/>
                <a:ext cx="734011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846022" y="4527262"/>
            <a:ext cx="1906304" cy="1328406"/>
          </a:xfrm>
          <a:prstGeom prst="arc">
            <a:avLst>
              <a:gd name="adj1" fmla="val 10679249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2130620" y="3442110"/>
            <a:ext cx="4826240" cy="2045560"/>
          </a:xfrm>
          <a:prstGeom prst="arc">
            <a:avLst>
              <a:gd name="adj1" fmla="val 13595352"/>
              <a:gd name="adj2" fmla="val 24483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884570" y="5288234"/>
                <a:ext cx="17278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570" y="5288234"/>
                <a:ext cx="1727818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3390236" y="5687271"/>
            <a:ext cx="3567379" cy="5131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228256" y="5726978"/>
            <a:ext cx="1985062" cy="46020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stCxn id="183" idx="0"/>
          </p:cNvCxnSpPr>
          <p:nvPr/>
        </p:nvCxnSpPr>
        <p:spPr bwMode="auto">
          <a:xfrm flipH="1" flipV="1">
            <a:off x="6957615" y="4987743"/>
            <a:ext cx="790864" cy="30049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7084887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67744" y="1700808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3,4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13559" y="1700808"/>
            <a:ext cx="129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5,6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763688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203993" y="168967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993" y="1689676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700808"/>
                <a:ext cx="151202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2,2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700808"/>
                <a:ext cx="1512023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16935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2376596" y="4505839"/>
            <a:ext cx="10455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3,4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3851691" y="4509120"/>
            <a:ext cx="1068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5,6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674033" y="4463972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033" y="4463972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275627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627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478765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697189" y="4509120"/>
            <a:ext cx="1052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2,2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1763314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290941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137620" y="4462911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7620" y="4462911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720266" y="6090364"/>
                <a:ext cx="11590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266" y="6090364"/>
                <a:ext cx="1159069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735279" y="6089303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279" y="6089303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041983" y="608824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983" y="608824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3319320" y="6093184"/>
                <a:ext cx="8833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320" y="6093184"/>
                <a:ext cx="883377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243696" y="6088242"/>
                <a:ext cx="1228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696" y="6088242"/>
                <a:ext cx="1228455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239141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141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508104" y="608824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608824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5940152" y="6074132"/>
                <a:ext cx="7033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6074132"/>
                <a:ext cx="703377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565932" y="4556982"/>
            <a:ext cx="1949027" cy="1138541"/>
          </a:xfrm>
          <a:prstGeom prst="arc">
            <a:avLst>
              <a:gd name="adj1" fmla="val 10762881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7092280" y="5010852"/>
                <a:ext cx="17377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2800" b="1" dirty="0" smtClean="0"/>
                  <a:t>,4</a:t>
                </a:r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5010852"/>
                <a:ext cx="1737786" cy="523220"/>
              </a:xfrm>
              <a:prstGeom prst="rect">
                <a:avLst/>
              </a:prstGeom>
              <a:blipFill rotWithShape="0">
                <a:blip r:embed="rId16"/>
                <a:stretch>
                  <a:fillRect t="-12791" r="-3147" b="-313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3892314" y="5483108"/>
            <a:ext cx="4496110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749415" y="4924619"/>
            <a:ext cx="1271236" cy="2325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0455199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11615" y="1700808"/>
            <a:ext cx="108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79767" y="1700808"/>
            <a:ext cx="1080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907704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275856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700808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716016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141459" y="1700808"/>
                <a:ext cx="15187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1,5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459" y="1700808"/>
                <a:ext cx="1518773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16400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2195736" y="4509120"/>
            <a:ext cx="1068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3,8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3707904" y="4509120"/>
            <a:ext cx="1068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619672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13184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457200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507959" y="4509120"/>
            <a:ext cx="1050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1,5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1691680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131840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004048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907704" y="6074132"/>
                <a:ext cx="11261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6074132"/>
                <a:ext cx="1126130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915816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203848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3566958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958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 r="-106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499992" y="6074132"/>
                <a:ext cx="12291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6074132"/>
                <a:ext cx="1229130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50810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799206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9206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165770" y="6074132"/>
                <a:ext cx="63847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770" y="6074132"/>
                <a:ext cx="638478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426448" y="4576271"/>
            <a:ext cx="1898445" cy="1122146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7" y="5010852"/>
                <a:ext cx="18619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7" y="5010852"/>
                <a:ext cx="1861947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012506" y="5459547"/>
            <a:ext cx="3793037" cy="7039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59547"/>
            <a:ext cx="372225" cy="7039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558674" y="4924619"/>
            <a:ext cx="1037662" cy="3240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280501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/>
              <a:t>Sčítání a odčítání 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427246" y="716868"/>
            <a:ext cx="71531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Sčítání a odčítání většího množství racionálních čísel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-36512" y="2520000"/>
                <a:ext cx="678470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2520000"/>
                <a:ext cx="6784707" cy="4924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" y="3600000"/>
                <a:ext cx="91439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Sečteme všechna kladná čísla a výsledek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zapíšeme (nemusíme psát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3600000"/>
                <a:ext cx="9143998" cy="791765"/>
              </a:xfrm>
              <a:prstGeom prst="rect">
                <a:avLst/>
              </a:prstGeom>
              <a:blipFill rotWithShape="0">
                <a:blip r:embed="rId3"/>
                <a:stretch>
                  <a:fillRect l="-1333" t="-18605" b="-317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4680000"/>
                <a:ext cx="91439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 Sečteme všechna záporná čísla a k výsledku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zapíšeme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680000"/>
                <a:ext cx="9143998" cy="79176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17692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5760000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Odečteme absolutní hodnoty čísel a přidáme 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znaménko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s větší absolutní hodnotou.</a:t>
            </a:r>
          </a:p>
        </p:txBody>
      </p:sp>
      <p:sp>
        <p:nvSpPr>
          <p:cNvPr id="12" name="Ovál 11"/>
          <p:cNvSpPr/>
          <p:nvPr/>
        </p:nvSpPr>
        <p:spPr bwMode="auto">
          <a:xfrm>
            <a:off x="57870" y="2433185"/>
            <a:ext cx="792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917487" y="2433185"/>
            <a:ext cx="864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1813832" y="2433185"/>
            <a:ext cx="846095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2709475" y="2433185"/>
            <a:ext cx="864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vál 50"/>
          <p:cNvSpPr/>
          <p:nvPr/>
        </p:nvSpPr>
        <p:spPr bwMode="auto">
          <a:xfrm>
            <a:off x="3611622" y="2433185"/>
            <a:ext cx="864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vál 51"/>
          <p:cNvSpPr/>
          <p:nvPr/>
        </p:nvSpPr>
        <p:spPr bwMode="auto">
          <a:xfrm>
            <a:off x="4494381" y="2433185"/>
            <a:ext cx="90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vál 52"/>
          <p:cNvSpPr/>
          <p:nvPr/>
        </p:nvSpPr>
        <p:spPr bwMode="auto">
          <a:xfrm>
            <a:off x="5432515" y="2396176"/>
            <a:ext cx="877579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6530897" y="2506179"/>
                <a:ext cx="91784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897" y="2506179"/>
                <a:ext cx="917840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7266987" y="2531446"/>
                <a:ext cx="151697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𝟏𝟗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987" y="2531446"/>
                <a:ext cx="1516972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294528" y="2990003"/>
                <a:ext cx="131270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26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528" y="2990003"/>
                <a:ext cx="1312707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6720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1" grpId="0"/>
      <p:bldP spid="36" grpId="0"/>
      <p:bldP spid="37" grpId="0"/>
      <p:bldP spid="38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0238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023824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329807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329807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32038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3203848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36158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3615844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357587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3575873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29807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29807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5" y="2204864"/>
                <a:ext cx="30326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5" y="2204864"/>
                <a:ext cx="3032629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6" y="2924864"/>
                <a:ext cx="283513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2924864"/>
                <a:ext cx="2835138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6" y="3644864"/>
                <a:ext cx="297915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3644864"/>
                <a:ext cx="2979154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32751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327512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6" y="5084864"/>
                <a:ext cx="297915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084864"/>
                <a:ext cx="2979154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 r="-2076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0711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071121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39999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9999" y="900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 r="-131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840000" y="898184"/>
                <a:ext cx="17882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898184"/>
                <a:ext cx="1788215" cy="7917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blipFill rotWithShape="0">
                <a:blip r:embed="rId19"/>
                <a:stretch>
                  <a:fillRect r="-147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7587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758715" cy="7917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30860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308602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86133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861334" cy="791765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6840000" y="899647"/>
                <a:ext cx="74022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899647"/>
                <a:ext cx="740222" cy="791765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86543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865434" cy="791765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72575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725751" cy="791765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941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19847</TotalTime>
  <Words>1154</Words>
  <Application>Microsoft Office PowerPoint</Application>
  <PresentationFormat>Předvádění na obrazovce (4:3)</PresentationFormat>
  <Paragraphs>326</Paragraphs>
  <Slides>22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9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Sčítání a odčítání racionálních čísel</vt:lpstr>
      <vt:lpstr>Racionální čísla</vt:lpstr>
      <vt:lpstr>Absolutní hodnota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celých čísel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402</cp:revision>
  <dcterms:created xsi:type="dcterms:W3CDTF">2012-01-02T08:14:14Z</dcterms:created>
  <dcterms:modified xsi:type="dcterms:W3CDTF">2016-01-11T09:38:49Z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