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0" r:id="rId3"/>
    <p:sldId id="281" r:id="rId4"/>
    <p:sldId id="283" r:id="rId5"/>
    <p:sldId id="298" r:id="rId6"/>
    <p:sldId id="309" r:id="rId7"/>
    <p:sldId id="310" r:id="rId8"/>
    <p:sldId id="300" r:id="rId9"/>
    <p:sldId id="299" r:id="rId10"/>
    <p:sldId id="301" r:id="rId11"/>
    <p:sldId id="302" r:id="rId12"/>
    <p:sldId id="303" r:id="rId13"/>
    <p:sldId id="290" r:id="rId14"/>
    <p:sldId id="311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828"/>
    <a:srgbClr val="00CCFF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5" autoAdjust="0"/>
    <p:restoredTop sz="94600" autoAdjust="0"/>
  </p:normalViewPr>
  <p:slideViewPr>
    <p:cSldViewPr>
      <p:cViewPr varScale="1">
        <p:scale>
          <a:sx n="75" d="100"/>
          <a:sy n="75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09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12" Type="http://schemas.openxmlformats.org/officeDocument/2006/relationships/image" Target="../media/image108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107.png"/><Relationship Id="rId5" Type="http://schemas.openxmlformats.org/officeDocument/2006/relationships/image" Target="../media/image101.png"/><Relationship Id="rId10" Type="http://schemas.openxmlformats.org/officeDocument/2006/relationships/image" Target="../media/image106.png"/><Relationship Id="rId4" Type="http://schemas.openxmlformats.org/officeDocument/2006/relationships/image" Target="../media/image100.png"/><Relationship Id="rId9" Type="http://schemas.openxmlformats.org/officeDocument/2006/relationships/image" Target="../media/image10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png"/><Relationship Id="rId18" Type="http://schemas.openxmlformats.org/officeDocument/2006/relationships/image" Target="../media/image126.png"/><Relationship Id="rId26" Type="http://schemas.openxmlformats.org/officeDocument/2006/relationships/image" Target="../media/image134.png"/><Relationship Id="rId3" Type="http://schemas.openxmlformats.org/officeDocument/2006/relationships/image" Target="../media/image111.png"/><Relationship Id="rId21" Type="http://schemas.openxmlformats.org/officeDocument/2006/relationships/image" Target="../media/image129.png"/><Relationship Id="rId7" Type="http://schemas.openxmlformats.org/officeDocument/2006/relationships/image" Target="../media/image115.png"/><Relationship Id="rId12" Type="http://schemas.openxmlformats.org/officeDocument/2006/relationships/image" Target="../media/image120.png"/><Relationship Id="rId17" Type="http://schemas.openxmlformats.org/officeDocument/2006/relationships/image" Target="../media/image125.png"/><Relationship Id="rId25" Type="http://schemas.openxmlformats.org/officeDocument/2006/relationships/image" Target="../media/image133.png"/><Relationship Id="rId2" Type="http://schemas.openxmlformats.org/officeDocument/2006/relationships/image" Target="../media/image110.png"/><Relationship Id="rId16" Type="http://schemas.openxmlformats.org/officeDocument/2006/relationships/image" Target="../media/image124.png"/><Relationship Id="rId20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24" Type="http://schemas.openxmlformats.org/officeDocument/2006/relationships/image" Target="../media/image132.png"/><Relationship Id="rId5" Type="http://schemas.openxmlformats.org/officeDocument/2006/relationships/image" Target="../media/image113.png"/><Relationship Id="rId15" Type="http://schemas.openxmlformats.org/officeDocument/2006/relationships/image" Target="../media/image123.png"/><Relationship Id="rId23" Type="http://schemas.openxmlformats.org/officeDocument/2006/relationships/image" Target="../media/image131.png"/><Relationship Id="rId10" Type="http://schemas.openxmlformats.org/officeDocument/2006/relationships/image" Target="../media/image118.png"/><Relationship Id="rId19" Type="http://schemas.openxmlformats.org/officeDocument/2006/relationships/image" Target="../media/image127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Relationship Id="rId14" Type="http://schemas.openxmlformats.org/officeDocument/2006/relationships/image" Target="../media/image122.png"/><Relationship Id="rId22" Type="http://schemas.openxmlformats.org/officeDocument/2006/relationships/image" Target="../media/image130.png"/><Relationship Id="rId27" Type="http://schemas.openxmlformats.org/officeDocument/2006/relationships/image" Target="../media/image1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7" Type="http://schemas.openxmlformats.org/officeDocument/2006/relationships/image" Target="../media/image141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2.png"/><Relationship Id="rId5" Type="http://schemas.openxmlformats.org/officeDocument/2006/relationships/image" Target="../media/image7.png"/><Relationship Id="rId10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9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0.png"/><Relationship Id="rId11" Type="http://schemas.openxmlformats.org/officeDocument/2006/relationships/image" Target="../media/image22.png"/><Relationship Id="rId5" Type="http://schemas.openxmlformats.org/officeDocument/2006/relationships/image" Target="../media/image7.png"/><Relationship Id="rId10" Type="http://schemas.openxmlformats.org/officeDocument/2006/relationships/image" Target="../media/image29.png"/><Relationship Id="rId4" Type="http://schemas.openxmlformats.org/officeDocument/2006/relationships/image" Target="../media/image26.png"/><Relationship Id="rId9" Type="http://schemas.openxmlformats.org/officeDocument/2006/relationships/image" Target="../media/image28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21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710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34.png"/><Relationship Id="rId5" Type="http://schemas.openxmlformats.org/officeDocument/2006/relationships/image" Target="../media/image10.png"/><Relationship Id="rId15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42.png"/><Relationship Id="rId4" Type="http://schemas.openxmlformats.org/officeDocument/2006/relationships/image" Target="../media/image32.png"/><Relationship Id="rId9" Type="http://schemas.openxmlformats.org/officeDocument/2006/relationships/image" Target="../media/image24.pn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image" Target="../media/image45.png"/><Relationship Id="rId21" Type="http://schemas.openxmlformats.org/officeDocument/2006/relationships/image" Target="../media/image63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10" Type="http://schemas.openxmlformats.org/officeDocument/2006/relationships/image" Target="../media/image52.png"/><Relationship Id="rId19" Type="http://schemas.openxmlformats.org/officeDocument/2006/relationships/image" Target="../media/image6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 smtClean="0"/>
              <a:t>celých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𝟐𝟎𝟎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500404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5004049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506398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5063989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541943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5419439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-1" y="5040000"/>
                <a:ext cx="558011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5040000"/>
                <a:ext cx="5580113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514806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𝟐𝟏𝟎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5148064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65692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656923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8608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860880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87294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872946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200000" y="899999"/>
                <a:ext cx="9744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899999"/>
                <a:ext cx="974444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47833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529208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529208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5292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𝟏𝟔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529208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622818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6228184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59401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begChr m:val="["/>
                          <m:endChr m:val="]"/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e>
                          </m:d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594015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63722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[−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]:(−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637220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59999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59999" y="900000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00000"/>
                <a:ext cx="778875" cy="791765"/>
              </a:xfrm>
              <a:prstGeom prst="rect">
                <a:avLst/>
              </a:prstGeom>
              <a:blipFill rotWithShape="0">
                <a:blip r:embed="rId9"/>
                <a:stretch>
                  <a:fillRect r="-3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59314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314" y="900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55027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550274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58629" y="900000"/>
                <a:ext cx="8365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8629" y="900000"/>
                <a:ext cx="836515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87695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876951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2396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554410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5544104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579613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5796137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60121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601216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64442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𝟕𝟐</m:t>
                      </m:r>
                      <m:r>
                        <a:rPr lang="cs-CZ" altLang="cs-CZ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6444208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71601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716016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66602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6660232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5005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500508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50051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500510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115531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1155311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899999"/>
                <a:ext cx="89065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899999"/>
                <a:ext cx="890657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60000" y="899999"/>
                <a:ext cx="86978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899999"/>
                <a:ext cx="869783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blipFill rotWithShape="0">
                <a:blip r:embed="rId13"/>
                <a:stretch>
                  <a:fillRect r="-27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71888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51" y="23479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6167429" y="2255970"/>
                <a:ext cx="8799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429" y="2255970"/>
                <a:ext cx="879920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534828" y="2296036"/>
                <a:ext cx="8799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828" y="2296036"/>
                <a:ext cx="879920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bdélník 10"/>
              <p:cNvSpPr/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000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63451" y="1772816"/>
            <a:ext cx="9080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37586" y="2255970"/>
            <a:ext cx="637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863392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539552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255970"/>
                <a:ext cx="50391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187624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333401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900763" y="2255970"/>
                <a:ext cx="4184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2255970"/>
                <a:ext cx="418443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1539343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343" y="2255970"/>
                <a:ext cx="503911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5607593" y="2255970"/>
            <a:ext cx="738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</a:t>
            </a:r>
            <a:endParaRPr lang="cs-CZ" sz="28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529463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220072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2255970"/>
                <a:ext cx="503911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907718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718" y="2255970"/>
                <a:ext cx="503911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6993097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7515632" y="2255970"/>
                <a:ext cx="4704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32" y="2255970"/>
                <a:ext cx="470458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192240" y="2246617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240" y="2246617"/>
                <a:ext cx="503911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222103" y="506602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103" y="5066020"/>
                <a:ext cx="922766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1612920" y="506602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2920" y="5066020"/>
                <a:ext cx="922766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Obdélník 31"/>
              <p:cNvSpPr/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Obdélní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  <a:blipFill rotWithShape="0">
                <a:blip r:embed="rId17"/>
                <a:stretch>
                  <a:fillRect l="-1067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délník 32"/>
          <p:cNvSpPr/>
          <p:nvPr/>
        </p:nvSpPr>
        <p:spPr>
          <a:xfrm>
            <a:off x="0" y="438681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914237" y="5066020"/>
            <a:ext cx="698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032946" y="5066020"/>
            <a:ext cx="451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67544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066020"/>
                <a:ext cx="644156" cy="523220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347020" y="5066020"/>
                <a:ext cx="4462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020" y="5066020"/>
                <a:ext cx="446201" cy="52322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2451297" y="5066020"/>
            <a:ext cx="35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071757" y="5066020"/>
                <a:ext cx="3946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757" y="5066020"/>
                <a:ext cx="394608" cy="52322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719627" y="5066020"/>
                <a:ext cx="4140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27" y="5066020"/>
                <a:ext cx="414050" cy="52322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5596933" y="5066020"/>
            <a:ext cx="595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614286" y="5066020"/>
            <a:ext cx="321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5220072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5066020"/>
                <a:ext cx="644156" cy="52322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6063173" y="5066020"/>
                <a:ext cx="3184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173" y="5066020"/>
                <a:ext cx="318406" cy="52322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7015679" y="5066020"/>
            <a:ext cx="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7613762" y="5066020"/>
                <a:ext cx="3723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62" y="5066020"/>
                <a:ext cx="372328" cy="52322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339398" y="5047660"/>
                <a:ext cx="4689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398" y="5047660"/>
                <a:ext cx="468974" cy="52322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34327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12" grpId="0"/>
      <p:bldP spid="13" grpId="0"/>
      <p:bldP spid="14" grpId="0"/>
      <p:bldP spid="15" grpId="0"/>
      <p:bldP spid="15" grpId="1"/>
      <p:bldP spid="16" grpId="0"/>
      <p:bldP spid="17" grpId="0"/>
      <p:bldP spid="18" grpId="0"/>
      <p:bldP spid="19" grpId="0"/>
      <p:bldP spid="19" grpId="1"/>
      <p:bldP spid="20" grpId="0"/>
      <p:bldP spid="20" grpId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30" grpId="0"/>
      <p:bldP spid="30" grpId="1"/>
      <p:bldP spid="31" grpId="0"/>
      <p:bldP spid="32" grpId="0"/>
      <p:bldP spid="33" grpId="0"/>
      <p:bldP spid="34" grpId="0"/>
      <p:bldP spid="35" grpId="0"/>
      <p:bldP spid="36" grpId="0"/>
      <p:bldP spid="36" grpId="1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49" grpId="1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3434" y="342208"/>
            <a:ext cx="9143999" cy="1358600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 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𝟒𝟖𝟎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-25524" y="4231289"/>
            <a:ext cx="9143998" cy="114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Je-li mezi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nými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lichý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záporných čísel, výsledek bude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záporný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0" y="5387349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Je-li </a:t>
            </a:r>
            <a:r>
              <a:rPr lang="cs-CZ" altLang="cs-CZ"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mezi </a:t>
            </a:r>
            <a:r>
              <a:rPr lang="cs-CZ" altLang="cs-CZ" sz="28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dělenými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sudý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záporných čísel, výsledek bude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kladný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Ovál 11"/>
          <p:cNvSpPr/>
          <p:nvPr/>
        </p:nvSpPr>
        <p:spPr bwMode="auto">
          <a:xfrm>
            <a:off x="527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3744000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5436000" y="23708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6704527" y="2196833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527" y="2196833"/>
                <a:ext cx="531769" cy="6463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7092280" y="2196833"/>
                <a:ext cx="5215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2196833"/>
                <a:ext cx="521577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55332" y="2998693"/>
                <a:ext cx="72850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𝟒𝟖𝟎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998693"/>
                <a:ext cx="7285020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ál 58"/>
          <p:cNvSpPr/>
          <p:nvPr/>
        </p:nvSpPr>
        <p:spPr bwMode="auto">
          <a:xfrm>
            <a:off x="527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4140000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vál 60"/>
          <p:cNvSpPr/>
          <p:nvPr/>
        </p:nvSpPr>
        <p:spPr bwMode="auto">
          <a:xfrm>
            <a:off x="6084000" y="31726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7380312" y="2998692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2998692"/>
                <a:ext cx="531769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7812360" y="2998692"/>
                <a:ext cx="51713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2998692"/>
                <a:ext cx="517131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ál 63"/>
          <p:cNvSpPr/>
          <p:nvPr/>
        </p:nvSpPr>
        <p:spPr bwMode="auto">
          <a:xfrm>
            <a:off x="2214000" y="3167116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1541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36" grpId="0"/>
      <p:bldP spid="37" grpId="0"/>
      <p:bldP spid="12" grpId="0" animBg="1"/>
      <p:bldP spid="12" grpId="1" animBg="1"/>
      <p:bldP spid="46" grpId="0" animBg="1"/>
      <p:bldP spid="46" grpId="1" animBg="1"/>
      <p:bldP spid="49" grpId="0" animBg="1"/>
      <p:bldP spid="49" grpId="1" animBg="1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/>
      <p:bldP spid="63" grpId="0"/>
      <p:bldP spid="64" grpId="0" animBg="1"/>
      <p:bldP spid="6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celá kladná čísla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od nuly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záporná čísla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5368" y="548372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591264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699264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699264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699264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699264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699264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699264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699264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699264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699264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699264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699264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699264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699264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699264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699264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699264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699264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699264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699264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kladná čísla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0" y="5580000"/>
            <a:ext cx="856820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čísla </a:t>
            </a:r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nula.</a:t>
            </a:r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0" y="5580000"/>
            <a:ext cx="9108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opačná</a:t>
            </a:r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0" y="5580000"/>
            <a:ext cx="9108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</a:p>
        </p:txBody>
      </p:sp>
      <p:sp>
        <p:nvSpPr>
          <p:cNvPr id="2" name="Ovál 1"/>
          <p:cNvSpPr/>
          <p:nvPr/>
        </p:nvSpPr>
        <p:spPr bwMode="auto">
          <a:xfrm>
            <a:off x="4494383" y="2871392"/>
            <a:ext cx="4578562" cy="1493712"/>
          </a:xfrm>
          <a:prstGeom prst="ellipse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7727009" y="3698579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8075123" y="3698579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8446513" y="3698579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468000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2813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13" name="Ovál 112"/>
          <p:cNvSpPr/>
          <p:nvPr/>
        </p:nvSpPr>
        <p:spPr bwMode="auto">
          <a:xfrm>
            <a:off x="82813" y="2888846"/>
            <a:ext cx="4118562" cy="1493712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ál 113"/>
          <p:cNvSpPr/>
          <p:nvPr/>
        </p:nvSpPr>
        <p:spPr bwMode="auto">
          <a:xfrm flipV="1">
            <a:off x="4175628" y="3335300"/>
            <a:ext cx="360000" cy="68672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504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040000" y="4788000"/>
            <a:ext cx="3600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Přirozená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6" name="Obdélník 115"/>
          <p:cNvSpPr/>
          <p:nvPr/>
        </p:nvSpPr>
        <p:spPr bwMode="auto">
          <a:xfrm>
            <a:off x="36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rgbClr val="92D050"/>
              </a:solidFill>
              <a:effectLst/>
              <a:latin typeface="Arial" charset="0"/>
            </a:endParaRPr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4608000"/>
            <a:ext cx="36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00" b="1" dirty="0" smtClean="0">
                <a:solidFill>
                  <a:srgbClr val="92D050"/>
                </a:solidFill>
              </a:rPr>
              <a:t>Opačná čísla </a:t>
            </a:r>
            <a:br>
              <a:rPr lang="cs-CZ" sz="2700" b="1" dirty="0" smtClean="0">
                <a:solidFill>
                  <a:srgbClr val="92D050"/>
                </a:solidFill>
              </a:rPr>
            </a:br>
            <a:r>
              <a:rPr lang="cs-CZ" sz="2700" b="1" dirty="0" smtClean="0">
                <a:solidFill>
                  <a:srgbClr val="92D050"/>
                </a:solidFill>
              </a:rPr>
              <a:t>k přirozeným číslům</a:t>
            </a:r>
            <a:endParaRPr lang="cs-CZ" sz="2700" b="1" dirty="0">
              <a:solidFill>
                <a:srgbClr val="92D050"/>
              </a:solidFill>
            </a:endParaRPr>
          </a:p>
        </p:txBody>
      </p:sp>
      <p:sp>
        <p:nvSpPr>
          <p:cNvPr id="120" name="Obdélník 119"/>
          <p:cNvSpPr/>
          <p:nvPr/>
        </p:nvSpPr>
        <p:spPr bwMode="auto">
          <a:xfrm>
            <a:off x="5040000" y="2048909"/>
            <a:ext cx="3600000" cy="72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5121528" y="213532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Kladná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" name="Obdélník 121"/>
          <p:cNvSpPr/>
          <p:nvPr/>
        </p:nvSpPr>
        <p:spPr bwMode="auto">
          <a:xfrm>
            <a:off x="360000" y="2088000"/>
            <a:ext cx="3600000" cy="72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406417" y="217286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92D050"/>
                </a:solidFill>
              </a:rPr>
              <a:t>Záporná čísla</a:t>
            </a:r>
            <a:endParaRPr lang="cs-CZ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650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00"/>
                            </p:stCondLst>
                            <p:childTnLst>
                              <p:par>
                                <p:cTn id="3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73" grpId="0"/>
      <p:bldP spid="79" grpId="0"/>
      <p:bldP spid="80" grpId="0"/>
      <p:bldP spid="81" grpId="0"/>
      <p:bldP spid="2" grpId="0" animBg="1"/>
      <p:bldP spid="2" grpId="1" animBg="1"/>
      <p:bldP spid="82" grpId="0"/>
      <p:bldP spid="109" grpId="0"/>
      <p:bldP spid="110" grpId="0"/>
      <p:bldP spid="111" grpId="0"/>
      <p:bldP spid="112" grpId="0"/>
      <p:bldP spid="113" grpId="0" animBg="1"/>
      <p:bldP spid="113" grpId="1" animBg="1"/>
      <p:bldP spid="114" grpId="0" animBg="1"/>
      <p:bldP spid="3" grpId="0" animBg="1"/>
      <p:bldP spid="4" grpId="0"/>
      <p:bldP spid="116" grpId="0" animBg="1"/>
      <p:bldP spid="117" grpId="0"/>
      <p:bldP spid="120" grpId="0" animBg="1"/>
      <p:bldP spid="121" grpId="0"/>
      <p:bldP spid="122" grpId="0" animBg="1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9712" y="124131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2144391" y="891678"/>
            <a:ext cx="56886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Slouží k vyjádření změny počtu prvků </a:t>
            </a:r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dirty="0" smtClean="0"/>
              <a:t>a </a:t>
            </a:r>
            <a:r>
              <a:rPr lang="cs-CZ" altLang="cs-CZ" sz="2400" b="1" dirty="0"/>
              <a:t>jejich porovnávání. 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85" y="1829738"/>
            <a:ext cx="607200" cy="396000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721" y="1915812"/>
            <a:ext cx="874172" cy="39600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785" y="1996601"/>
            <a:ext cx="2868867" cy="3960000"/>
          </a:xfrm>
          <a:prstGeom prst="rect">
            <a:avLst/>
          </a:prstGeom>
        </p:spPr>
      </p:pic>
      <p:sp>
        <p:nvSpPr>
          <p:cNvPr id="92" name="Obdélník 91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změny výše konta v bance apod.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</a:t>
            </a:r>
            <a:r>
              <a:rPr lang="cs-CZ" altLang="cs-CZ" sz="2400" b="1" dirty="0">
                <a:solidFill>
                  <a:schemeClr val="bg1"/>
                </a:solidFill>
              </a:rPr>
              <a:t>změny výše konta v bance apod.</a:t>
            </a:r>
          </a:p>
        </p:txBody>
      </p:sp>
      <p:sp>
        <p:nvSpPr>
          <p:cNvPr id="93" name="Obdélník 92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Například změny stavu hladin řek, </a:t>
            </a:r>
            <a:r>
              <a:rPr lang="cs-CZ" altLang="cs-CZ" sz="2400" b="1" dirty="0">
                <a:solidFill>
                  <a:schemeClr val="bg1"/>
                </a:solidFill>
              </a:rPr>
              <a:t>změny teplot vzduchu, změny výše konta v bance apod.</a:t>
            </a:r>
          </a:p>
        </p:txBody>
      </p:sp>
    </p:spTree>
    <p:extLst>
      <p:ext uri="{BB962C8B-B14F-4D97-AF65-F5344CB8AC3E}">
        <p14:creationId xmlns:p14="http://schemas.microsoft.com/office/powerpoint/2010/main" val="5411129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2" grpId="0"/>
      <p:bldP spid="14" grpId="0"/>
      <p:bldP spid="14" grpId="1"/>
      <p:bldP spid="93" grpId="0"/>
      <p:bldP spid="9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19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51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219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20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304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439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7"/>
              <p:cNvSpPr>
                <a:spLocks noChangeArrowheads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𝟎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7"/>
              <p:cNvSpPr>
                <a:spLocks noChangeArrowheads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𝟎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9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6609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  <p:bldP spid="89" grpId="0"/>
      <p:bldP spid="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400" t="-3691" b="-83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907911" y="1800000"/>
            <a:ext cx="862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18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528000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1475656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19534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ovéPole 93"/>
              <p:cNvSpPr txBox="1"/>
              <p:nvPr/>
            </p:nvSpPr>
            <p:spPr>
              <a:xfrm>
                <a:off x="5328001" y="1800000"/>
                <a:ext cx="6121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1" y="1800000"/>
                <a:ext cx="612152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907911" y="2880000"/>
            <a:ext cx="863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18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1475801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801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320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5328000" y="2880000"/>
                <a:ext cx="61215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880000"/>
                <a:ext cx="612154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05017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  <p:bldP spid="10" grpId="1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6" grpId="1"/>
      <p:bldP spid="38" grpId="0"/>
      <p:bldP spid="38" grpId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5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400" t="-4846" b="-11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907911" y="1800000"/>
            <a:ext cx="862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18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528000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1475656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19534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ovéPole 93"/>
              <p:cNvSpPr txBox="1"/>
              <p:nvPr/>
            </p:nvSpPr>
            <p:spPr>
              <a:xfrm>
                <a:off x="5328001" y="1800000"/>
                <a:ext cx="6121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1" y="1800000"/>
                <a:ext cx="612152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907911" y="2880000"/>
            <a:ext cx="863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18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1475656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320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5328000" y="2880000"/>
                <a:ext cx="61215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880000"/>
                <a:ext cx="612154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24643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10" grpId="0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8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5" grpId="1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4932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FF0000"/>
                </a:solidFill>
              </a:rPr>
              <a:t>Dělíme-li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dvě čísla se stejnými znaménky, 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6002" y="600919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blipFill rotWithShape="0">
                <a:blip r:embed="rId18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blipFill rotWithShape="0">
                <a:blip r:embed="rId1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ál 3"/>
          <p:cNvSpPr/>
          <p:nvPr/>
        </p:nvSpPr>
        <p:spPr bwMode="auto">
          <a:xfrm>
            <a:off x="1440000" y="262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ál 65"/>
          <p:cNvSpPr/>
          <p:nvPr/>
        </p:nvSpPr>
        <p:spPr bwMode="auto">
          <a:xfrm>
            <a:off x="1440000" y="190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vál 66"/>
          <p:cNvSpPr/>
          <p:nvPr/>
        </p:nvSpPr>
        <p:spPr bwMode="auto">
          <a:xfrm>
            <a:off x="1438850" y="334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vál 67"/>
          <p:cNvSpPr/>
          <p:nvPr/>
        </p:nvSpPr>
        <p:spPr bwMode="auto">
          <a:xfrm>
            <a:off x="1440000" y="406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>
          <a:xfrm>
            <a:off x="0" y="5868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7030A0"/>
                </a:solidFill>
              </a:rPr>
              <a:t>Dělíme-li </a:t>
            </a:r>
            <a:r>
              <a:rPr lang="cs-CZ" altLang="cs-CZ" sz="2800" b="1" dirty="0" smtClean="0">
                <a:solidFill>
                  <a:srgbClr val="7030A0"/>
                </a:solidFill>
              </a:rPr>
              <a:t>dvě čísla s různými znaménky, </a:t>
            </a:r>
            <a:endParaRPr lang="cs-CZ" altLang="cs-CZ" sz="2800" b="1" dirty="0">
              <a:solidFill>
                <a:srgbClr val="7030A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292000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výsledek je kladný.</a:t>
            </a:r>
          </a:p>
        </p:txBody>
      </p:sp>
      <p:sp>
        <p:nvSpPr>
          <p:cNvPr id="8" name="Obdélník 7"/>
          <p:cNvSpPr/>
          <p:nvPr/>
        </p:nvSpPr>
        <p:spPr>
          <a:xfrm>
            <a:off x="0" y="6228000"/>
            <a:ext cx="3682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7030A0"/>
                </a:solidFill>
              </a:rPr>
              <a:t>výsledek je záporný.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56330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5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1" grpId="0"/>
      <p:bldP spid="92" grpId="0"/>
      <p:bldP spid="93" grpId="0"/>
      <p:bldP spid="36" grpId="0"/>
      <p:bldP spid="38" grpId="0"/>
      <p:bldP spid="38" grpId="1"/>
      <p:bldP spid="38" grpId="2"/>
      <p:bldP spid="51" grpId="0"/>
      <p:bldP spid="52" grpId="0"/>
      <p:bldP spid="53" grpId="0"/>
      <p:bldP spid="55" grpId="0"/>
      <p:bldP spid="57" grpId="0"/>
      <p:bldP spid="57" grpId="1"/>
      <p:bldP spid="57" grpId="2"/>
      <p:bldP spid="24" grpId="0"/>
      <p:bldP spid="25" grpId="0"/>
      <p:bldP spid="26" grpId="0"/>
      <p:bldP spid="27" grpId="0"/>
      <p:bldP spid="28" grpId="0"/>
      <p:bldP spid="28" grpId="1"/>
      <p:bldP spid="28" grpId="2"/>
      <p:bldP spid="29" grpId="0"/>
      <p:bldP spid="30" grpId="0"/>
      <p:bldP spid="31" grpId="0"/>
      <p:bldP spid="32" grpId="0"/>
      <p:bldP spid="33" grpId="0"/>
      <p:bldP spid="33" grpId="1"/>
      <p:bldP spid="33" grpId="2"/>
      <p:bldP spid="4" grpId="0" animBg="1"/>
      <p:bldP spid="66" grpId="0" animBg="1"/>
      <p:bldP spid="67" grpId="0" animBg="1"/>
      <p:bldP spid="68" grpId="0" animBg="1"/>
      <p:bldP spid="69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1" y="2160000"/>
                <a:ext cx="310818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1" y="2160000"/>
                <a:ext cx="3108181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333006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3330069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245570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2455706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33273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3327360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31318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313184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34918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349188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5005296" y="2204864"/>
                <a:ext cx="2951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5296" y="2204864"/>
                <a:ext cx="2951080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041295" y="2924864"/>
                <a:ext cx="306715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5" y="2924864"/>
                <a:ext cx="3067150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5041295" y="3644864"/>
                <a:ext cx="289220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5" y="3644864"/>
                <a:ext cx="289220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5041296" y="4364864"/>
                <a:ext cx="2915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4364864"/>
                <a:ext cx="2915080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5041295" y="5084864"/>
                <a:ext cx="306714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5" y="5084864"/>
                <a:ext cx="3067149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4572000" y="5804864"/>
                <a:ext cx="36351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5804864"/>
                <a:ext cx="3635160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97112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971124" cy="7917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164000" y="900000"/>
                <a:ext cx="51342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4000" y="900000"/>
                <a:ext cx="513425" cy="7917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78533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785331" cy="7917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94103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941037" cy="7917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50947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509471" cy="791765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0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53110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531101" cy="79176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2"/>
                <a:stretch>
                  <a:fillRect r="-27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7"/>
              <p:cNvSpPr>
                <a:spLocks noChangeArrowheads="1"/>
              </p:cNvSpPr>
              <p:nvPr/>
            </p:nvSpPr>
            <p:spPr bwMode="auto">
              <a:xfrm>
                <a:off x="7200000" y="899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899999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3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72274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722747" cy="791765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9412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3434" y="342208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31640" y="1013019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Dělení </a:t>
            </a:r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většího množství celých čísel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𝟐𝟒𝟎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1" y="4061664"/>
                <a:ext cx="9143998" cy="18982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 Určíme počet znamének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Pokud je jich lichý počet, zapíšeme </a:t>
                </a:r>
                <a14:m>
                  <m:oMath xmlns:m="http://schemas.openxmlformats.org/officeDocument/2006/math">
                    <m:r>
                      <a:rPr lang="cs-CZ" altLang="cs-CZ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do výsledku, pokud je jich sudý počet,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(ne)zapíšeme do výsledku 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(nic). 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" y="4061664"/>
                <a:ext cx="9143998" cy="1898247"/>
              </a:xfrm>
              <a:prstGeom prst="rect">
                <a:avLst/>
              </a:prstGeom>
              <a:blipFill rotWithShape="0">
                <a:blip r:embed="rId3"/>
                <a:stretch>
                  <a:fillRect l="-1333" t="-641" b="-60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3434" y="5959912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Vydělíme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všechna čísla bez znamének.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527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3744000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5400000" y="23708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6776535" y="2196833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6535" y="2196833"/>
                <a:ext cx="531769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7236296" y="2196833"/>
                <a:ext cx="5215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196833"/>
                <a:ext cx="521577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55332" y="2998693"/>
                <a:ext cx="69660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𝟐𝟒𝟎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998693"/>
                <a:ext cx="6966034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ál 58"/>
          <p:cNvSpPr/>
          <p:nvPr/>
        </p:nvSpPr>
        <p:spPr bwMode="auto">
          <a:xfrm>
            <a:off x="527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4014000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vál 60"/>
          <p:cNvSpPr/>
          <p:nvPr/>
        </p:nvSpPr>
        <p:spPr bwMode="auto">
          <a:xfrm>
            <a:off x="5940192" y="31726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7321716" y="2998691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1716" y="2998691"/>
                <a:ext cx="531769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7866847" y="2998692"/>
                <a:ext cx="5215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6847" y="2998692"/>
                <a:ext cx="521577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ál 63"/>
          <p:cNvSpPr/>
          <p:nvPr/>
        </p:nvSpPr>
        <p:spPr bwMode="auto">
          <a:xfrm>
            <a:off x="2088000" y="3167116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20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1" grpId="0"/>
      <p:bldP spid="36" grpId="0"/>
      <p:bldP spid="37" grpId="0"/>
      <p:bldP spid="12" grpId="0" animBg="1"/>
      <p:bldP spid="12" grpId="1" animBg="1"/>
      <p:bldP spid="46" grpId="0" animBg="1"/>
      <p:bldP spid="46" grpId="1" animBg="1"/>
      <p:bldP spid="49" grpId="0" animBg="1"/>
      <p:bldP spid="49" grpId="1" animBg="1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/>
      <p:bldP spid="63" grpId="0"/>
      <p:bldP spid="64" grpId="0" animBg="1"/>
      <p:bldP spid="64" grpId="1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24958</TotalTime>
  <Words>823</Words>
  <Application>Microsoft Office PowerPoint</Application>
  <PresentationFormat>Předvádění na obrazovce (4:3)</PresentationFormat>
  <Paragraphs>278</Paragraphs>
  <Slides>14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Dělení celých čísel</vt:lpstr>
      <vt:lpstr>Celá čísla</vt:lpstr>
      <vt:lpstr>Celá čísla</vt:lpstr>
      <vt:lpstr>Absolutní hodnota</vt:lpstr>
      <vt:lpstr>Dělení celých čísel</vt:lpstr>
      <vt:lpstr>Dělení celých čísel</vt:lpstr>
      <vt:lpstr>Dělení celých čísel</vt:lpstr>
      <vt:lpstr>Dělení celých čísel</vt:lpstr>
      <vt:lpstr>Dělení celých čísel</vt:lpstr>
      <vt:lpstr>Dělení celých čísel</vt:lpstr>
      <vt:lpstr>Dělení celých čísel</vt:lpstr>
      <vt:lpstr>Dělení celých čísel</vt:lpstr>
      <vt:lpstr>Dělení celých čísel shrnutí</vt:lpstr>
      <vt:lpstr>Dělení celých čísel  shrnutí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401</cp:revision>
  <dcterms:created xsi:type="dcterms:W3CDTF">2012-01-02T08:14:14Z</dcterms:created>
  <dcterms:modified xsi:type="dcterms:W3CDTF">2015-12-09T16:17:34Z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