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0" r:id="rId3"/>
    <p:sldId id="281" r:id="rId4"/>
    <p:sldId id="283" r:id="rId5"/>
    <p:sldId id="298" r:id="rId6"/>
    <p:sldId id="309" r:id="rId7"/>
    <p:sldId id="310" r:id="rId8"/>
    <p:sldId id="300" r:id="rId9"/>
    <p:sldId id="299" r:id="rId10"/>
    <p:sldId id="301" r:id="rId11"/>
    <p:sldId id="302" r:id="rId12"/>
    <p:sldId id="303" r:id="rId13"/>
    <p:sldId id="290" r:id="rId14"/>
    <p:sldId id="311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09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12" Type="http://schemas.openxmlformats.org/officeDocument/2006/relationships/image" Target="../media/image108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11" Type="http://schemas.openxmlformats.org/officeDocument/2006/relationships/image" Target="../media/image107.png"/><Relationship Id="rId5" Type="http://schemas.openxmlformats.org/officeDocument/2006/relationships/image" Target="../media/image102.png"/><Relationship Id="rId10" Type="http://schemas.openxmlformats.org/officeDocument/2006/relationships/image" Target="../media/image106.png"/><Relationship Id="rId4" Type="http://schemas.openxmlformats.org/officeDocument/2006/relationships/image" Target="../media/image101.png"/><Relationship Id="rId9" Type="http://schemas.openxmlformats.org/officeDocument/2006/relationships/image" Target="../media/image9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18" Type="http://schemas.openxmlformats.org/officeDocument/2006/relationships/image" Target="../media/image126.png"/><Relationship Id="rId26" Type="http://schemas.openxmlformats.org/officeDocument/2006/relationships/image" Target="../media/image134.png"/><Relationship Id="rId3" Type="http://schemas.openxmlformats.org/officeDocument/2006/relationships/image" Target="../media/image111.png"/><Relationship Id="rId21" Type="http://schemas.openxmlformats.org/officeDocument/2006/relationships/image" Target="../media/image129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17" Type="http://schemas.openxmlformats.org/officeDocument/2006/relationships/image" Target="../media/image125.png"/><Relationship Id="rId25" Type="http://schemas.openxmlformats.org/officeDocument/2006/relationships/image" Target="../media/image133.png"/><Relationship Id="rId2" Type="http://schemas.openxmlformats.org/officeDocument/2006/relationships/image" Target="../media/image110.png"/><Relationship Id="rId16" Type="http://schemas.openxmlformats.org/officeDocument/2006/relationships/image" Target="../media/image124.png"/><Relationship Id="rId20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24" Type="http://schemas.openxmlformats.org/officeDocument/2006/relationships/image" Target="../media/image132.png"/><Relationship Id="rId5" Type="http://schemas.openxmlformats.org/officeDocument/2006/relationships/image" Target="../media/image113.png"/><Relationship Id="rId15" Type="http://schemas.openxmlformats.org/officeDocument/2006/relationships/image" Target="../media/image123.png"/><Relationship Id="rId23" Type="http://schemas.openxmlformats.org/officeDocument/2006/relationships/image" Target="../media/image131.png"/><Relationship Id="rId10" Type="http://schemas.openxmlformats.org/officeDocument/2006/relationships/image" Target="../media/image118.png"/><Relationship Id="rId19" Type="http://schemas.openxmlformats.org/officeDocument/2006/relationships/image" Target="../media/image127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Relationship Id="rId27" Type="http://schemas.openxmlformats.org/officeDocument/2006/relationships/image" Target="../media/image1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21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7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10.png"/><Relationship Id="rId15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Násobení celých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39526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395265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860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860032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860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86003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198059" y="900000"/>
                <a:ext cx="11683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98059" y="900000"/>
                <a:ext cx="1168313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198059" y="900000"/>
                <a:ext cx="15212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98059" y="900000"/>
                <a:ext cx="1521229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𝟐𝟔𝟒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5152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515221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783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65212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65212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29208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56521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5652120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𝟗</m:t>
                              </m:r>
                            </m:e>
                          </m:d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94015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∙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37220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00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59998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8" y="900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83651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836515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396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  <m:r>
                            <a:rPr lang="cs-CZ" altLang="cs-CZ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6521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65212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68042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680424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5005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500508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59998" y="899997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8" y="899997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899997"/>
                <a:ext cx="94609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899997"/>
                <a:ext cx="946096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00000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899994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899994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1888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429" y="2255970"/>
                <a:ext cx="879920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828" y="2296036"/>
                <a:ext cx="879920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r="-200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112057" y="2255970"/>
            <a:ext cx="575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863392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71138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83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2787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745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6121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612152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343" y="2255970"/>
                <a:ext cx="503911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770889" y="2255970"/>
            <a:ext cx="575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529463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391383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383" y="2255970"/>
                <a:ext cx="50391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718" y="2255970"/>
                <a:ext cx="50391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6993097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7515631" y="2255970"/>
                <a:ext cx="6567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31" y="2255970"/>
                <a:ext cx="656769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240" y="2246617"/>
                <a:ext cx="503911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599" y="2255970"/>
                <a:ext cx="50391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103" y="5066020"/>
                <a:ext cx="92276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20" y="5066020"/>
                <a:ext cx="922766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124895" y="5066020"/>
            <a:ext cx="48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32946" y="5066020"/>
            <a:ext cx="451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643186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86" y="5066020"/>
                <a:ext cx="644156" cy="523220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020" y="5066020"/>
                <a:ext cx="44620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2451297" y="5066020"/>
            <a:ext cx="35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071756" y="5066020"/>
                <a:ext cx="645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56" y="5066020"/>
                <a:ext cx="645795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27" y="5066020"/>
                <a:ext cx="41405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050" y="5066020"/>
                <a:ext cx="644156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5821172" y="5066020"/>
            <a:ext cx="371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614286" y="5066020"/>
            <a:ext cx="321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5391383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383" y="5066020"/>
                <a:ext cx="644156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173" y="5066020"/>
                <a:ext cx="318406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7015679" y="5066020"/>
            <a:ext cx="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613762" y="5066020"/>
                <a:ext cx="6457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62" y="5066020"/>
                <a:ext cx="645796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98" y="5047660"/>
                <a:ext cx="468974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860" y="5066020"/>
                <a:ext cx="644156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49" grpId="1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1358600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 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-25524" y="4231289"/>
            <a:ext cx="9143998" cy="114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násobenými 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0" y="5387349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Je-li mezi násobenými čísly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sudý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záporných čísel, výsledek bude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kladný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605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528046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3605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5528046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1682618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541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548372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9712" y="124131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2144391" y="891678"/>
            <a:ext cx="5688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Slouží k vyjádření změny počtu prvků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a </a:t>
            </a:r>
            <a:r>
              <a:rPr lang="cs-CZ" altLang="cs-CZ" sz="2400" b="1" dirty="0"/>
              <a:t>jejich porovnávání.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85" y="1829738"/>
            <a:ext cx="607200" cy="396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21" y="1915812"/>
            <a:ext cx="874172" cy="396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85" y="1996601"/>
            <a:ext cx="2868867" cy="3960000"/>
          </a:xfrm>
          <a:prstGeom prst="rect">
            <a:avLst/>
          </a:prstGeom>
        </p:spPr>
      </p:pic>
      <p:sp>
        <p:nvSpPr>
          <p:cNvPr id="92" name="Obdélník 91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změny výše konta v bance apod.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</a:t>
            </a:r>
            <a:r>
              <a:rPr lang="cs-CZ" altLang="cs-CZ" sz="2400" b="1" dirty="0">
                <a:solidFill>
                  <a:schemeClr val="bg1"/>
                </a:solidFill>
              </a:rPr>
              <a:t>změny výše konta v bance apod.</a:t>
            </a:r>
          </a:p>
        </p:txBody>
      </p:sp>
      <p:sp>
        <p:nvSpPr>
          <p:cNvPr id="93" name="Obdélník 92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Například změny stavu hladin řek, </a:t>
            </a:r>
            <a:r>
              <a:rPr lang="cs-CZ" altLang="cs-CZ" sz="2400" b="1" dirty="0">
                <a:solidFill>
                  <a:schemeClr val="bg1"/>
                </a:solidFill>
              </a:rPr>
              <a:t>změny teplot vzduchu, změny výše konta v bance apod.</a:t>
            </a:r>
          </a:p>
        </p:txBody>
      </p:sp>
    </p:spTree>
    <p:extLst>
      <p:ext uri="{BB962C8B-B14F-4D97-AF65-F5344CB8AC3E}">
        <p14:creationId xmlns:p14="http://schemas.microsoft.com/office/powerpoint/2010/main" val="541112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2" grpId="0"/>
      <p:bldP spid="14" grpId="0"/>
      <p:bldP spid="14" grpId="1"/>
      <p:bldP spid="93" grpId="0"/>
      <p:bldP spid="9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51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219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20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304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439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𝟎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  <p:bldP spid="89" grpId="0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95591" y="180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196000" y="288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51118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511183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95591" y="180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528000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19534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1007967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2196000" y="288000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320000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007967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24643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Násobíme-li 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Násobíme-li 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56330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87980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325555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325555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235046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2350467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321816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3218163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313184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1318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13184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5" y="2204864"/>
                <a:ext cx="314659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5" y="2204864"/>
                <a:ext cx="3146599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5" y="3644864"/>
                <a:ext cx="282256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5" y="3644864"/>
                <a:ext cx="282256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31105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3110598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31105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3110598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9537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95374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8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81243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812430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 r="-2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113317" cy="791765"/>
              </a:xfrm>
              <a:prstGeom prst="rect">
                <a:avLst/>
              </a:prstGeom>
              <a:blipFill rotWithShape="0">
                <a:blip r:embed="rId23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899999"/>
                <a:ext cx="1113317" cy="791765"/>
              </a:xfrm>
              <a:prstGeom prst="rect">
                <a:avLst/>
              </a:prstGeom>
              <a:blipFill rotWithShape="0">
                <a:blip r:embed="rId24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21608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216083" cy="791765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31640" y="1013019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Násobení většího množství celých 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196834"/>
                <a:ext cx="6704527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Určíme počet znamének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Pokud je jich lichý počet, zapíšeme </a:t>
                </a:r>
                <a14:m>
                  <m:oMath xmlns:m="http://schemas.openxmlformats.org/officeDocument/2006/math">
                    <m:r>
                      <a:rPr lang="cs-CZ" altLang="cs-CZ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do výsledku, pokud je jich sudý počet,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(ne)zapíšeme do výsledku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(nic).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blipFill rotWithShape="0">
                <a:blip r:embed="rId3"/>
                <a:stretch>
                  <a:fillRect l="-1333" t="-641" b="-60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3434" y="5959912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Vynásobíme všechna čísla bez znamének.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3605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5528046" y="23708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196833"/>
                <a:ext cx="953625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3605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ál 60"/>
          <p:cNvSpPr/>
          <p:nvPr/>
        </p:nvSpPr>
        <p:spPr bwMode="auto">
          <a:xfrm>
            <a:off x="5528046" y="31726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974" y="2998692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𝟕𝟐𝟎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799" y="2998692"/>
                <a:ext cx="953625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1682618" y="316711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 animBg="1"/>
      <p:bldP spid="64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24892</TotalTime>
  <Words>924</Words>
  <Application>Microsoft Office PowerPoint</Application>
  <PresentationFormat>Předvádění na obrazovce (4:3)</PresentationFormat>
  <Paragraphs>278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Násobení celých čísel</vt:lpstr>
      <vt:lpstr>Celá čísla</vt:lpstr>
      <vt:lpstr>Celá čísla</vt:lpstr>
      <vt:lpstr>Absolutní hodnota</vt:lpstr>
      <vt:lpstr>Násobení celých čísel</vt:lpstr>
      <vt:lpstr>Násobení celých čísel</vt:lpstr>
      <vt:lpstr>Násobení celých čísel</vt:lpstr>
      <vt:lpstr>Násobení celých čísel</vt:lpstr>
      <vt:lpstr>Násobení celých čísel</vt:lpstr>
      <vt:lpstr>Násobení celých čísel</vt:lpstr>
      <vt:lpstr>Násobení celých čísel</vt:lpstr>
      <vt:lpstr>Násobení celých čísel</vt:lpstr>
      <vt:lpstr>Násobení celých čísel shrnutí</vt:lpstr>
      <vt:lpstr>Násobení celých čísel 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396</cp:revision>
  <dcterms:created xsi:type="dcterms:W3CDTF">2012-01-02T08:14:14Z</dcterms:created>
  <dcterms:modified xsi:type="dcterms:W3CDTF">2015-12-09T15:49:53Z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