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5"/>
  </p:notesMasterIdLst>
  <p:handoutMasterIdLst>
    <p:handoutMasterId r:id="rId26"/>
  </p:handoutMasterIdLst>
  <p:sldIdLst>
    <p:sldId id="256" r:id="rId2"/>
    <p:sldId id="280" r:id="rId3"/>
    <p:sldId id="281" r:id="rId4"/>
    <p:sldId id="283" r:id="rId5"/>
    <p:sldId id="291" r:id="rId6"/>
    <p:sldId id="292" r:id="rId7"/>
    <p:sldId id="295" r:id="rId8"/>
    <p:sldId id="296" r:id="rId9"/>
    <p:sldId id="293" r:id="rId10"/>
    <p:sldId id="294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290" r:id="rId24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F828"/>
    <a:srgbClr val="00CCFF"/>
    <a:srgbClr val="00FF00"/>
    <a:srgbClr val="FF3399"/>
    <a:srgbClr val="FFFF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35" autoAdjust="0"/>
    <p:restoredTop sz="94600" autoAdjust="0"/>
  </p:normalViewPr>
  <p:slideViewPr>
    <p:cSldViewPr>
      <p:cViewPr varScale="1">
        <p:scale>
          <a:sx n="75" d="100"/>
          <a:sy n="75" d="100"/>
        </p:scale>
        <p:origin x="52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040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3.png"/><Relationship Id="rId7" Type="http://schemas.openxmlformats.org/officeDocument/2006/relationships/image" Target="../media/image4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25.png"/><Relationship Id="rId3" Type="http://schemas.openxmlformats.org/officeDocument/2006/relationships/image" Target="../media/image49.png"/><Relationship Id="rId7" Type="http://schemas.openxmlformats.org/officeDocument/2006/relationships/image" Target="../media/image34.png"/><Relationship Id="rId12" Type="http://schemas.openxmlformats.org/officeDocument/2006/relationships/image" Target="../media/image54.png"/><Relationship Id="rId2" Type="http://schemas.openxmlformats.org/officeDocument/2006/relationships/image" Target="../media/image48.png"/><Relationship Id="rId16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53.png"/><Relationship Id="rId5" Type="http://schemas.openxmlformats.org/officeDocument/2006/relationships/image" Target="../media/image51.png"/><Relationship Id="rId15" Type="http://schemas.openxmlformats.org/officeDocument/2006/relationships/image" Target="../media/image55.png"/><Relationship Id="rId10" Type="http://schemas.openxmlformats.org/officeDocument/2006/relationships/image" Target="../media/image22.png"/><Relationship Id="rId4" Type="http://schemas.openxmlformats.org/officeDocument/2006/relationships/image" Target="../media/image50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25.png"/><Relationship Id="rId3" Type="http://schemas.openxmlformats.org/officeDocument/2006/relationships/image" Target="../media/image57.png"/><Relationship Id="rId7" Type="http://schemas.openxmlformats.org/officeDocument/2006/relationships/image" Target="../media/image60.png"/><Relationship Id="rId12" Type="http://schemas.openxmlformats.org/officeDocument/2006/relationships/image" Target="../media/image62.png"/><Relationship Id="rId2" Type="http://schemas.openxmlformats.org/officeDocument/2006/relationships/image" Target="../media/image29.png"/><Relationship Id="rId16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1" Type="http://schemas.openxmlformats.org/officeDocument/2006/relationships/image" Target="../media/image53.png"/><Relationship Id="rId5" Type="http://schemas.openxmlformats.org/officeDocument/2006/relationships/image" Target="../media/image32.png"/><Relationship Id="rId15" Type="http://schemas.openxmlformats.org/officeDocument/2006/relationships/image" Target="../media/image55.png"/><Relationship Id="rId10" Type="http://schemas.openxmlformats.org/officeDocument/2006/relationships/image" Target="../media/image22.png"/><Relationship Id="rId4" Type="http://schemas.openxmlformats.org/officeDocument/2006/relationships/image" Target="../media/image58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18" Type="http://schemas.openxmlformats.org/officeDocument/2006/relationships/image" Target="../media/image85.png"/><Relationship Id="rId3" Type="http://schemas.openxmlformats.org/officeDocument/2006/relationships/image" Target="../media/image70.png"/><Relationship Id="rId21" Type="http://schemas.openxmlformats.org/officeDocument/2006/relationships/image" Target="../media/image88.png"/><Relationship Id="rId7" Type="http://schemas.openxmlformats.org/officeDocument/2006/relationships/image" Target="../media/image74.png"/><Relationship Id="rId12" Type="http://schemas.openxmlformats.org/officeDocument/2006/relationships/image" Target="../media/image79.png"/><Relationship Id="rId17" Type="http://schemas.openxmlformats.org/officeDocument/2006/relationships/image" Target="../media/image84.png"/><Relationship Id="rId2" Type="http://schemas.openxmlformats.org/officeDocument/2006/relationships/image" Target="../media/image69.png"/><Relationship Id="rId16" Type="http://schemas.openxmlformats.org/officeDocument/2006/relationships/image" Target="../media/image83.png"/><Relationship Id="rId20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5" Type="http://schemas.openxmlformats.org/officeDocument/2006/relationships/image" Target="../media/image72.png"/><Relationship Id="rId15" Type="http://schemas.openxmlformats.org/officeDocument/2006/relationships/image" Target="../media/image82.png"/><Relationship Id="rId23" Type="http://schemas.openxmlformats.org/officeDocument/2006/relationships/image" Target="../media/image90.png"/><Relationship Id="rId10" Type="http://schemas.openxmlformats.org/officeDocument/2006/relationships/image" Target="../media/image77.png"/><Relationship Id="rId19" Type="http://schemas.openxmlformats.org/officeDocument/2006/relationships/image" Target="../media/image86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Relationship Id="rId14" Type="http://schemas.openxmlformats.org/officeDocument/2006/relationships/image" Target="../media/image81.png"/><Relationship Id="rId22" Type="http://schemas.openxmlformats.org/officeDocument/2006/relationships/image" Target="../media/image8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13" Type="http://schemas.openxmlformats.org/officeDocument/2006/relationships/image" Target="../media/image101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12" Type="http://schemas.openxmlformats.org/officeDocument/2006/relationships/image" Target="../media/image100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11" Type="http://schemas.openxmlformats.org/officeDocument/2006/relationships/image" Target="../media/image89.png"/><Relationship Id="rId5" Type="http://schemas.openxmlformats.org/officeDocument/2006/relationships/image" Target="../media/image94.png"/><Relationship Id="rId10" Type="http://schemas.openxmlformats.org/officeDocument/2006/relationships/image" Target="../media/image99.pn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13" Type="http://schemas.openxmlformats.org/officeDocument/2006/relationships/image" Target="../media/image112.png"/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12" Type="http://schemas.openxmlformats.org/officeDocument/2006/relationships/image" Target="../media/image85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11" Type="http://schemas.openxmlformats.org/officeDocument/2006/relationships/image" Target="../media/image111.png"/><Relationship Id="rId5" Type="http://schemas.openxmlformats.org/officeDocument/2006/relationships/image" Target="../media/image105.png"/><Relationship Id="rId10" Type="http://schemas.openxmlformats.org/officeDocument/2006/relationships/image" Target="../media/image110.png"/><Relationship Id="rId4" Type="http://schemas.openxmlformats.org/officeDocument/2006/relationships/image" Target="../media/image104.png"/><Relationship Id="rId9" Type="http://schemas.openxmlformats.org/officeDocument/2006/relationships/image" Target="../media/image10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13" Type="http://schemas.openxmlformats.org/officeDocument/2006/relationships/image" Target="../media/image123.png"/><Relationship Id="rId3" Type="http://schemas.openxmlformats.org/officeDocument/2006/relationships/image" Target="../media/image114.png"/><Relationship Id="rId7" Type="http://schemas.openxmlformats.org/officeDocument/2006/relationships/image" Target="../media/image118.png"/><Relationship Id="rId12" Type="http://schemas.openxmlformats.org/officeDocument/2006/relationships/image" Target="../media/image111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png"/><Relationship Id="rId11" Type="http://schemas.openxmlformats.org/officeDocument/2006/relationships/image" Target="../media/image122.png"/><Relationship Id="rId5" Type="http://schemas.openxmlformats.org/officeDocument/2006/relationships/image" Target="../media/image116.png"/><Relationship Id="rId10" Type="http://schemas.openxmlformats.org/officeDocument/2006/relationships/image" Target="../media/image121.png"/><Relationship Id="rId4" Type="http://schemas.openxmlformats.org/officeDocument/2006/relationships/image" Target="../media/image115.png"/><Relationship Id="rId9" Type="http://schemas.openxmlformats.org/officeDocument/2006/relationships/image" Target="../media/image12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125.png"/><Relationship Id="rId7" Type="http://schemas.openxmlformats.org/officeDocument/2006/relationships/image" Target="../media/image129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Relationship Id="rId9" Type="http://schemas.openxmlformats.org/officeDocument/2006/relationships/image" Target="../media/image13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png"/><Relationship Id="rId3" Type="http://schemas.openxmlformats.org/officeDocument/2006/relationships/image" Target="../media/image133.png"/><Relationship Id="rId7" Type="http://schemas.openxmlformats.org/officeDocument/2006/relationships/image" Target="../media/image137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6.png"/><Relationship Id="rId11" Type="http://schemas.openxmlformats.org/officeDocument/2006/relationships/image" Target="../media/image97.png"/><Relationship Id="rId5" Type="http://schemas.openxmlformats.org/officeDocument/2006/relationships/image" Target="../media/image135.png"/><Relationship Id="rId10" Type="http://schemas.openxmlformats.org/officeDocument/2006/relationships/image" Target="../media/image81.png"/><Relationship Id="rId4" Type="http://schemas.openxmlformats.org/officeDocument/2006/relationships/image" Target="../media/image134.png"/><Relationship Id="rId9" Type="http://schemas.openxmlformats.org/officeDocument/2006/relationships/image" Target="../media/image13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png"/><Relationship Id="rId13" Type="http://schemas.openxmlformats.org/officeDocument/2006/relationships/image" Target="../media/image149.png"/><Relationship Id="rId3" Type="http://schemas.openxmlformats.org/officeDocument/2006/relationships/image" Target="../media/image141.png"/><Relationship Id="rId7" Type="http://schemas.openxmlformats.org/officeDocument/2006/relationships/image" Target="../media/image145.png"/><Relationship Id="rId12" Type="http://schemas.openxmlformats.org/officeDocument/2006/relationships/image" Target="../media/image148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4.png"/><Relationship Id="rId11" Type="http://schemas.openxmlformats.org/officeDocument/2006/relationships/image" Target="../media/image101.png"/><Relationship Id="rId5" Type="http://schemas.openxmlformats.org/officeDocument/2006/relationships/image" Target="../media/image143.png"/><Relationship Id="rId10" Type="http://schemas.openxmlformats.org/officeDocument/2006/relationships/image" Target="../media/image138.png"/><Relationship Id="rId4" Type="http://schemas.openxmlformats.org/officeDocument/2006/relationships/image" Target="../media/image142.png"/><Relationship Id="rId9" Type="http://schemas.openxmlformats.org/officeDocument/2006/relationships/image" Target="../media/image1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7" Type="http://schemas.openxmlformats.org/officeDocument/2006/relationships/image" Target="../media/image153.png"/><Relationship Id="rId2" Type="http://schemas.openxmlformats.org/officeDocument/2006/relationships/image" Target="../media/image14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2.png"/><Relationship Id="rId5" Type="http://schemas.openxmlformats.org/officeDocument/2006/relationships/image" Target="../media/image85.png"/><Relationship Id="rId4" Type="http://schemas.openxmlformats.org/officeDocument/2006/relationships/image" Target="../media/image1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7" Type="http://schemas.openxmlformats.org/officeDocument/2006/relationships/image" Target="../media/image158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7.png"/><Relationship Id="rId5" Type="http://schemas.openxmlformats.org/officeDocument/2006/relationships/image" Target="../media/image101.png"/><Relationship Id="rId4" Type="http://schemas.openxmlformats.org/officeDocument/2006/relationships/image" Target="../media/image1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2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6.png"/><Relationship Id="rId2" Type="http://schemas.openxmlformats.org/officeDocument/2006/relationships/image" Target="../media/image29.png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23.png"/><Relationship Id="rId5" Type="http://schemas.openxmlformats.org/officeDocument/2006/relationships/image" Target="../media/image32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31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8384" y="836712"/>
            <a:ext cx="9144000" cy="1462088"/>
          </a:xfrm>
        </p:spPr>
        <p:txBody>
          <a:bodyPr/>
          <a:lstStyle/>
          <a:p>
            <a:pPr algn="ctr"/>
            <a:r>
              <a:rPr lang="cs-CZ" dirty="0" smtClean="0"/>
              <a:t>Sčítání a odčítání celých čísel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534955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39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75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11156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147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183569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2195736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255577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29158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327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363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399685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435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471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507605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543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87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162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15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579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723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759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956000" y="2411502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8316416" y="2411502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867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4194000" y="2642955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780000" y="2642955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420000" y="2642955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060000" y="2642955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700000" y="2642955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340000" y="2642955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980000" y="2642955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620000" y="2642955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260000" y="2642955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900000" y="2642955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63" name="TextovéPole 62"/>
          <p:cNvSpPr txBox="1"/>
          <p:nvPr/>
        </p:nvSpPr>
        <p:spPr>
          <a:xfrm>
            <a:off x="4554000" y="2642955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4914000" y="2642955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274000" y="2642955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634000" y="2642955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994000" y="2642955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6354000" y="2642955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6714000" y="2642955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7074000" y="2642955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7434000" y="2642955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7727009" y="2642270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8075123" y="2642270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8446513" y="2642270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468000" y="2642270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82813" y="2642270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564241" y="3246075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500241" y="3246075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3096241" y="3246075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241" y="3246075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3996081" y="3246075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6081" y="3246075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968241" y="3246075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436241" y="3246075"/>
                <a:ext cx="103265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sz="4800" b="1" dirty="0" smtClean="0"/>
                  <a:t>2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241" y="3246075"/>
                <a:ext cx="1032658" cy="830997"/>
              </a:xfrm>
              <a:prstGeom prst="rect">
                <a:avLst/>
              </a:prstGeom>
              <a:blipFill rotWithShape="0">
                <a:blip r:embed="rId4"/>
                <a:stretch>
                  <a:fillRect t="-17518" r="-21893" b="-364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Pravoúhlá spojnice 11"/>
          <p:cNvCxnSpPr/>
          <p:nvPr/>
        </p:nvCxnSpPr>
        <p:spPr bwMode="auto">
          <a:xfrm flipV="1">
            <a:off x="3276000" y="2087914"/>
            <a:ext cx="2748992" cy="332974"/>
          </a:xfrm>
          <a:prstGeom prst="bentConnector3">
            <a:avLst>
              <a:gd name="adj1" fmla="val 105"/>
            </a:avLst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ovéPole 94"/>
              <p:cNvSpPr txBox="1"/>
              <p:nvPr/>
            </p:nvSpPr>
            <p:spPr>
              <a:xfrm>
                <a:off x="4540101" y="1620089"/>
                <a:ext cx="39676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0101" y="1620089"/>
                <a:ext cx="396763" cy="58477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1" name="Přímá spojnice 100"/>
          <p:cNvCxnSpPr/>
          <p:nvPr/>
        </p:nvCxnSpPr>
        <p:spPr bwMode="auto">
          <a:xfrm>
            <a:off x="3274252" y="2390939"/>
            <a:ext cx="0" cy="28803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>
            <a:off x="240683" y="4983227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>
            <a:off x="34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>
            <a:off x="70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>
            <a:off x="10682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>
            <a:off x="142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>
            <a:off x="178837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>
            <a:off x="2148419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>
            <a:off x="250845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>
            <a:off x="28684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>
            <a:off x="322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Přímá spojnice 111"/>
          <p:cNvCxnSpPr/>
          <p:nvPr/>
        </p:nvCxnSpPr>
        <p:spPr bwMode="auto">
          <a:xfrm>
            <a:off x="358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>
            <a:off x="394953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>
            <a:off x="430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Přímá spojnice 114"/>
          <p:cNvCxnSpPr/>
          <p:nvPr/>
        </p:nvCxnSpPr>
        <p:spPr bwMode="auto">
          <a:xfrm>
            <a:off x="466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Přímá spojnice 115"/>
          <p:cNvCxnSpPr/>
          <p:nvPr/>
        </p:nvCxnSpPr>
        <p:spPr bwMode="auto">
          <a:xfrm>
            <a:off x="502873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Přímá spojnice 116"/>
          <p:cNvCxnSpPr/>
          <p:nvPr/>
        </p:nvCxnSpPr>
        <p:spPr bwMode="auto">
          <a:xfrm>
            <a:off x="538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Přímá spojnice 117"/>
          <p:cNvCxnSpPr/>
          <p:nvPr/>
        </p:nvCxnSpPr>
        <p:spPr bwMode="auto">
          <a:xfrm>
            <a:off x="682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Přímá spojnice 118"/>
          <p:cNvCxnSpPr/>
          <p:nvPr/>
        </p:nvCxnSpPr>
        <p:spPr bwMode="auto">
          <a:xfrm>
            <a:off x="64688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Přímá spojnice 119"/>
          <p:cNvCxnSpPr/>
          <p:nvPr/>
        </p:nvCxnSpPr>
        <p:spPr bwMode="auto">
          <a:xfrm>
            <a:off x="610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Přímá spojnice 120"/>
          <p:cNvCxnSpPr/>
          <p:nvPr/>
        </p:nvCxnSpPr>
        <p:spPr bwMode="auto">
          <a:xfrm>
            <a:off x="574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Přímá spojnice 121"/>
          <p:cNvCxnSpPr/>
          <p:nvPr/>
        </p:nvCxnSpPr>
        <p:spPr bwMode="auto">
          <a:xfrm>
            <a:off x="718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Přímá spojnice 122"/>
          <p:cNvCxnSpPr/>
          <p:nvPr/>
        </p:nvCxnSpPr>
        <p:spPr bwMode="auto">
          <a:xfrm>
            <a:off x="754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Přímá spojnice 123"/>
          <p:cNvCxnSpPr/>
          <p:nvPr/>
        </p:nvCxnSpPr>
        <p:spPr bwMode="auto">
          <a:xfrm>
            <a:off x="7908683" y="485977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Přímá spojnice 124"/>
          <p:cNvCxnSpPr/>
          <p:nvPr/>
        </p:nvCxnSpPr>
        <p:spPr bwMode="auto">
          <a:xfrm>
            <a:off x="8269099" y="485977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6" name="Přímá spojnice 125"/>
          <p:cNvCxnSpPr/>
          <p:nvPr/>
        </p:nvCxnSpPr>
        <p:spPr bwMode="auto">
          <a:xfrm>
            <a:off x="862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7" name="TextovéPole 126"/>
          <p:cNvSpPr txBox="1"/>
          <p:nvPr/>
        </p:nvSpPr>
        <p:spPr>
          <a:xfrm>
            <a:off x="4146683" y="5091227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28" name="TextovéPole 127"/>
          <p:cNvSpPr txBox="1"/>
          <p:nvPr/>
        </p:nvSpPr>
        <p:spPr>
          <a:xfrm>
            <a:off x="3732683" y="5091227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129" name="TextovéPole 128"/>
          <p:cNvSpPr txBox="1"/>
          <p:nvPr/>
        </p:nvSpPr>
        <p:spPr>
          <a:xfrm>
            <a:off x="3372683" y="5091227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130" name="TextovéPole 129"/>
          <p:cNvSpPr txBox="1"/>
          <p:nvPr/>
        </p:nvSpPr>
        <p:spPr>
          <a:xfrm>
            <a:off x="3012683" y="5091227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2652683" y="5091227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132" name="TextovéPole 131"/>
          <p:cNvSpPr txBox="1"/>
          <p:nvPr/>
        </p:nvSpPr>
        <p:spPr>
          <a:xfrm>
            <a:off x="2292683" y="5091227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133" name="TextovéPole 132"/>
          <p:cNvSpPr txBox="1"/>
          <p:nvPr/>
        </p:nvSpPr>
        <p:spPr>
          <a:xfrm>
            <a:off x="1932683" y="5091227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134" name="TextovéPole 133"/>
          <p:cNvSpPr txBox="1"/>
          <p:nvPr/>
        </p:nvSpPr>
        <p:spPr>
          <a:xfrm>
            <a:off x="1572683" y="5091227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135" name="TextovéPole 134"/>
          <p:cNvSpPr txBox="1"/>
          <p:nvPr/>
        </p:nvSpPr>
        <p:spPr>
          <a:xfrm>
            <a:off x="1212683" y="5091227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136" name="TextovéPole 135"/>
          <p:cNvSpPr txBox="1"/>
          <p:nvPr/>
        </p:nvSpPr>
        <p:spPr>
          <a:xfrm>
            <a:off x="852683" y="5091227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137" name="TextovéPole 136"/>
          <p:cNvSpPr txBox="1"/>
          <p:nvPr/>
        </p:nvSpPr>
        <p:spPr>
          <a:xfrm>
            <a:off x="4506683" y="5091227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138" name="TextovéPole 137"/>
          <p:cNvSpPr txBox="1"/>
          <p:nvPr/>
        </p:nvSpPr>
        <p:spPr>
          <a:xfrm>
            <a:off x="4866683" y="5091227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139" name="TextovéPole 138"/>
          <p:cNvSpPr txBox="1"/>
          <p:nvPr/>
        </p:nvSpPr>
        <p:spPr>
          <a:xfrm>
            <a:off x="5226683" y="5091227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140" name="TextovéPole 139"/>
          <p:cNvSpPr txBox="1"/>
          <p:nvPr/>
        </p:nvSpPr>
        <p:spPr>
          <a:xfrm>
            <a:off x="5586683" y="5091227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141" name="TextovéPole 140"/>
          <p:cNvSpPr txBox="1"/>
          <p:nvPr/>
        </p:nvSpPr>
        <p:spPr>
          <a:xfrm>
            <a:off x="5946683" y="5091227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142" name="TextovéPole 141"/>
          <p:cNvSpPr txBox="1"/>
          <p:nvPr/>
        </p:nvSpPr>
        <p:spPr>
          <a:xfrm>
            <a:off x="6306683" y="5091227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143" name="TextovéPole 142"/>
          <p:cNvSpPr txBox="1"/>
          <p:nvPr/>
        </p:nvSpPr>
        <p:spPr>
          <a:xfrm>
            <a:off x="6666683" y="5091227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144" name="TextovéPole 143"/>
          <p:cNvSpPr txBox="1"/>
          <p:nvPr/>
        </p:nvSpPr>
        <p:spPr>
          <a:xfrm>
            <a:off x="7026683" y="5091227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145" name="TextovéPole 144"/>
          <p:cNvSpPr txBox="1"/>
          <p:nvPr/>
        </p:nvSpPr>
        <p:spPr>
          <a:xfrm>
            <a:off x="7386683" y="5091227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146" name="TextovéPole 145"/>
          <p:cNvSpPr txBox="1"/>
          <p:nvPr/>
        </p:nvSpPr>
        <p:spPr>
          <a:xfrm>
            <a:off x="7679692" y="5090542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147" name="TextovéPole 146"/>
          <p:cNvSpPr txBox="1"/>
          <p:nvPr/>
        </p:nvSpPr>
        <p:spPr>
          <a:xfrm>
            <a:off x="8027806" y="5090542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148" name="TextovéPole 147"/>
          <p:cNvSpPr txBox="1"/>
          <p:nvPr/>
        </p:nvSpPr>
        <p:spPr>
          <a:xfrm>
            <a:off x="8399196" y="5090542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149" name="TextovéPole 148"/>
          <p:cNvSpPr txBox="1"/>
          <p:nvPr/>
        </p:nvSpPr>
        <p:spPr>
          <a:xfrm>
            <a:off x="420683" y="5090542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150" name="TextovéPole 149"/>
          <p:cNvSpPr txBox="1"/>
          <p:nvPr/>
        </p:nvSpPr>
        <p:spPr>
          <a:xfrm>
            <a:off x="35496" y="5090542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151" name="TextovéPole 150"/>
          <p:cNvSpPr txBox="1"/>
          <p:nvPr/>
        </p:nvSpPr>
        <p:spPr>
          <a:xfrm>
            <a:off x="3599840" y="5694347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4535840" y="5694347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ovéPole 152"/>
              <p:cNvSpPr txBox="1"/>
              <p:nvPr/>
            </p:nvSpPr>
            <p:spPr>
              <a:xfrm>
                <a:off x="3131840" y="5694347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5694347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ovéPole 153"/>
              <p:cNvSpPr txBox="1"/>
              <p:nvPr/>
            </p:nvSpPr>
            <p:spPr>
              <a:xfrm>
                <a:off x="3995936" y="5694347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4" name="TextovéPole 1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5694347"/>
                <a:ext cx="503911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" name="TextovéPole 154"/>
          <p:cNvSpPr txBox="1"/>
          <p:nvPr/>
        </p:nvSpPr>
        <p:spPr>
          <a:xfrm>
            <a:off x="5003840" y="5694347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TextovéPole 155"/>
              <p:cNvSpPr txBox="1"/>
              <p:nvPr/>
            </p:nvSpPr>
            <p:spPr>
              <a:xfrm>
                <a:off x="5471840" y="5694347"/>
                <a:ext cx="99705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sz="4800" b="1" dirty="0" smtClean="0"/>
                  <a:t>2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156" name="TextovéPole 1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1840" y="5694347"/>
                <a:ext cx="997059" cy="830997"/>
              </a:xfrm>
              <a:prstGeom prst="rect">
                <a:avLst/>
              </a:prstGeom>
              <a:blipFill rotWithShape="0">
                <a:blip r:embed="rId8"/>
                <a:stretch>
                  <a:fillRect t="-17647" r="-26380" b="-37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Přímá spojnice 17"/>
          <p:cNvCxnSpPr/>
          <p:nvPr/>
        </p:nvCxnSpPr>
        <p:spPr bwMode="auto">
          <a:xfrm>
            <a:off x="3228683" y="4988790"/>
            <a:ext cx="108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2" name="Přímá spojnice 161"/>
          <p:cNvCxnSpPr/>
          <p:nvPr/>
        </p:nvCxnSpPr>
        <p:spPr bwMode="auto">
          <a:xfrm>
            <a:off x="3225159" y="4989600"/>
            <a:ext cx="180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3" name="Přímá spojnice 162"/>
          <p:cNvCxnSpPr/>
          <p:nvPr/>
        </p:nvCxnSpPr>
        <p:spPr bwMode="auto">
          <a:xfrm>
            <a:off x="4305600" y="4989600"/>
            <a:ext cx="72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85996973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00"/>
                            </p:stCondLst>
                            <p:childTnLst>
                              <p:par>
                                <p:cTn id="2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1000"/>
                            </p:stCondLst>
                            <p:childTnLst>
                              <p:par>
                                <p:cTn id="2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1500"/>
                            </p:stCondLst>
                            <p:childTnLst>
                              <p:par>
                                <p:cTn id="2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2000"/>
                            </p:stCondLst>
                            <p:childTnLst>
                              <p:par>
                                <p:cTn id="2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500"/>
                            </p:stCondLst>
                            <p:childTnLst>
                              <p:par>
                                <p:cTn id="2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9" dur="3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07407E-6 L 0.19514 -0.00255 " pathEditMode="relative" rAng="0" ptsTypes="AA">
                                      <p:cBhvr>
                                        <p:cTn id="293" dur="5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57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5000"/>
                            </p:stCondLst>
                            <p:childTnLst>
                              <p:par>
                                <p:cTn id="29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6" dur="2000" fill="hold"/>
                                        <p:tgtEl>
                                          <p:spTgt spid="10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2" fill="hold">
                      <p:stCondLst>
                        <p:cond delay="indefinite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1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6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1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6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6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7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1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6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1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6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1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6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1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7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1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2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6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1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6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7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1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2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3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6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6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7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6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7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8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1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2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6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2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6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7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3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6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7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1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2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6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7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1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2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6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7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1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2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7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1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6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7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8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1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2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6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7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9" fill="hold">
                      <p:stCondLst>
                        <p:cond delay="indefinite"/>
                      </p:stCondLst>
                      <p:childTnLst>
                        <p:par>
                          <p:cTn id="550" fill="hold">
                            <p:stCondLst>
                              <p:cond delay="0"/>
                            </p:stCondLst>
                            <p:childTnLst>
                              <p:par>
                                <p:cTn id="5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1500"/>
                            </p:stCondLst>
                            <p:childTnLst>
                              <p:par>
                                <p:cTn id="5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6" fill="hold">
                            <p:stCondLst>
                              <p:cond delay="2000"/>
                            </p:stCondLst>
                            <p:childTnLst>
                              <p:par>
                                <p:cTn id="5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9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0" fill="hold">
                      <p:stCondLst>
                        <p:cond delay="indefinite"/>
                      </p:stCondLst>
                      <p:childTnLst>
                        <p:par>
                          <p:cTn id="571" fill="hold">
                            <p:stCondLst>
                              <p:cond delay="0"/>
                            </p:stCondLst>
                            <p:childTnLst>
                              <p:par>
                                <p:cTn id="57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5" fill="hold">
                      <p:stCondLst>
                        <p:cond delay="indefinite"/>
                      </p:stCondLst>
                      <p:childTnLst>
                        <p:par>
                          <p:cTn id="576" fill="hold">
                            <p:stCondLst>
                              <p:cond delay="0"/>
                            </p:stCondLst>
                            <p:childTnLst>
                              <p:par>
                                <p:cTn id="5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9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0" fill="hold">
                      <p:stCondLst>
                        <p:cond delay="indefinite"/>
                      </p:stCondLst>
                      <p:childTnLst>
                        <p:par>
                          <p:cTn id="581" fill="hold">
                            <p:stCondLst>
                              <p:cond delay="0"/>
                            </p:stCondLst>
                            <p:childTnLst>
                              <p:par>
                                <p:cTn id="5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4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5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86" dur="1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8" presetID="22" presetClass="exit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89" dur="7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1" fill="hold">
                      <p:stCondLst>
                        <p:cond delay="indefinite"/>
                      </p:stCondLst>
                      <p:childTnLst>
                        <p:par>
                          <p:cTn id="592" fill="hold">
                            <p:stCondLst>
                              <p:cond delay="0"/>
                            </p:stCondLst>
                            <p:childTnLst>
                              <p:par>
                                <p:cTn id="5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2" grpId="0"/>
      <p:bldP spid="3" grpId="0"/>
      <p:bldP spid="77" grpId="0"/>
      <p:bldP spid="91" grpId="0"/>
      <p:bldP spid="92" grpId="0"/>
      <p:bldP spid="93" grpId="0"/>
      <p:bldP spid="94" grpId="0"/>
      <p:bldP spid="95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2340000"/>
            <a:ext cx="91439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chemeClr val="bg1"/>
                </a:solidFill>
              </a:rPr>
              <a:t>Mají-li dvě čísla různá znaménka, určíme výsledek tak, že odečteme absolutní hodnoty čísel (od větší menší</a:t>
            </a:r>
            <a:r>
              <a:rPr lang="cs-CZ" altLang="cs-CZ" sz="2800" b="1" dirty="0" smtClean="0">
                <a:solidFill>
                  <a:schemeClr val="bg1"/>
                </a:solidFill>
              </a:rPr>
              <a:t>)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a </a:t>
            </a:r>
            <a:r>
              <a:rPr lang="cs-CZ" altLang="cs-CZ" sz="2800" b="1" dirty="0">
                <a:solidFill>
                  <a:srgbClr val="FF0000"/>
                </a:solidFill>
              </a:rPr>
              <a:t>ve výsledku napíšeme znaménko, které je před číslem s větší absolutní hodnotou.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234000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chemeClr val="bg1"/>
                </a:solidFill>
              </a:rPr>
              <a:t>Mají-li dvě čísla různá </a:t>
            </a:r>
            <a:r>
              <a:rPr lang="cs-CZ" altLang="cs-CZ" sz="2800" b="1" dirty="0" smtClean="0">
                <a:solidFill>
                  <a:schemeClr val="bg1"/>
                </a:solidFill>
              </a:rPr>
              <a:t>znaménka,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určíme </a:t>
            </a:r>
            <a:r>
              <a:rPr lang="cs-CZ" altLang="cs-CZ" sz="2800" b="1" dirty="0">
                <a:solidFill>
                  <a:srgbClr val="FF0000"/>
                </a:solidFill>
              </a:rPr>
              <a:t>výsledek tak, že odečteme absolutní hodnoty čísel (od větší menší)</a:t>
            </a: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564241" y="1700808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500241" y="1700808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3096241" y="1700808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241" y="1700808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3971173" y="1689676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1173" y="1689676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968241" y="1700808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436241" y="1700808"/>
                <a:ext cx="100796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sz="4800" b="1" dirty="0" smtClean="0"/>
                  <a:t>2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241" y="1700808"/>
                <a:ext cx="1007967" cy="830997"/>
              </a:xfrm>
              <a:prstGeom prst="rect">
                <a:avLst/>
              </a:prstGeom>
              <a:blipFill rotWithShape="0">
                <a:blip r:embed="rId4"/>
                <a:stretch>
                  <a:fillRect t="-17647" r="-24848" b="-37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TextovéPole 150"/>
          <p:cNvSpPr txBox="1"/>
          <p:nvPr/>
        </p:nvSpPr>
        <p:spPr>
          <a:xfrm>
            <a:off x="3599840" y="4509120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4535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ovéPole 152"/>
              <p:cNvSpPr txBox="1"/>
              <p:nvPr/>
            </p:nvSpPr>
            <p:spPr>
              <a:xfrm>
                <a:off x="2990818" y="4456949"/>
                <a:ext cx="83995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0818" y="4456949"/>
                <a:ext cx="839950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ovéPole 153"/>
              <p:cNvSpPr txBox="1"/>
              <p:nvPr/>
            </p:nvSpPr>
            <p:spPr>
              <a:xfrm>
                <a:off x="4034810" y="4462911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4" name="TextovéPole 1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810" y="4462911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" name="TextovéPole 154"/>
          <p:cNvSpPr txBox="1"/>
          <p:nvPr/>
        </p:nvSpPr>
        <p:spPr>
          <a:xfrm>
            <a:off x="5003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156" name="TextovéPole 155"/>
          <p:cNvSpPr txBox="1"/>
          <p:nvPr/>
        </p:nvSpPr>
        <p:spPr>
          <a:xfrm>
            <a:off x="5940297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2</a:t>
            </a:r>
            <a:endParaRPr lang="cs-CZ" sz="4800" b="1" dirty="0"/>
          </a:p>
        </p:txBody>
      </p:sp>
      <p:sp>
        <p:nvSpPr>
          <p:cNvPr id="4" name="Obdélník 3"/>
          <p:cNvSpPr/>
          <p:nvPr/>
        </p:nvSpPr>
        <p:spPr>
          <a:xfrm>
            <a:off x="0" y="23400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rgbClr val="FF0000"/>
                </a:solidFill>
              </a:rPr>
              <a:t>Mají-li dvě čísla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různá </a:t>
            </a:r>
            <a:r>
              <a:rPr lang="cs-CZ" altLang="cs-CZ" sz="2800" b="1" dirty="0">
                <a:solidFill>
                  <a:srgbClr val="FF0000"/>
                </a:solidFill>
              </a:rPr>
              <a:t>znaménka, </a:t>
            </a:r>
          </a:p>
        </p:txBody>
      </p:sp>
      <p:sp>
        <p:nvSpPr>
          <p:cNvPr id="8" name="Ovál 7"/>
          <p:cNvSpPr/>
          <p:nvPr/>
        </p:nvSpPr>
        <p:spPr bwMode="auto">
          <a:xfrm>
            <a:off x="3065486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Ovál 156"/>
          <p:cNvSpPr/>
          <p:nvPr/>
        </p:nvSpPr>
        <p:spPr bwMode="auto">
          <a:xfrm>
            <a:off x="4031358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TextovéPole 157"/>
              <p:cNvSpPr txBox="1"/>
              <p:nvPr/>
            </p:nvSpPr>
            <p:spPr>
              <a:xfrm>
                <a:off x="5372610" y="4464333"/>
                <a:ext cx="72507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8" name="TextovéPole 1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2610" y="4464333"/>
                <a:ext cx="725074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ovéPole 158"/>
              <p:cNvSpPr txBox="1"/>
              <p:nvPr/>
            </p:nvSpPr>
            <p:spPr>
              <a:xfrm>
                <a:off x="2778340" y="6074132"/>
                <a:ext cx="9279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9" name="TextovéPole 1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8340" y="6074132"/>
                <a:ext cx="927948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TextovéPole 159"/>
              <p:cNvSpPr txBox="1"/>
              <p:nvPr/>
            </p:nvSpPr>
            <p:spPr>
              <a:xfrm>
                <a:off x="3498340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0" name="TextovéPole 1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8340" y="6074132"/>
                <a:ext cx="572994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ovéPole 160"/>
              <p:cNvSpPr txBox="1"/>
              <p:nvPr/>
            </p:nvSpPr>
            <p:spPr>
              <a:xfrm>
                <a:off x="3782982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1" name="TextovéPole 1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2982" y="6074132"/>
                <a:ext cx="572994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TextovéPole 173"/>
              <p:cNvSpPr txBox="1"/>
              <p:nvPr/>
            </p:nvSpPr>
            <p:spPr>
              <a:xfrm>
                <a:off x="407101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4" name="TextovéPole 1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1014" y="6074132"/>
                <a:ext cx="572994" cy="52322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5" name="TextovéPole 174"/>
              <p:cNvSpPr txBox="1"/>
              <p:nvPr/>
            </p:nvSpPr>
            <p:spPr>
              <a:xfrm>
                <a:off x="4938340" y="6074132"/>
                <a:ext cx="9279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5" name="TextovéPole 1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8340" y="6074132"/>
                <a:ext cx="927948" cy="52322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ovéPole 175"/>
              <p:cNvSpPr txBox="1"/>
              <p:nvPr/>
            </p:nvSpPr>
            <p:spPr>
              <a:xfrm>
                <a:off x="5658340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6" name="TextovéPole 1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8340" y="6074132"/>
                <a:ext cx="572994" cy="52322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ovéPole 176"/>
              <p:cNvSpPr txBox="1"/>
              <p:nvPr/>
            </p:nvSpPr>
            <p:spPr>
              <a:xfrm>
                <a:off x="5943222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7" name="TextovéPole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222" y="6074132"/>
                <a:ext cx="572994" cy="52322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ovéPole 177"/>
              <p:cNvSpPr txBox="1"/>
              <p:nvPr/>
            </p:nvSpPr>
            <p:spPr>
              <a:xfrm>
                <a:off x="623125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8" name="TextovéPole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1254" y="6074132"/>
                <a:ext cx="572994" cy="523220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blouk 8"/>
          <p:cNvSpPr/>
          <p:nvPr/>
        </p:nvSpPr>
        <p:spPr bwMode="auto">
          <a:xfrm rot="10398267">
            <a:off x="4448259" y="4492034"/>
            <a:ext cx="1300891" cy="1309328"/>
          </a:xfrm>
          <a:prstGeom prst="arc">
            <a:avLst>
              <a:gd name="adj1" fmla="val 11082150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extovéPole 182"/>
              <p:cNvSpPr txBox="1"/>
              <p:nvPr/>
            </p:nvSpPr>
            <p:spPr>
              <a:xfrm>
                <a:off x="6588598" y="5010852"/>
                <a:ext cx="10801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3" name="TextovéPole 1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598" y="5010852"/>
                <a:ext cx="1080120" cy="523220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Přímá spojnice se šipkou 10"/>
          <p:cNvCxnSpPr/>
          <p:nvPr/>
        </p:nvCxnSpPr>
        <p:spPr bwMode="auto">
          <a:xfrm flipV="1">
            <a:off x="4535840" y="5459547"/>
            <a:ext cx="2268408" cy="74583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4" name="Přímá spojnice se šipkou 183"/>
          <p:cNvCxnSpPr/>
          <p:nvPr/>
        </p:nvCxnSpPr>
        <p:spPr bwMode="auto">
          <a:xfrm flipV="1">
            <a:off x="6561658" y="5483108"/>
            <a:ext cx="707096" cy="6804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5" name="Přímá spojnice se šipkou 184"/>
          <p:cNvCxnSpPr>
            <a:endCxn id="156" idx="3"/>
          </p:cNvCxnSpPr>
          <p:nvPr/>
        </p:nvCxnSpPr>
        <p:spPr bwMode="auto">
          <a:xfrm flipH="1" flipV="1">
            <a:off x="6444208" y="4924619"/>
            <a:ext cx="690364" cy="2064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04551997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5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2" grpId="0"/>
      <p:bldP spid="3" grpId="0"/>
      <p:bldP spid="77" grpId="0"/>
      <p:bldP spid="91" grpId="0"/>
      <p:bldP spid="92" grpId="0"/>
      <p:bldP spid="93" grpId="0"/>
      <p:bldP spid="94" grpId="0"/>
      <p:bldP spid="151" grpId="0"/>
      <p:bldP spid="152" grpId="0"/>
      <p:bldP spid="153" grpId="0"/>
      <p:bldP spid="154" grpId="0"/>
      <p:bldP spid="155" grpId="0"/>
      <p:bldP spid="156" grpId="0"/>
      <p:bldP spid="4" grpId="0"/>
      <p:bldP spid="8" grpId="0" animBg="1"/>
      <p:bldP spid="8" grpId="1" animBg="1"/>
      <p:bldP spid="157" grpId="0" animBg="1"/>
      <p:bldP spid="157" grpId="1" animBg="1"/>
      <p:bldP spid="157" grpId="2" animBg="1"/>
      <p:bldP spid="158" grpId="0"/>
      <p:bldP spid="159" grpId="0"/>
      <p:bldP spid="160" grpId="0"/>
      <p:bldP spid="161" grpId="0"/>
      <p:bldP spid="174" grpId="0"/>
      <p:bldP spid="175" grpId="0"/>
      <p:bldP spid="176" grpId="0"/>
      <p:bldP spid="177" grpId="0"/>
      <p:bldP spid="178" grpId="0"/>
      <p:bldP spid="9" grpId="0" animBg="1"/>
      <p:bldP spid="18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2340000"/>
            <a:ext cx="91439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chemeClr val="bg1"/>
                </a:solidFill>
              </a:rPr>
              <a:t>Mají-li dvě čísla různá znaménka, určíme výsledek tak, že odečteme absolutní hodnoty čísel (od větší menší</a:t>
            </a:r>
            <a:r>
              <a:rPr lang="cs-CZ" altLang="cs-CZ" sz="2800" b="1" dirty="0" smtClean="0">
                <a:solidFill>
                  <a:schemeClr val="bg1"/>
                </a:solidFill>
              </a:rPr>
              <a:t>)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a </a:t>
            </a:r>
            <a:r>
              <a:rPr lang="cs-CZ" altLang="cs-CZ" sz="2800" b="1" dirty="0">
                <a:solidFill>
                  <a:srgbClr val="FF0000"/>
                </a:solidFill>
              </a:rPr>
              <a:t>ve výsledku napíšeme znaménko, které je před číslem s větší absolutní hodnotou.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234000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chemeClr val="bg1"/>
                </a:solidFill>
              </a:rPr>
              <a:t>Mají-li dvě čísla různá </a:t>
            </a:r>
            <a:r>
              <a:rPr lang="cs-CZ" altLang="cs-CZ" sz="2800" b="1" dirty="0" smtClean="0">
                <a:solidFill>
                  <a:schemeClr val="bg1"/>
                </a:solidFill>
              </a:rPr>
              <a:t>znaménka,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určíme </a:t>
            </a:r>
            <a:r>
              <a:rPr lang="cs-CZ" altLang="cs-CZ" sz="2800" b="1" dirty="0">
                <a:solidFill>
                  <a:srgbClr val="FF0000"/>
                </a:solidFill>
              </a:rPr>
              <a:t>výsledek tak, že odečteme absolutní hodnoty čísel (od větší menší)</a:t>
            </a: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564241" y="1700808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500241" y="1700808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3096241" y="1700808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241" y="1700808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3995936" y="1700808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1700808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968241" y="1700808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436241" y="1700808"/>
                <a:ext cx="100796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sz="4800" b="1" dirty="0" smtClean="0"/>
                  <a:t>2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241" y="1700808"/>
                <a:ext cx="1007967" cy="830997"/>
              </a:xfrm>
              <a:prstGeom prst="rect">
                <a:avLst/>
              </a:prstGeom>
              <a:blipFill rotWithShape="0">
                <a:blip r:embed="rId4"/>
                <a:stretch>
                  <a:fillRect t="-17647" r="-24848" b="-37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TextovéPole 150"/>
          <p:cNvSpPr txBox="1"/>
          <p:nvPr/>
        </p:nvSpPr>
        <p:spPr>
          <a:xfrm>
            <a:off x="3599840" y="4509120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4535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ovéPole 152"/>
              <p:cNvSpPr txBox="1"/>
              <p:nvPr/>
            </p:nvSpPr>
            <p:spPr>
              <a:xfrm>
                <a:off x="2990818" y="4456949"/>
                <a:ext cx="83995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0818" y="4456949"/>
                <a:ext cx="839950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ovéPole 153"/>
              <p:cNvSpPr txBox="1"/>
              <p:nvPr/>
            </p:nvSpPr>
            <p:spPr>
              <a:xfrm>
                <a:off x="4034810" y="4462911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4" name="TextovéPole 1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810" y="4462911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" name="TextovéPole 154"/>
          <p:cNvSpPr txBox="1"/>
          <p:nvPr/>
        </p:nvSpPr>
        <p:spPr>
          <a:xfrm>
            <a:off x="5003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156" name="TextovéPole 155"/>
          <p:cNvSpPr txBox="1"/>
          <p:nvPr/>
        </p:nvSpPr>
        <p:spPr>
          <a:xfrm>
            <a:off x="5940297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2</a:t>
            </a:r>
            <a:endParaRPr lang="cs-CZ" sz="4800" b="1" dirty="0"/>
          </a:p>
        </p:txBody>
      </p:sp>
      <p:sp>
        <p:nvSpPr>
          <p:cNvPr id="4" name="Obdélník 3"/>
          <p:cNvSpPr/>
          <p:nvPr/>
        </p:nvSpPr>
        <p:spPr>
          <a:xfrm>
            <a:off x="0" y="23400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rgbClr val="FF0000"/>
                </a:solidFill>
              </a:rPr>
              <a:t>Mají-li dvě čísla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různá </a:t>
            </a:r>
            <a:r>
              <a:rPr lang="cs-CZ" altLang="cs-CZ" sz="2800" b="1" dirty="0">
                <a:solidFill>
                  <a:srgbClr val="FF0000"/>
                </a:solidFill>
              </a:rPr>
              <a:t>znaménka, </a:t>
            </a:r>
          </a:p>
        </p:txBody>
      </p:sp>
      <p:sp>
        <p:nvSpPr>
          <p:cNvPr id="8" name="Ovál 7"/>
          <p:cNvSpPr/>
          <p:nvPr/>
        </p:nvSpPr>
        <p:spPr bwMode="auto">
          <a:xfrm>
            <a:off x="3065486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Ovál 156"/>
          <p:cNvSpPr/>
          <p:nvPr/>
        </p:nvSpPr>
        <p:spPr bwMode="auto">
          <a:xfrm>
            <a:off x="4031358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TextovéPole 157"/>
              <p:cNvSpPr txBox="1"/>
              <p:nvPr/>
            </p:nvSpPr>
            <p:spPr>
              <a:xfrm>
                <a:off x="5372610" y="4464333"/>
                <a:ext cx="72507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8" name="TextovéPole 1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2610" y="4464333"/>
                <a:ext cx="725074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ovéPole 158"/>
              <p:cNvSpPr txBox="1"/>
              <p:nvPr/>
            </p:nvSpPr>
            <p:spPr>
              <a:xfrm>
                <a:off x="2778340" y="6074132"/>
                <a:ext cx="9279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9" name="TextovéPole 1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8340" y="6074132"/>
                <a:ext cx="927948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TextovéPole 159"/>
              <p:cNvSpPr txBox="1"/>
              <p:nvPr/>
            </p:nvSpPr>
            <p:spPr>
              <a:xfrm>
                <a:off x="3498340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0" name="TextovéPole 1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8340" y="6074132"/>
                <a:ext cx="572994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ovéPole 160"/>
              <p:cNvSpPr txBox="1"/>
              <p:nvPr/>
            </p:nvSpPr>
            <p:spPr>
              <a:xfrm>
                <a:off x="3782982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1" name="TextovéPole 1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2982" y="6074132"/>
                <a:ext cx="572994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TextovéPole 173"/>
              <p:cNvSpPr txBox="1"/>
              <p:nvPr/>
            </p:nvSpPr>
            <p:spPr>
              <a:xfrm>
                <a:off x="407101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4" name="TextovéPole 1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1014" y="6074132"/>
                <a:ext cx="572994" cy="52322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5" name="TextovéPole 174"/>
              <p:cNvSpPr txBox="1"/>
              <p:nvPr/>
            </p:nvSpPr>
            <p:spPr>
              <a:xfrm>
                <a:off x="4938340" y="6074132"/>
                <a:ext cx="9279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5" name="TextovéPole 1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8340" y="6074132"/>
                <a:ext cx="927948" cy="52322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ovéPole 175"/>
              <p:cNvSpPr txBox="1"/>
              <p:nvPr/>
            </p:nvSpPr>
            <p:spPr>
              <a:xfrm>
                <a:off x="5658340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6" name="TextovéPole 1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8340" y="6074132"/>
                <a:ext cx="572994" cy="52322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ovéPole 176"/>
              <p:cNvSpPr txBox="1"/>
              <p:nvPr/>
            </p:nvSpPr>
            <p:spPr>
              <a:xfrm>
                <a:off x="5943222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7" name="TextovéPole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222" y="6074132"/>
                <a:ext cx="572994" cy="52322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ovéPole 177"/>
              <p:cNvSpPr txBox="1"/>
              <p:nvPr/>
            </p:nvSpPr>
            <p:spPr>
              <a:xfrm>
                <a:off x="623125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8" name="TextovéPole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1254" y="6074132"/>
                <a:ext cx="572994" cy="523220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blouk 8"/>
          <p:cNvSpPr/>
          <p:nvPr/>
        </p:nvSpPr>
        <p:spPr bwMode="auto">
          <a:xfrm rot="10398267">
            <a:off x="4448259" y="4492034"/>
            <a:ext cx="1300891" cy="1309328"/>
          </a:xfrm>
          <a:prstGeom prst="arc">
            <a:avLst>
              <a:gd name="adj1" fmla="val 11082150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extovéPole 182"/>
              <p:cNvSpPr txBox="1"/>
              <p:nvPr/>
            </p:nvSpPr>
            <p:spPr>
              <a:xfrm>
                <a:off x="6588598" y="5010852"/>
                <a:ext cx="10801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3" name="TextovéPole 1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598" y="5010852"/>
                <a:ext cx="1080120" cy="523220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Přímá spojnice se šipkou 10"/>
          <p:cNvCxnSpPr/>
          <p:nvPr/>
        </p:nvCxnSpPr>
        <p:spPr bwMode="auto">
          <a:xfrm flipV="1">
            <a:off x="4535840" y="5459547"/>
            <a:ext cx="2268408" cy="74583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4" name="Přímá spojnice se šipkou 183"/>
          <p:cNvCxnSpPr/>
          <p:nvPr/>
        </p:nvCxnSpPr>
        <p:spPr bwMode="auto">
          <a:xfrm flipV="1">
            <a:off x="6561658" y="5483108"/>
            <a:ext cx="707096" cy="6804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5" name="Přímá spojnice se šipkou 184"/>
          <p:cNvCxnSpPr>
            <a:endCxn id="156" idx="3"/>
          </p:cNvCxnSpPr>
          <p:nvPr/>
        </p:nvCxnSpPr>
        <p:spPr bwMode="auto">
          <a:xfrm flipH="1" flipV="1">
            <a:off x="6444208" y="4924619"/>
            <a:ext cx="690364" cy="2064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42805017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1" presetClass="entr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3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000"/>
                            </p:stCondLst>
                            <p:childTnLst>
                              <p:par>
                                <p:cTn id="1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5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0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2" grpId="0"/>
      <p:bldP spid="3" grpId="0"/>
      <p:bldP spid="77" grpId="0"/>
      <p:bldP spid="91" grpId="0"/>
      <p:bldP spid="92" grpId="0"/>
      <p:bldP spid="93" grpId="0"/>
      <p:bldP spid="94" grpId="0"/>
      <p:bldP spid="151" grpId="0"/>
      <p:bldP spid="152" grpId="0"/>
      <p:bldP spid="153" grpId="0"/>
      <p:bldP spid="154" grpId="0"/>
      <p:bldP spid="155" grpId="0"/>
      <p:bldP spid="156" grpId="0"/>
      <p:bldP spid="4" grpId="0"/>
      <p:bldP spid="8" grpId="0" animBg="1"/>
      <p:bldP spid="8" grpId="1" animBg="1"/>
      <p:bldP spid="157" grpId="0" animBg="1"/>
      <p:bldP spid="157" grpId="1" animBg="1"/>
      <p:bldP spid="157" grpId="2" animBg="1"/>
      <p:bldP spid="158" grpId="0"/>
      <p:bldP spid="159" grpId="0"/>
      <p:bldP spid="160" grpId="0"/>
      <p:bldP spid="161" grpId="0"/>
      <p:bldP spid="174" grpId="0"/>
      <p:bldP spid="175" grpId="0"/>
      <p:bldP spid="176" grpId="0"/>
      <p:bldP spid="177" grpId="0"/>
      <p:bldP spid="178" grpId="0"/>
      <p:bldP spid="9" grpId="0" animBg="1"/>
      <p:bldP spid="18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27246" y="716868"/>
            <a:ext cx="71531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Sčítání a odčítání většího množství celých čísel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1" y="2520000"/>
                <a:ext cx="6300191" cy="64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520000"/>
                <a:ext cx="6300191" cy="64800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7"/>
              <p:cNvSpPr>
                <a:spLocks noChangeArrowheads="1"/>
              </p:cNvSpPr>
              <p:nvPr/>
            </p:nvSpPr>
            <p:spPr bwMode="auto">
              <a:xfrm>
                <a:off x="1" y="3600000"/>
                <a:ext cx="914399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1. Sečteme všechna kladná čísla a výsledek </a:t>
                </a:r>
                <a:b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zapíšeme (nemusíme psát 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</m:oMath>
                </a14:m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).</a:t>
                </a:r>
                <a:endParaRPr lang="cs-CZ" altLang="cs-CZ" sz="2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" y="3600000"/>
                <a:ext cx="9143998" cy="791765"/>
              </a:xfrm>
              <a:prstGeom prst="rect">
                <a:avLst/>
              </a:prstGeom>
              <a:blipFill rotWithShape="0">
                <a:blip r:embed="rId3"/>
                <a:stretch>
                  <a:fillRect l="-1333" t="-18605" b="-317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7"/>
              <p:cNvSpPr>
                <a:spLocks noChangeArrowheads="1"/>
              </p:cNvSpPr>
              <p:nvPr/>
            </p:nvSpPr>
            <p:spPr bwMode="auto">
              <a:xfrm>
                <a:off x="0" y="4680000"/>
                <a:ext cx="914399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2. Sečteme všechna záporná čísla a k výsledku </a:t>
                </a:r>
                <a:b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zapíšeme znaménko </a:t>
                </a:r>
                <a14:m>
                  <m:oMath xmlns:m="http://schemas.openxmlformats.org/officeDocument/2006/math">
                    <m:r>
                      <a:rPr lang="cs-CZ" altLang="cs-CZ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</m:oMath>
                </a14:m>
                <a:r>
                  <a:rPr lang="cs-CZ" altLang="cs-CZ" sz="28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cs-CZ" altLang="cs-CZ" sz="2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7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680000"/>
                <a:ext cx="9143998" cy="791765"/>
              </a:xfrm>
              <a:prstGeom prst="rect">
                <a:avLst/>
              </a:prstGeom>
              <a:blipFill rotWithShape="0">
                <a:blip r:embed="rId4"/>
                <a:stretch>
                  <a:fillRect l="-1333" t="-17692" b="-3076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0" y="5760000"/>
            <a:ext cx="9143998" cy="791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Odečteme absolutní hodnoty čísel a přidáme 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znaménko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s větší absolutní hodnotou.</a:t>
            </a:r>
          </a:p>
        </p:txBody>
      </p:sp>
      <p:sp>
        <p:nvSpPr>
          <p:cNvPr id="12" name="Ovál 11"/>
          <p:cNvSpPr/>
          <p:nvPr/>
        </p:nvSpPr>
        <p:spPr bwMode="auto">
          <a:xfrm>
            <a:off x="36000" y="2484000"/>
            <a:ext cx="720000" cy="72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vál 45"/>
          <p:cNvSpPr/>
          <p:nvPr/>
        </p:nvSpPr>
        <p:spPr bwMode="auto">
          <a:xfrm>
            <a:off x="792000" y="2484000"/>
            <a:ext cx="720000" cy="72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ál 48"/>
          <p:cNvSpPr/>
          <p:nvPr/>
        </p:nvSpPr>
        <p:spPr bwMode="auto">
          <a:xfrm>
            <a:off x="1620000" y="2484000"/>
            <a:ext cx="720000" cy="72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vál 49"/>
          <p:cNvSpPr/>
          <p:nvPr/>
        </p:nvSpPr>
        <p:spPr bwMode="auto">
          <a:xfrm>
            <a:off x="2448000" y="2484000"/>
            <a:ext cx="720000" cy="72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Ovál 50"/>
          <p:cNvSpPr/>
          <p:nvPr/>
        </p:nvSpPr>
        <p:spPr bwMode="auto">
          <a:xfrm>
            <a:off x="3240000" y="2484000"/>
            <a:ext cx="720000" cy="72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vál 51"/>
          <p:cNvSpPr/>
          <p:nvPr/>
        </p:nvSpPr>
        <p:spPr bwMode="auto">
          <a:xfrm>
            <a:off x="4092687" y="2484000"/>
            <a:ext cx="720000" cy="72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vál 52"/>
          <p:cNvSpPr/>
          <p:nvPr/>
        </p:nvSpPr>
        <p:spPr bwMode="auto">
          <a:xfrm>
            <a:off x="4904181" y="2484000"/>
            <a:ext cx="720000" cy="72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6043964" y="2520000"/>
                <a:ext cx="91784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𝟏𝟏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3964" y="2520000"/>
                <a:ext cx="917840" cy="646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6704527" y="2520000"/>
                <a:ext cx="181311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𝟏𝟕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4527" y="2520000"/>
                <a:ext cx="1813114" cy="64633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8184305" y="2519999"/>
                <a:ext cx="9536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600" b="1" i="1" dirty="0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4305" y="2519999"/>
                <a:ext cx="953625" cy="6463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67208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1" grpId="0"/>
      <p:bldP spid="36" grpId="0"/>
      <p:bldP spid="37" grpId="0"/>
      <p:bldP spid="38" grpId="0"/>
      <p:bldP spid="12" grpId="0" animBg="1"/>
      <p:bldP spid="12" grpId="1" animBg="1"/>
      <p:bldP spid="46" grpId="0" animBg="1"/>
      <p:bldP spid="46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/>
      <p:bldP spid="56" grpId="0"/>
      <p:bldP spid="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219500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2195000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0" y="2880000"/>
                <a:ext cx="269979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880000"/>
                <a:ext cx="2699792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219500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2195000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255577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2555776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284380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𝟏𝟗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2843808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269979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2699792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7"/>
              <p:cNvSpPr>
                <a:spLocks noChangeArrowheads="1"/>
              </p:cNvSpPr>
              <p:nvPr/>
            </p:nvSpPr>
            <p:spPr bwMode="auto">
              <a:xfrm>
                <a:off x="5005296" y="2204864"/>
                <a:ext cx="251903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05296" y="2204864"/>
                <a:ext cx="2519032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7"/>
              <p:cNvSpPr>
                <a:spLocks noChangeArrowheads="1"/>
              </p:cNvSpPr>
              <p:nvPr/>
            </p:nvSpPr>
            <p:spPr bwMode="auto">
              <a:xfrm>
                <a:off x="5041296" y="2924864"/>
                <a:ext cx="262704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2924864"/>
                <a:ext cx="2627048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5041296" y="3644864"/>
                <a:ext cx="219500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3644864"/>
                <a:ext cx="2195000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7"/>
              <p:cNvSpPr>
                <a:spLocks noChangeArrowheads="1"/>
              </p:cNvSpPr>
              <p:nvPr/>
            </p:nvSpPr>
            <p:spPr bwMode="auto">
              <a:xfrm>
                <a:off x="5041296" y="4364864"/>
                <a:ext cx="291508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7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4364864"/>
                <a:ext cx="2915080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7"/>
              <p:cNvSpPr>
                <a:spLocks noChangeArrowheads="1"/>
              </p:cNvSpPr>
              <p:nvPr/>
            </p:nvSpPr>
            <p:spPr bwMode="auto">
              <a:xfrm>
                <a:off x="5041296" y="5084864"/>
                <a:ext cx="262704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5084864"/>
                <a:ext cx="2627048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7"/>
              <p:cNvSpPr>
                <a:spLocks noChangeArrowheads="1"/>
              </p:cNvSpPr>
              <p:nvPr/>
            </p:nvSpPr>
            <p:spPr bwMode="auto">
              <a:xfrm>
                <a:off x="5041296" y="5804864"/>
                <a:ext cx="248303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1296" y="5804864"/>
                <a:ext cx="2483032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560000" y="971999"/>
                <a:ext cx="77887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1999"/>
                <a:ext cx="778875" cy="791765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559999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9999" y="972000"/>
                <a:ext cx="1113317" cy="791765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7"/>
              <p:cNvSpPr>
                <a:spLocks noChangeArrowheads="1"/>
              </p:cNvSpPr>
              <p:nvPr/>
            </p:nvSpPr>
            <p:spPr bwMode="auto">
              <a:xfrm>
                <a:off x="7596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𝟏𝟔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96000" y="972000"/>
                <a:ext cx="1113317" cy="791765"/>
              </a:xfrm>
              <a:prstGeom prst="rect">
                <a:avLst/>
              </a:prstGeom>
              <a:blipFill rotWithShape="0">
                <a:blip r:embed="rId19"/>
                <a:stretch>
                  <a:fillRect r="-382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7"/>
              <p:cNvSpPr>
                <a:spLocks noChangeArrowheads="1"/>
              </p:cNvSpPr>
              <p:nvPr/>
            </p:nvSpPr>
            <p:spPr bwMode="auto">
              <a:xfrm>
                <a:off x="7559999" y="971998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9999" y="971998"/>
                <a:ext cx="1113317" cy="791765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7"/>
              <p:cNvSpPr>
                <a:spLocks noChangeArrowheads="1"/>
              </p:cNvSpPr>
              <p:nvPr/>
            </p:nvSpPr>
            <p:spPr bwMode="auto">
              <a:xfrm>
                <a:off x="7560000" y="971996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1996"/>
                <a:ext cx="1113317" cy="791765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7"/>
              <p:cNvSpPr>
                <a:spLocks noChangeArrowheads="1"/>
              </p:cNvSpPr>
              <p:nvPr/>
            </p:nvSpPr>
            <p:spPr bwMode="auto">
              <a:xfrm>
                <a:off x="7560000" y="971996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1996"/>
                <a:ext cx="1113317" cy="791765"/>
              </a:xfrm>
              <a:prstGeom prst="rect">
                <a:avLst/>
              </a:prstGeom>
              <a:blipFill rotWithShape="0">
                <a:blip r:embed="rId22"/>
                <a:stretch>
                  <a:fillRect r="-491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7"/>
              <p:cNvSpPr>
                <a:spLocks noChangeArrowheads="1"/>
              </p:cNvSpPr>
              <p:nvPr/>
            </p:nvSpPr>
            <p:spPr bwMode="auto">
              <a:xfrm>
                <a:off x="7560000" y="971996"/>
                <a:ext cx="72274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1996"/>
                <a:ext cx="722747" cy="791765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89412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309583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3095832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0" y="2880000"/>
                <a:ext cx="385192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880000"/>
                <a:ext cx="3851920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349188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3491880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363589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3635896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413995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𝟐𝟏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4139952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406794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4067944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77887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778875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1"/>
                <a:stretch>
                  <a:fillRect r="-491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559999" y="971999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𝟐𝟎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9999" y="971999"/>
                <a:ext cx="1113317" cy="791765"/>
              </a:xfrm>
              <a:prstGeom prst="rect">
                <a:avLst/>
              </a:prstGeom>
              <a:blipFill rotWithShape="0">
                <a:blip r:embed="rId12"/>
                <a:stretch>
                  <a:fillRect r="-327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47833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17595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175952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2880000"/>
                <a:ext cx="461063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2880000"/>
                <a:ext cx="4610635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493204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4932040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478802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4788024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529208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𝟏𝟑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5292080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529208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𝟏𝟕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5292080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77887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778875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1"/>
                <a:stretch>
                  <a:fillRect r="-382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239696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554410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5544104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-1" y="2880000"/>
                <a:ext cx="579613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2880000"/>
                <a:ext cx="5796137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565212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5652120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579613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5796136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680424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𝟏𝟑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𝟐𝟏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6804248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666023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𝟏𝟔</m:t>
                      </m:r>
                      <m:r>
                        <a:rPr lang="cs-CZ" altLang="cs-CZ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6660232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8"/>
                <a:stretch>
                  <a:fillRect r="-273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778875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778875" cy="791765"/>
              </a:xfrm>
              <a:prstGeom prst="rect">
                <a:avLst/>
              </a:prstGeom>
              <a:blipFill rotWithShape="0">
                <a:blip r:embed="rId9"/>
                <a:stretch>
                  <a:fillRect r="-390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𝟏𝟎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1"/>
                <a:stretch>
                  <a:fillRect r="-273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559999" y="971999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9999" y="971999"/>
                <a:ext cx="1113317" cy="791765"/>
              </a:xfrm>
              <a:prstGeom prst="rect">
                <a:avLst/>
              </a:prstGeom>
              <a:blipFill rotWithShape="0">
                <a:blip r:embed="rId12"/>
                <a:stretch>
                  <a:fillRect r="-382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71888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03648" y="722055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Počítání se závorkami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2051720" y="1800000"/>
                <a:ext cx="2385140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1800000"/>
                <a:ext cx="2385140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4320000" y="1800000"/>
                <a:ext cx="916918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4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0" y="1800000"/>
                <a:ext cx="916918" cy="67710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2052000" y="2520000"/>
                <a:ext cx="2385140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000" y="2520000"/>
                <a:ext cx="2385140" cy="67710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4319771" y="2520000"/>
                <a:ext cx="916918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4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771" y="2520000"/>
                <a:ext cx="916918" cy="67710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2052000" y="4140000"/>
                <a:ext cx="2385140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000" y="4140000"/>
                <a:ext cx="2385140" cy="67710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4320000" y="4140000"/>
                <a:ext cx="916918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4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0" y="4140000"/>
                <a:ext cx="916918" cy="67710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2052000" y="4860000"/>
                <a:ext cx="2385140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000" y="4860000"/>
                <a:ext cx="2385140" cy="67710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4319771" y="4860000"/>
                <a:ext cx="916918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4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771" y="4860000"/>
                <a:ext cx="916918" cy="67710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ovéPole 11"/>
          <p:cNvSpPr txBox="1"/>
          <p:nvPr/>
        </p:nvSpPr>
        <p:spPr>
          <a:xfrm>
            <a:off x="0" y="3204000"/>
            <a:ext cx="914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700" b="1" dirty="0" smtClean="0"/>
              <a:t>Pokud jsou znaménka v závorce a před ní shodná,</a:t>
            </a:r>
            <a:br>
              <a:rPr lang="cs-CZ" sz="2700" b="1" dirty="0" smtClean="0"/>
            </a:br>
            <a:r>
              <a:rPr lang="cs-CZ" sz="2700" b="1" dirty="0" smtClean="0"/>
              <a:t>je po odstranění závorky před číslem znaménko plus.</a:t>
            </a:r>
            <a:endParaRPr lang="cs-CZ" sz="27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0" y="5760000"/>
            <a:ext cx="914399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600" b="1" dirty="0" smtClean="0"/>
              <a:t>Pokud jsou znaménka v závorce a před ní rozdílná,</a:t>
            </a:r>
            <a:br>
              <a:rPr lang="cs-CZ" sz="2600" b="1" dirty="0" smtClean="0"/>
            </a:br>
            <a:r>
              <a:rPr lang="cs-CZ" sz="2600" b="1" dirty="0" smtClean="0"/>
              <a:t>je po odstranění závorky před číslem znaménko mínus.</a:t>
            </a:r>
            <a:endParaRPr lang="cs-CZ" sz="2600" b="1" dirty="0"/>
          </a:p>
        </p:txBody>
      </p:sp>
      <p:sp>
        <p:nvSpPr>
          <p:cNvPr id="46" name="Obdélník 45"/>
          <p:cNvSpPr/>
          <p:nvPr/>
        </p:nvSpPr>
        <p:spPr>
          <a:xfrm>
            <a:off x="1403419" y="1193501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/>
              <a:t>Závorky odstraňujeme</a:t>
            </a:r>
            <a:endParaRPr lang="cs-CZ" alt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327010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12" grpId="0"/>
      <p:bldP spid="45" grpId="0"/>
      <p:bldP spid="4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31996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319968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0" y="2880000"/>
                <a:ext cx="489464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e>
                      </m:d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e>
                      </m:d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880000"/>
                <a:ext cx="4894642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457200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𝟗</m:t>
                          </m:r>
                        </m:e>
                      </m:d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e>
                      </m:d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4572000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475119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e>
                      </m:d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4751198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457200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e>
                      </m:d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4572000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529208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𝟏𝟐</m:t>
                          </m:r>
                        </m:e>
                      </m:d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𝟐𝟏</m:t>
                          </m:r>
                        </m:e>
                      </m:d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5292080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40276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402762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560000" y="971999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1999"/>
                <a:ext cx="1113317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968248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7"/>
          <p:cNvSpPr>
            <a:spLocks noChangeArrowheads="1"/>
          </p:cNvSpPr>
          <p:nvPr/>
        </p:nvSpPr>
        <p:spPr bwMode="auto">
          <a:xfrm>
            <a:off x="0" y="6192000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na číselné ose vpravo od nuly se nazývají celá kladná čísla</a:t>
            </a:r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vlevo od nuly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záporná čísla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975368" y="548372"/>
            <a:ext cx="5696735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288000" y="3591264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>
            <a:off x="39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75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1156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47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183569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2195736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255577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29158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327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363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399685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435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471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507605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543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687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6516216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>
            <a:off x="615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579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723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Přímá spojnice 64"/>
          <p:cNvCxnSpPr/>
          <p:nvPr/>
        </p:nvCxnSpPr>
        <p:spPr bwMode="auto">
          <a:xfrm>
            <a:off x="7596000" y="3447248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>
            <a:off x="7956000" y="34678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8316416" y="34678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Přímá spojnice 67"/>
          <p:cNvCxnSpPr/>
          <p:nvPr/>
        </p:nvCxnSpPr>
        <p:spPr bwMode="auto">
          <a:xfrm>
            <a:off x="8676000" y="34472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ovéPole 10"/>
          <p:cNvSpPr txBox="1"/>
          <p:nvPr/>
        </p:nvSpPr>
        <p:spPr>
          <a:xfrm>
            <a:off x="4194000" y="3699264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0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3780000" y="3699264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3420000" y="3699264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3060000" y="3699264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2700000" y="3699264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2340000" y="3699264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1980000" y="3699264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620000" y="3699264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1260000" y="3699264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900000" y="3699264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83" name="TextovéPole 82"/>
          <p:cNvSpPr txBox="1"/>
          <p:nvPr/>
        </p:nvSpPr>
        <p:spPr>
          <a:xfrm>
            <a:off x="4554000" y="3699264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4914000" y="3699264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5274000" y="3699264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5634000" y="3699264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5994000" y="3699264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88" name="TextovéPole 87"/>
          <p:cNvSpPr txBox="1"/>
          <p:nvPr/>
        </p:nvSpPr>
        <p:spPr>
          <a:xfrm>
            <a:off x="6354000" y="3699264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89" name="TextovéPole 88"/>
          <p:cNvSpPr txBox="1"/>
          <p:nvPr/>
        </p:nvSpPr>
        <p:spPr>
          <a:xfrm>
            <a:off x="6714000" y="3699264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90" name="TextovéPole 89"/>
          <p:cNvSpPr txBox="1"/>
          <p:nvPr/>
        </p:nvSpPr>
        <p:spPr>
          <a:xfrm>
            <a:off x="7074000" y="3699264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7434000" y="3699264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3" name="Rectangle 7"/>
          <p:cNvSpPr>
            <a:spLocks noChangeArrowheads="1"/>
          </p:cNvSpPr>
          <p:nvPr/>
        </p:nvSpPr>
        <p:spPr bwMode="auto">
          <a:xfrm>
            <a:off x="0" y="6192000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na číselné ose vpravo od nuly se nazývají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kladná čísla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</p:txBody>
      </p:sp>
      <p:sp>
        <p:nvSpPr>
          <p:cNvPr id="79" name="Rectangle 22"/>
          <p:cNvSpPr>
            <a:spLocks noChangeArrowheads="1"/>
          </p:cNvSpPr>
          <p:nvPr/>
        </p:nvSpPr>
        <p:spPr bwMode="auto">
          <a:xfrm>
            <a:off x="0" y="5580000"/>
            <a:ext cx="8568202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čísla jsou čísla přirozená, čísla </a:t>
            </a:r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nim </a:t>
            </a:r>
            <a:r>
              <a:rPr lang="cs-CZ" altLang="cs-C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opačná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nula.</a:t>
            </a:r>
          </a:p>
        </p:txBody>
      </p:sp>
      <p:sp>
        <p:nvSpPr>
          <p:cNvPr id="80" name="Rectangle 19"/>
          <p:cNvSpPr>
            <a:spLocks noChangeArrowheads="1"/>
          </p:cNvSpPr>
          <p:nvPr/>
        </p:nvSpPr>
        <p:spPr bwMode="auto">
          <a:xfrm>
            <a:off x="0" y="5580000"/>
            <a:ext cx="9108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čísla jsou čísla přirozená,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čísla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nim opačná</a:t>
            </a:r>
          </a:p>
        </p:txBody>
      </p:sp>
      <p:sp>
        <p:nvSpPr>
          <p:cNvPr id="81" name="Rectangle 4"/>
          <p:cNvSpPr>
            <a:spLocks noChangeArrowheads="1"/>
          </p:cNvSpPr>
          <p:nvPr/>
        </p:nvSpPr>
        <p:spPr bwMode="auto">
          <a:xfrm>
            <a:off x="0" y="5580000"/>
            <a:ext cx="9108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Celá čísla jsou čísla přirozená, </a:t>
            </a:r>
          </a:p>
        </p:txBody>
      </p:sp>
      <p:sp>
        <p:nvSpPr>
          <p:cNvPr id="2" name="Ovál 1"/>
          <p:cNvSpPr/>
          <p:nvPr/>
        </p:nvSpPr>
        <p:spPr bwMode="auto">
          <a:xfrm>
            <a:off x="4494383" y="2871392"/>
            <a:ext cx="4578562" cy="1493712"/>
          </a:xfrm>
          <a:prstGeom prst="ellipse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TextovéPole 81"/>
          <p:cNvSpPr txBox="1"/>
          <p:nvPr/>
        </p:nvSpPr>
        <p:spPr>
          <a:xfrm>
            <a:off x="7727009" y="3698579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109" name="TextovéPole 108"/>
          <p:cNvSpPr txBox="1"/>
          <p:nvPr/>
        </p:nvSpPr>
        <p:spPr>
          <a:xfrm>
            <a:off x="8075123" y="3698579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110" name="TextovéPole 109"/>
          <p:cNvSpPr txBox="1"/>
          <p:nvPr/>
        </p:nvSpPr>
        <p:spPr>
          <a:xfrm>
            <a:off x="8446513" y="3698579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111" name="TextovéPole 110"/>
          <p:cNvSpPr txBox="1"/>
          <p:nvPr/>
        </p:nvSpPr>
        <p:spPr>
          <a:xfrm>
            <a:off x="468000" y="3698579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112" name="TextovéPole 111"/>
          <p:cNvSpPr txBox="1"/>
          <p:nvPr/>
        </p:nvSpPr>
        <p:spPr>
          <a:xfrm>
            <a:off x="82813" y="3698579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113" name="Ovál 112"/>
          <p:cNvSpPr/>
          <p:nvPr/>
        </p:nvSpPr>
        <p:spPr bwMode="auto">
          <a:xfrm>
            <a:off x="82813" y="2888846"/>
            <a:ext cx="4118562" cy="1493712"/>
          </a:xfrm>
          <a:prstGeom prst="ellipse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4" name="Ovál 113"/>
          <p:cNvSpPr/>
          <p:nvPr/>
        </p:nvSpPr>
        <p:spPr bwMode="auto">
          <a:xfrm flipV="1">
            <a:off x="4175628" y="3335300"/>
            <a:ext cx="360000" cy="686721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Obdélník 2"/>
          <p:cNvSpPr/>
          <p:nvPr/>
        </p:nvSpPr>
        <p:spPr bwMode="auto">
          <a:xfrm>
            <a:off x="5040000" y="4500000"/>
            <a:ext cx="3600000" cy="1080000"/>
          </a:xfrm>
          <a:prstGeom prst="rect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040000" y="4788000"/>
            <a:ext cx="3600000" cy="108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Přirozená čísla</a:t>
            </a:r>
            <a:endParaRPr 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6" name="Obdélník 115"/>
          <p:cNvSpPr/>
          <p:nvPr/>
        </p:nvSpPr>
        <p:spPr bwMode="auto">
          <a:xfrm>
            <a:off x="360000" y="4500000"/>
            <a:ext cx="3600000" cy="1080000"/>
          </a:xfrm>
          <a:prstGeom prst="rect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rgbClr val="92D050"/>
              </a:solidFill>
              <a:effectLst/>
              <a:latin typeface="Arial" charset="0"/>
            </a:endParaRPr>
          </a:p>
        </p:txBody>
      </p:sp>
      <p:sp>
        <p:nvSpPr>
          <p:cNvPr id="117" name="TextovéPole 116"/>
          <p:cNvSpPr txBox="1"/>
          <p:nvPr/>
        </p:nvSpPr>
        <p:spPr>
          <a:xfrm>
            <a:off x="360000" y="4608000"/>
            <a:ext cx="360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700" b="1" dirty="0" smtClean="0">
                <a:solidFill>
                  <a:srgbClr val="92D050"/>
                </a:solidFill>
              </a:rPr>
              <a:t>Opačná čísla </a:t>
            </a:r>
            <a:br>
              <a:rPr lang="cs-CZ" sz="2700" b="1" dirty="0" smtClean="0">
                <a:solidFill>
                  <a:srgbClr val="92D050"/>
                </a:solidFill>
              </a:rPr>
            </a:br>
            <a:r>
              <a:rPr lang="cs-CZ" sz="2700" b="1" dirty="0" smtClean="0">
                <a:solidFill>
                  <a:srgbClr val="92D050"/>
                </a:solidFill>
              </a:rPr>
              <a:t>k přirozeným číslům</a:t>
            </a:r>
            <a:endParaRPr lang="cs-CZ" sz="2700" b="1" dirty="0">
              <a:solidFill>
                <a:srgbClr val="92D050"/>
              </a:solidFill>
            </a:endParaRPr>
          </a:p>
        </p:txBody>
      </p:sp>
      <p:sp>
        <p:nvSpPr>
          <p:cNvPr id="120" name="Obdélník 119"/>
          <p:cNvSpPr/>
          <p:nvPr/>
        </p:nvSpPr>
        <p:spPr bwMode="auto">
          <a:xfrm>
            <a:off x="5040000" y="2048909"/>
            <a:ext cx="3600000" cy="720000"/>
          </a:xfrm>
          <a:prstGeom prst="rect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1" name="TextovéPole 120"/>
          <p:cNvSpPr txBox="1"/>
          <p:nvPr/>
        </p:nvSpPr>
        <p:spPr>
          <a:xfrm>
            <a:off x="5121528" y="2135322"/>
            <a:ext cx="360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Kladná čísla</a:t>
            </a:r>
            <a:endParaRPr 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2" name="Obdélník 121"/>
          <p:cNvSpPr/>
          <p:nvPr/>
        </p:nvSpPr>
        <p:spPr bwMode="auto">
          <a:xfrm>
            <a:off x="360000" y="2088000"/>
            <a:ext cx="3600000" cy="720000"/>
          </a:xfrm>
          <a:prstGeom prst="rect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3" name="TextovéPole 122"/>
          <p:cNvSpPr txBox="1"/>
          <p:nvPr/>
        </p:nvSpPr>
        <p:spPr>
          <a:xfrm>
            <a:off x="406417" y="2172862"/>
            <a:ext cx="360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92D050"/>
                </a:solidFill>
              </a:rPr>
              <a:t>Záporná čísla</a:t>
            </a:r>
            <a:endParaRPr lang="cs-CZ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6650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2000"/>
                            </p:stCondLst>
                            <p:childTnLst>
                              <p:par>
                                <p:cTn id="2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6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2000"/>
                            </p:stCondLst>
                            <p:childTnLst>
                              <p:par>
                                <p:cTn id="2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2000"/>
                            </p:stCondLst>
                            <p:childTnLst>
                              <p:par>
                                <p:cTn id="3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2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2000"/>
                            </p:stCondLst>
                            <p:childTnLst>
                              <p:par>
                                <p:cTn id="3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/>
      <p:bldP spid="11" grpId="0"/>
      <p:bldP spid="69" grpId="0"/>
      <p:bldP spid="70" grpId="0"/>
      <p:bldP spid="71" grpId="0"/>
      <p:bldP spid="72" grpId="0"/>
      <p:bldP spid="74" grpId="0"/>
      <p:bldP spid="75" grpId="0"/>
      <p:bldP spid="76" grpId="0"/>
      <p:bldP spid="77" grpId="0"/>
      <p:bldP spid="78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73" grpId="0"/>
      <p:bldP spid="79" grpId="0"/>
      <p:bldP spid="80" grpId="0"/>
      <p:bldP spid="81" grpId="0"/>
      <p:bldP spid="2" grpId="0" animBg="1"/>
      <p:bldP spid="2" grpId="1" animBg="1"/>
      <p:bldP spid="82" grpId="0"/>
      <p:bldP spid="109" grpId="0"/>
      <p:bldP spid="110" grpId="0"/>
      <p:bldP spid="111" grpId="0"/>
      <p:bldP spid="112" grpId="0"/>
      <p:bldP spid="113" grpId="0" animBg="1"/>
      <p:bldP spid="113" grpId="1" animBg="1"/>
      <p:bldP spid="114" grpId="0" animBg="1"/>
      <p:bldP spid="3" grpId="0" animBg="1"/>
      <p:bldP spid="4" grpId="0"/>
      <p:bldP spid="116" grpId="0" animBg="1"/>
      <p:bldP spid="117" grpId="0"/>
      <p:bldP spid="120" grpId="0" animBg="1"/>
      <p:bldP spid="121" grpId="0"/>
      <p:bldP spid="122" grpId="0" animBg="1"/>
      <p:bldP spid="1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431996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4319968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0" y="2880000"/>
                <a:ext cx="489464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e>
                      </m:d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880000"/>
                <a:ext cx="4894642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457200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e>
                      </m:d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4572000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0" y="4320000"/>
                <a:ext cx="4751198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0000"/>
                <a:ext cx="4751198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489464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𝟏𝟏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</m:t>
                          </m:r>
                        </m:e>
                      </m:d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4894642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0" y="5760000"/>
                <a:ext cx="5292080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𝟐𝟑</m:t>
                          </m:r>
                        </m:e>
                      </m:d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5292080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8"/>
                <a:stretch>
                  <a:fillRect r="-273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40276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𝟏𝟑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402762" cy="7917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7560000" y="971999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1999"/>
                <a:ext cx="1113317" cy="7917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𝟕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62743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8" grpId="0"/>
      <p:bldP spid="19" grpId="0"/>
      <p:bldP spid="20" grpId="0"/>
      <p:bldP spid="21" grpId="0"/>
      <p:bldP spid="22" grpId="0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547209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5472096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0" y="3600000"/>
                <a:ext cx="5436096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𝟏𝟏</m:t>
                      </m:r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e>
                      </m:d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5436096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5868144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𝟏𝟐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5868144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𝟓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40276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402762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𝟏𝟒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37988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9" grpId="0"/>
      <p:bldP spid="21" grpId="0"/>
      <p:bldP spid="30" grpId="0"/>
      <p:bldP spid="30" grpId="1"/>
      <p:bldP spid="31" grpId="0"/>
      <p:bldP spid="31" grpId="1"/>
      <p:bldP spid="32" grpId="0"/>
      <p:bldP spid="32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386317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327587" y="1263298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800" b="1" dirty="0" smtClean="0">
                <a:solidFill>
                  <a:srgbClr val="00B050"/>
                </a:solidFill>
              </a:rPr>
              <a:t>Vypočtěte:</a:t>
            </a:r>
            <a:endParaRPr lang="cs-CZ" altLang="cs-CZ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-36000" y="2160000"/>
                <a:ext cx="813639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𝟕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𝟓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000" y="2160000"/>
                <a:ext cx="8136392" cy="7917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-1" y="3600000"/>
                <a:ext cx="7313441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𝟏𝟕</m:t>
                      </m:r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𝟔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𝟏𝟐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𝟐𝟏</m:t>
                      </m:r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3600000"/>
                <a:ext cx="7313441" cy="7917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0" y="5040000"/>
                <a:ext cx="810039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𝟏𝟓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𝟖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cs-CZ" altLang="cs-CZ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𝟐𝟐</m:t>
                          </m:r>
                        </m:e>
                      </m:d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cs-CZ" altLang="cs-CZ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cs-CZ" altLang="cs-CZ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8100392" cy="7917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𝟐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113317" cy="7917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7560000" y="972000"/>
                <a:ext cx="1402762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𝟏𝟎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0000" y="972000"/>
                <a:ext cx="1402762" cy="7917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7543733" y="972000"/>
                <a:ext cx="1113317" cy="7917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cs-CZ" altLang="cs-CZ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𝟑𝟖</m:t>
                      </m:r>
                    </m:oMath>
                  </m:oMathPara>
                </a14:m>
                <a:endParaRPr lang="cs-CZ" altLang="cs-CZ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43733" y="972000"/>
                <a:ext cx="1113317" cy="791765"/>
              </a:xfrm>
              <a:prstGeom prst="rect">
                <a:avLst/>
              </a:prstGeom>
              <a:blipFill rotWithShape="0">
                <a:blip r:embed="rId7"/>
                <a:stretch>
                  <a:fillRect r="-382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00965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19" grpId="0"/>
      <p:bldP spid="21" grpId="0"/>
      <p:bldP spid="30" grpId="0"/>
      <p:bldP spid="30" grpId="1"/>
      <p:bldP spid="31" grpId="0"/>
      <p:bldP spid="31" grpId="1"/>
      <p:bldP spid="32" grpId="0"/>
      <p:bldP spid="3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0089" y="90262"/>
            <a:ext cx="9108281" cy="1415941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br>
              <a:rPr lang="cs-CZ" b="1" dirty="0" smtClean="0"/>
            </a:br>
            <a:r>
              <a:rPr lang="cs-CZ" b="1" dirty="0" smtClean="0"/>
              <a:t>shrnutí</a:t>
            </a:r>
            <a:endParaRPr lang="cs-CZ" b="1" dirty="0"/>
          </a:p>
        </p:txBody>
      </p:sp>
      <p:sp>
        <p:nvSpPr>
          <p:cNvPr id="94" name="Rectangle 5"/>
          <p:cNvSpPr>
            <a:spLocks noChangeArrowheads="1"/>
          </p:cNvSpPr>
          <p:nvPr/>
        </p:nvSpPr>
        <p:spPr bwMode="auto">
          <a:xfrm>
            <a:off x="3492000" y="3960000"/>
            <a:ext cx="3889375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40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cs-CZ" altLang="cs-CZ" sz="40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</a:t>
            </a:r>
            <a:r>
              <a:rPr lang="cs-CZ" altLang="cs-CZ" sz="40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40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cs-CZ" altLang="cs-CZ" sz="40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cs-CZ" altLang="cs-CZ" sz="40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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Rectangle 6"/>
              <p:cNvSpPr>
                <a:spLocks noChangeArrowheads="1"/>
              </p:cNvSpPr>
              <p:nvPr/>
            </p:nvSpPr>
            <p:spPr bwMode="auto">
              <a:xfrm>
                <a:off x="3060000" y="4500000"/>
                <a:ext cx="3240558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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 </a:t>
                </a:r>
                <a14:m>
                  <m:oMath xmlns:m="http://schemas.openxmlformats.org/officeDocument/2006/math">
                    <m:r>
                      <a:rPr lang="cs-CZ" altLang="cs-CZ" sz="4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</m:oMath>
                </a14:m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 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cs-CZ" altLang="cs-CZ" sz="4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</m:oMath>
                </a14:m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95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60000" y="4500000"/>
                <a:ext cx="3240558" cy="576262"/>
              </a:xfrm>
              <a:prstGeom prst="rect">
                <a:avLst/>
              </a:prstGeom>
              <a:blipFill rotWithShape="0">
                <a:blip r:embed="rId2"/>
                <a:stretch>
                  <a:fillRect l="-6767" t="-30526" r="-5451" b="-557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Rectangle 7"/>
          <p:cNvSpPr>
            <a:spLocks noChangeArrowheads="1"/>
          </p:cNvSpPr>
          <p:nvPr/>
        </p:nvSpPr>
        <p:spPr bwMode="auto">
          <a:xfrm>
            <a:off x="0" y="4968000"/>
            <a:ext cx="9108281" cy="18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Mají-li dvě čísla různá znaménka, určíme výsledek tak, že odečteme absolutní hodnoty </a:t>
            </a:r>
            <a:r>
              <a:rPr lang="cs-CZ" altLang="cs-CZ" sz="28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čísel </a:t>
            </a:r>
            <a:r>
              <a:rPr lang="cs-CZ" altLang="cs-CZ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 větší menší) a ve výsledku napíšeme znaménko</a:t>
            </a:r>
            <a:r>
              <a:rPr lang="cs-CZ" altLang="cs-CZ" sz="28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altLang="cs-CZ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které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před číslem s větší absolutní hodnotou.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Rectangle 25"/>
              <p:cNvSpPr>
                <a:spLocks noChangeArrowheads="1"/>
              </p:cNvSpPr>
              <p:nvPr/>
            </p:nvSpPr>
            <p:spPr bwMode="auto">
              <a:xfrm>
                <a:off x="3564000" y="1800000"/>
                <a:ext cx="2912562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 </a:t>
                </a:r>
                <a14:m>
                  <m:oMath xmlns:m="http://schemas.openxmlformats.org/officeDocument/2006/math">
                    <m:r>
                      <a:rPr lang="cs-CZ" altLang="cs-CZ" sz="4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</m:oMath>
                </a14:m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 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cs-CZ" altLang="cs-CZ" sz="4000" b="1" i="1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</m:oMath>
                </a14:m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endParaRPr lang="cs-CZ" altLang="cs-CZ" sz="4000" b="1" dirty="0">
                  <a:solidFill>
                    <a:srgbClr val="00CC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7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64000" y="1800000"/>
                <a:ext cx="2912562" cy="576262"/>
              </a:xfrm>
              <a:prstGeom prst="rect">
                <a:avLst/>
              </a:prstGeom>
              <a:blipFill rotWithShape="0">
                <a:blip r:embed="rId3"/>
                <a:stretch>
                  <a:fillRect l="-7547" t="-29474" b="-557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 26"/>
              <p:cNvSpPr>
                <a:spLocks noChangeArrowheads="1"/>
              </p:cNvSpPr>
              <p:nvPr/>
            </p:nvSpPr>
            <p:spPr bwMode="auto">
              <a:xfrm>
                <a:off x="3132000" y="2340000"/>
                <a:ext cx="4610100" cy="5762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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 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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 </a:t>
                </a:r>
                <a:r>
                  <a:rPr lang="cs-CZ" altLang="cs-CZ" sz="4000" b="1" dirty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cs-CZ" altLang="cs-CZ" sz="4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</m:t>
                    </m:r>
                  </m:oMath>
                </a14:m>
                <a:r>
                  <a:rPr lang="cs-CZ" altLang="cs-CZ" sz="12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4000" b="1" dirty="0" smtClean="0">
                    <a:solidFill>
                      <a:srgbClr val="00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endParaRPr lang="cs-CZ" altLang="cs-CZ" sz="4000" b="1" dirty="0">
                  <a:solidFill>
                    <a:srgbClr val="00CC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8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32000" y="2340000"/>
                <a:ext cx="4610100" cy="576263"/>
              </a:xfrm>
              <a:prstGeom prst="rect">
                <a:avLst/>
              </a:prstGeom>
              <a:blipFill rotWithShape="0">
                <a:blip r:embed="rId4"/>
                <a:stretch>
                  <a:fillRect l="-4762" t="-30851" b="-574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Rectangle 27"/>
          <p:cNvSpPr>
            <a:spLocks noChangeArrowheads="1"/>
          </p:cNvSpPr>
          <p:nvPr/>
        </p:nvSpPr>
        <p:spPr bwMode="auto">
          <a:xfrm>
            <a:off x="0" y="2880000"/>
            <a:ext cx="9143999" cy="1252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Mají-li dvě čísla stejná znaménka, určíme výsledek tak, že znaménko opíšeme a sečteme absolutní hodnoty čísel. </a:t>
            </a:r>
          </a:p>
        </p:txBody>
      </p:sp>
    </p:spTree>
    <p:extLst>
      <p:ext uri="{BB962C8B-B14F-4D97-AF65-F5344CB8AC3E}">
        <p14:creationId xmlns:p14="http://schemas.microsoft.com/office/powerpoint/2010/main" val="169343271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95" grpId="0"/>
      <p:bldP spid="96" grpId="0"/>
      <p:bldP spid="97" grpId="0"/>
      <p:bldP spid="98" grpId="0"/>
      <p:bldP spid="9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979712" y="124131"/>
            <a:ext cx="5696735" cy="666419"/>
          </a:xfrm>
        </p:spPr>
        <p:txBody>
          <a:bodyPr/>
          <a:lstStyle/>
          <a:p>
            <a:pPr algn="ctr"/>
            <a:r>
              <a:rPr lang="cs-CZ" b="1" dirty="0" smtClean="0"/>
              <a:t>Celá čísla</a:t>
            </a:r>
            <a:endParaRPr lang="cs-CZ" b="1" dirty="0"/>
          </a:p>
        </p:txBody>
      </p:sp>
      <p:sp>
        <p:nvSpPr>
          <p:cNvPr id="5" name="Obdélník 4"/>
          <p:cNvSpPr/>
          <p:nvPr/>
        </p:nvSpPr>
        <p:spPr>
          <a:xfrm>
            <a:off x="2144391" y="891678"/>
            <a:ext cx="56886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Slouží k vyjádření změny počtu prvků </a:t>
            </a:r>
            <a:r>
              <a:rPr lang="cs-CZ" altLang="cs-CZ" sz="2400" b="1" dirty="0" smtClean="0"/>
              <a:t/>
            </a:r>
            <a:br>
              <a:rPr lang="cs-CZ" altLang="cs-CZ" sz="2400" b="1" dirty="0" smtClean="0"/>
            </a:br>
            <a:r>
              <a:rPr lang="cs-CZ" altLang="cs-CZ" sz="2400" b="1" dirty="0" smtClean="0"/>
              <a:t>a </a:t>
            </a:r>
            <a:r>
              <a:rPr lang="cs-CZ" altLang="cs-CZ" sz="2400" b="1" dirty="0"/>
              <a:t>jejich porovnávání. 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785" y="1829738"/>
            <a:ext cx="607200" cy="396000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721" y="1915812"/>
            <a:ext cx="874172" cy="3960000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785" y="1996601"/>
            <a:ext cx="2868867" cy="3960000"/>
          </a:xfrm>
          <a:prstGeom prst="rect">
            <a:avLst/>
          </a:prstGeom>
        </p:spPr>
      </p:pic>
      <p:sp>
        <p:nvSpPr>
          <p:cNvPr id="92" name="Obdélník 91"/>
          <p:cNvSpPr/>
          <p:nvPr/>
        </p:nvSpPr>
        <p:spPr>
          <a:xfrm>
            <a:off x="0" y="5940000"/>
            <a:ext cx="9144000" cy="8640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altLang="cs-CZ" sz="2400" b="1" dirty="0"/>
              <a:t>Například změny stavu hladin řek, změny teplot vzduchu, změny výše konta v bance apod.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0" y="5940000"/>
            <a:ext cx="9144000" cy="8640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altLang="cs-CZ" sz="2400" b="1" dirty="0"/>
              <a:t>Například změny stavu hladin řek, změny teplot vzduchu, </a:t>
            </a:r>
            <a:r>
              <a:rPr lang="cs-CZ" altLang="cs-CZ" sz="2400" b="1" dirty="0">
                <a:solidFill>
                  <a:schemeClr val="bg1"/>
                </a:solidFill>
              </a:rPr>
              <a:t>změny výše konta v bance apod.</a:t>
            </a:r>
          </a:p>
        </p:txBody>
      </p:sp>
      <p:sp>
        <p:nvSpPr>
          <p:cNvPr id="93" name="Obdélník 92"/>
          <p:cNvSpPr/>
          <p:nvPr/>
        </p:nvSpPr>
        <p:spPr>
          <a:xfrm>
            <a:off x="0" y="5940000"/>
            <a:ext cx="9144000" cy="864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Například změny stavu hladin řek, </a:t>
            </a:r>
            <a:r>
              <a:rPr lang="cs-CZ" altLang="cs-CZ" sz="2400" b="1" dirty="0">
                <a:solidFill>
                  <a:schemeClr val="bg1"/>
                </a:solidFill>
              </a:rPr>
              <a:t>změny teplot vzduchu, změny výše konta v bance apod.</a:t>
            </a:r>
          </a:p>
        </p:txBody>
      </p:sp>
    </p:spTree>
    <p:extLst>
      <p:ext uri="{BB962C8B-B14F-4D97-AF65-F5344CB8AC3E}">
        <p14:creationId xmlns:p14="http://schemas.microsoft.com/office/powerpoint/2010/main" val="5411129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2" grpId="0"/>
      <p:bldP spid="14" grpId="0"/>
      <p:bldP spid="14" grpId="1"/>
      <p:bldP spid="93" grpId="0"/>
      <p:bldP spid="9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124537" y="112004"/>
            <a:ext cx="5696735" cy="666419"/>
          </a:xfrm>
        </p:spPr>
        <p:txBody>
          <a:bodyPr/>
          <a:lstStyle/>
          <a:p>
            <a:pPr algn="ctr"/>
            <a:r>
              <a:rPr lang="cs-CZ" b="1" dirty="0" smtClean="0"/>
              <a:t>Absolutní hodnota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348880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39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75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11156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147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183569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2195736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255577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29158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327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363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399685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435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471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507605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543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87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16216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15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579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723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7596000" y="220486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956000" y="22254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8316416" y="22254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8676000" y="2204880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4194000" y="2456880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780000" y="2456880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420000" y="2456880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060000" y="2456880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700000" y="2456880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340000" y="2456880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980000" y="2456880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620000" y="2456880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260000" y="2456880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900000" y="2456880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63" name="TextovéPole 62"/>
          <p:cNvSpPr txBox="1"/>
          <p:nvPr/>
        </p:nvSpPr>
        <p:spPr>
          <a:xfrm>
            <a:off x="4554000" y="2456880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4914000" y="2456880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274000" y="2456880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634000" y="2456880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994000" y="2456880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6354000" y="2456880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6714000" y="2456880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7074000" y="2456880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7434000" y="2456880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7727009" y="2456195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8075123" y="2456195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8446513" y="2456195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468000" y="2456195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82813" y="2456195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400" b="1" dirty="0"/>
              <a:t>Vzdálenost obrazu čísla na číselné ose od nuly se nazývá </a:t>
            </a:r>
            <a:r>
              <a:rPr lang="cs-CZ" altLang="cs-CZ" sz="2400" b="1" dirty="0">
                <a:solidFill>
                  <a:srgbClr val="FF0000"/>
                </a:solidFill>
              </a:rPr>
              <a:t>absolutní hodnota čísla</a:t>
            </a:r>
            <a:r>
              <a:rPr lang="cs-CZ" altLang="cs-CZ" sz="2400" b="1" dirty="0"/>
              <a:t>.</a:t>
            </a: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4356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2196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6516000" y="2803988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>
            <a:off x="2196000" y="3343988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4356000" y="3343988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sp>
        <p:nvSpPr>
          <p:cNvPr id="8" name="Levá složená závorka 7"/>
          <p:cNvSpPr/>
          <p:nvPr/>
        </p:nvSpPr>
        <p:spPr bwMode="auto">
          <a:xfrm rot="16200000">
            <a:off x="5202000" y="2659988"/>
            <a:ext cx="484685" cy="2160000"/>
          </a:xfrm>
          <a:prstGeom prst="leftBrace">
            <a:avLst/>
          </a:prstGeom>
          <a:noFill/>
          <a:ln w="1905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Levá složená závorka 80"/>
          <p:cNvSpPr/>
          <p:nvPr/>
        </p:nvSpPr>
        <p:spPr bwMode="auto">
          <a:xfrm rot="16200000">
            <a:off x="3042000" y="2659988"/>
            <a:ext cx="484685" cy="2160000"/>
          </a:xfrm>
          <a:prstGeom prst="leftBrace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Rectangle 7"/>
          <p:cNvSpPr>
            <a:spLocks noChangeArrowheads="1"/>
          </p:cNvSpPr>
          <p:nvPr/>
        </p:nvSpPr>
        <p:spPr bwMode="auto">
          <a:xfrm>
            <a:off x="0" y="4500000"/>
            <a:ext cx="9081773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2pPr>
            <a:lvl3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3pPr>
            <a:lvl4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4pPr>
            <a:lvl5pPr algn="l"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anose="020B0603020202020204" pitchFamily="34" charset="0"/>
              </a:defRPr>
            </a:lvl9pPr>
          </a:lstStyle>
          <a:p>
            <a:pPr algn="ctr"/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Protože se jedná o vzdálenost, je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absolutní hodnota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vždy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číslo kladné nebo nula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cs-CZ" altLang="cs-CZ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Rectangle 7"/>
              <p:cNvSpPr>
                <a:spLocks noChangeArrowheads="1"/>
              </p:cNvSpPr>
              <p:nvPr/>
            </p:nvSpPr>
            <p:spPr bwMode="auto">
              <a:xfrm>
                <a:off x="1080000" y="3780000"/>
                <a:ext cx="1566124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𝟔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</m:oMath>
                  </m:oMathPara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0000" y="3780000"/>
                <a:ext cx="1566124" cy="57626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Rectangle 7"/>
              <p:cNvSpPr>
                <a:spLocks noChangeArrowheads="1"/>
              </p:cNvSpPr>
              <p:nvPr/>
            </p:nvSpPr>
            <p:spPr bwMode="auto">
              <a:xfrm>
                <a:off x="6156000" y="3780000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𝟔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cs-CZ" alt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</m:oMath>
                  </m:oMathPara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4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56000" y="3780000"/>
                <a:ext cx="1386080" cy="57626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Rectangle 7"/>
              <p:cNvSpPr>
                <a:spLocks noChangeArrowheads="1"/>
              </p:cNvSpPr>
              <p:nvPr/>
            </p:nvSpPr>
            <p:spPr bwMode="auto">
              <a:xfrm>
                <a:off x="360000" y="6120000"/>
                <a:ext cx="4116509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rgbClr val="FF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Platí: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𝒙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𝒙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𝒙</m:t>
                    </m:r>
                  </m:oMath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000" y="6120000"/>
                <a:ext cx="4116509" cy="576262"/>
              </a:xfrm>
              <a:prstGeom prst="rect">
                <a:avLst/>
              </a:prstGeom>
              <a:blipFill rotWithShape="0">
                <a:blip r:embed="rId4"/>
                <a:stretch>
                  <a:fillRect l="-2963" t="-5319" b="-265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Rectangle 7"/>
              <p:cNvSpPr>
                <a:spLocks noChangeArrowheads="1"/>
              </p:cNvSpPr>
              <p:nvPr/>
            </p:nvSpPr>
            <p:spPr bwMode="auto">
              <a:xfrm>
                <a:off x="3960001" y="6120000"/>
                <a:ext cx="291600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cs-CZ" altLang="cs-CZ" sz="2800" b="1" dirty="0" smtClean="0">
                    <a:solidFill>
                      <a:srgbClr val="FF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t</a:t>
                </a:r>
                <a14:m>
                  <m:oMath xmlns:m="http://schemas.openxmlformats.org/officeDocument/2006/math">
                    <m:r>
                      <a:rPr lang="cs-CZ" altLang="cs-CZ" sz="2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𝐣</m:t>
                    </m:r>
                    <m:r>
                      <a:rPr lang="cs-CZ" altLang="cs-CZ" sz="2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.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𝟔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altLang="cs-CZ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𝟔</m:t>
                        </m:r>
                      </m:e>
                    </m:d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𝟔</m:t>
                    </m:r>
                  </m:oMath>
                </a14:m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60001" y="6120000"/>
                <a:ext cx="2916000" cy="576262"/>
              </a:xfrm>
              <a:prstGeom prst="rect">
                <a:avLst/>
              </a:prstGeom>
              <a:blipFill rotWithShape="0">
                <a:blip r:embed="rId5"/>
                <a:stretch>
                  <a:fillRect l="-4393" t="-5319" b="-265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Rectangle 7"/>
              <p:cNvSpPr>
                <a:spLocks noChangeArrowheads="1"/>
              </p:cNvSpPr>
              <p:nvPr/>
            </p:nvSpPr>
            <p:spPr bwMode="auto">
              <a:xfrm>
                <a:off x="4805082" y="3884625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cs-CZ" altLang="cs-CZ" sz="2400" b="1" i="1" smtClean="0">
                          <a:solidFill>
                            <a:srgbClr val="72F828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72F828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7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05082" y="3884625"/>
                <a:ext cx="1386080" cy="57626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Rectangle 7"/>
              <p:cNvSpPr>
                <a:spLocks noChangeArrowheads="1"/>
              </p:cNvSpPr>
              <p:nvPr/>
            </p:nvSpPr>
            <p:spPr bwMode="auto">
              <a:xfrm>
                <a:off x="2645081" y="3869597"/>
                <a:ext cx="138608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𝟔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cs-CZ" altLang="cs-CZ" sz="24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𝒄𝒎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45081" y="3869597"/>
                <a:ext cx="1386080" cy="57626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délník 8"/>
              <p:cNvSpPr/>
              <p:nvPr/>
            </p:nvSpPr>
            <p:spPr>
              <a:xfrm>
                <a:off x="3239335" y="5220000"/>
                <a:ext cx="2223686" cy="5734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cs-CZ" altLang="cs-CZ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Značí se </a:t>
                </a:r>
                <a14:m>
                  <m:oMath xmlns:m="http://schemas.openxmlformats.org/officeDocument/2006/math"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</m:t>
                    </m:r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𝒙</m:t>
                    </m:r>
                    <m:r>
                      <a:rPr lang="cs-CZ" altLang="cs-CZ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</m:t>
                    </m:r>
                  </m:oMath>
                </a14:m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.</a:t>
                </a:r>
              </a:p>
            </p:txBody>
          </p:sp>
        </mc:Choice>
        <mc:Fallback xmlns=""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9335" y="5220000"/>
                <a:ext cx="2223686" cy="573427"/>
              </a:xfrm>
              <a:prstGeom prst="rect">
                <a:avLst/>
              </a:prstGeom>
              <a:blipFill rotWithShape="0">
                <a:blip r:embed="rId8"/>
                <a:stretch>
                  <a:fillRect l="-5479" t="-4255" r="-4658" b="-265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Rectangle 7"/>
              <p:cNvSpPr>
                <a:spLocks noChangeArrowheads="1"/>
              </p:cNvSpPr>
              <p:nvPr/>
            </p:nvSpPr>
            <p:spPr bwMode="auto">
              <a:xfrm>
                <a:off x="7200000" y="6120000"/>
                <a:ext cx="1080000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altLang="cs-CZ" sz="28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cs-CZ" altLang="cs-CZ" sz="28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m:t>𝟎</m:t>
                          </m:r>
                        </m:e>
                      </m:d>
                      <m:r>
                        <a:rPr lang="cs-CZ" altLang="cs-CZ" sz="28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=</m:t>
                      </m:r>
                    </m:oMath>
                  </m:oMathPara>
                </a14:m>
                <a:endParaRPr lang="cs-CZ" altLang="cs-CZ" sz="2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000" y="6120000"/>
                <a:ext cx="1080000" cy="57626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Rectangle 7"/>
              <p:cNvSpPr>
                <a:spLocks noChangeArrowheads="1"/>
              </p:cNvSpPr>
              <p:nvPr/>
            </p:nvSpPr>
            <p:spPr bwMode="auto">
              <a:xfrm>
                <a:off x="8208000" y="6120000"/>
                <a:ext cx="426991" cy="576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2pPr>
                <a:lvl3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3pPr>
                <a:lvl4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4pPr>
                <a:lvl5pPr algn="l"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8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𝟎</m:t>
                      </m:r>
                    </m:oMath>
                  </m:oMathPara>
                </a14:m>
                <a:endParaRPr lang="cs-CZ" altLang="cs-CZ" sz="2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9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08000" y="6120000"/>
                <a:ext cx="426991" cy="57626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16609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00"/>
                            </p:stCondLst>
                            <p:childTnLst>
                              <p:par>
                                <p:cTn id="26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500"/>
                            </p:stCondLst>
                            <p:childTnLst>
                              <p:par>
                                <p:cTn id="28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6" fill="hold">
                      <p:stCondLst>
                        <p:cond delay="indefinite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2" grpId="0"/>
      <p:bldP spid="8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9" grpId="0"/>
      <p:bldP spid="89" grpId="0"/>
      <p:bldP spid="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534955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39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75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11156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147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183569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2195736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255577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29158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327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363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399685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435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471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507605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543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87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162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15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579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723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759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956000" y="2411502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8316416" y="2411502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867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4194000" y="2642955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780000" y="2642955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420000" y="2642955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060000" y="2642955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700000" y="2642955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340000" y="2642955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980000" y="2642955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620000" y="2642955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260000" y="2642955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900000" y="2642955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63" name="TextovéPole 62"/>
          <p:cNvSpPr txBox="1"/>
          <p:nvPr/>
        </p:nvSpPr>
        <p:spPr>
          <a:xfrm>
            <a:off x="4554000" y="2642955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4914000" y="2642955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274000" y="2642955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634000" y="2642955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994000" y="2642955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6354000" y="2642955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6714000" y="2642955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7074000" y="2642955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7434000" y="2642955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7727009" y="2642270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8075123" y="2642270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8446513" y="2642270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468000" y="2642270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82813" y="2642270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564241" y="3246075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500241" y="3246075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3096241" y="3246075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4032241" y="3246075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4968241" y="3246075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5436241" y="3246075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8</a:t>
            </a:r>
            <a:endParaRPr lang="cs-CZ" sz="4800" b="1" dirty="0"/>
          </a:p>
        </p:txBody>
      </p:sp>
      <p:cxnSp>
        <p:nvCxnSpPr>
          <p:cNvPr id="12" name="Pravoúhlá spojnice 11"/>
          <p:cNvCxnSpPr/>
          <p:nvPr/>
        </p:nvCxnSpPr>
        <p:spPr bwMode="auto">
          <a:xfrm flipV="1">
            <a:off x="6156000" y="1969171"/>
            <a:ext cx="1578209" cy="421769"/>
          </a:xfrm>
          <a:prstGeom prst="bentConnector3">
            <a:avLst>
              <a:gd name="adj1" fmla="val 447"/>
            </a:avLst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5" name="TextovéPole 94"/>
          <p:cNvSpPr txBox="1"/>
          <p:nvPr/>
        </p:nvSpPr>
        <p:spPr>
          <a:xfrm>
            <a:off x="6714000" y="1421805"/>
            <a:ext cx="3967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+</a:t>
            </a:r>
            <a:endParaRPr lang="cs-CZ" sz="3200" b="1" dirty="0">
              <a:solidFill>
                <a:srgbClr val="FF0000"/>
              </a:solidFill>
            </a:endParaRPr>
          </a:p>
        </p:txBody>
      </p:sp>
      <p:cxnSp>
        <p:nvCxnSpPr>
          <p:cNvPr id="102" name="Přímá spojnice 101"/>
          <p:cNvCxnSpPr/>
          <p:nvPr/>
        </p:nvCxnSpPr>
        <p:spPr bwMode="auto">
          <a:xfrm>
            <a:off x="240683" y="4983227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>
            <a:off x="34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>
            <a:off x="70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>
            <a:off x="10682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>
            <a:off x="142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>
            <a:off x="178837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>
            <a:off x="2148419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>
            <a:off x="250845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>
            <a:off x="28684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>
            <a:off x="322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Přímá spojnice 111"/>
          <p:cNvCxnSpPr/>
          <p:nvPr/>
        </p:nvCxnSpPr>
        <p:spPr bwMode="auto">
          <a:xfrm>
            <a:off x="358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>
            <a:off x="394953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>
            <a:off x="430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Přímá spojnice 114"/>
          <p:cNvCxnSpPr/>
          <p:nvPr/>
        </p:nvCxnSpPr>
        <p:spPr bwMode="auto">
          <a:xfrm>
            <a:off x="466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Přímá spojnice 115"/>
          <p:cNvCxnSpPr/>
          <p:nvPr/>
        </p:nvCxnSpPr>
        <p:spPr bwMode="auto">
          <a:xfrm>
            <a:off x="502873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Přímá spojnice 116"/>
          <p:cNvCxnSpPr/>
          <p:nvPr/>
        </p:nvCxnSpPr>
        <p:spPr bwMode="auto">
          <a:xfrm>
            <a:off x="538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Přímá spojnice 117"/>
          <p:cNvCxnSpPr/>
          <p:nvPr/>
        </p:nvCxnSpPr>
        <p:spPr bwMode="auto">
          <a:xfrm>
            <a:off x="682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Přímá spojnice 118"/>
          <p:cNvCxnSpPr/>
          <p:nvPr/>
        </p:nvCxnSpPr>
        <p:spPr bwMode="auto">
          <a:xfrm>
            <a:off x="64688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Přímá spojnice 119"/>
          <p:cNvCxnSpPr/>
          <p:nvPr/>
        </p:nvCxnSpPr>
        <p:spPr bwMode="auto">
          <a:xfrm>
            <a:off x="610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Přímá spojnice 120"/>
          <p:cNvCxnSpPr/>
          <p:nvPr/>
        </p:nvCxnSpPr>
        <p:spPr bwMode="auto">
          <a:xfrm>
            <a:off x="574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Přímá spojnice 121"/>
          <p:cNvCxnSpPr/>
          <p:nvPr/>
        </p:nvCxnSpPr>
        <p:spPr bwMode="auto">
          <a:xfrm>
            <a:off x="718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Přímá spojnice 122"/>
          <p:cNvCxnSpPr/>
          <p:nvPr/>
        </p:nvCxnSpPr>
        <p:spPr bwMode="auto">
          <a:xfrm>
            <a:off x="754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Přímá spojnice 123"/>
          <p:cNvCxnSpPr/>
          <p:nvPr/>
        </p:nvCxnSpPr>
        <p:spPr bwMode="auto">
          <a:xfrm>
            <a:off x="7908683" y="485977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Přímá spojnice 124"/>
          <p:cNvCxnSpPr/>
          <p:nvPr/>
        </p:nvCxnSpPr>
        <p:spPr bwMode="auto">
          <a:xfrm>
            <a:off x="8269099" y="485977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6" name="Přímá spojnice 125"/>
          <p:cNvCxnSpPr/>
          <p:nvPr/>
        </p:nvCxnSpPr>
        <p:spPr bwMode="auto">
          <a:xfrm>
            <a:off x="862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7" name="TextovéPole 126"/>
          <p:cNvSpPr txBox="1"/>
          <p:nvPr/>
        </p:nvSpPr>
        <p:spPr>
          <a:xfrm>
            <a:off x="4146683" y="5091227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28" name="TextovéPole 127"/>
          <p:cNvSpPr txBox="1"/>
          <p:nvPr/>
        </p:nvSpPr>
        <p:spPr>
          <a:xfrm>
            <a:off x="3732683" y="5091227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129" name="TextovéPole 128"/>
          <p:cNvSpPr txBox="1"/>
          <p:nvPr/>
        </p:nvSpPr>
        <p:spPr>
          <a:xfrm>
            <a:off x="3372683" y="5091227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130" name="TextovéPole 129"/>
          <p:cNvSpPr txBox="1"/>
          <p:nvPr/>
        </p:nvSpPr>
        <p:spPr>
          <a:xfrm>
            <a:off x="3012683" y="5091227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2652683" y="5091227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132" name="TextovéPole 131"/>
          <p:cNvSpPr txBox="1"/>
          <p:nvPr/>
        </p:nvSpPr>
        <p:spPr>
          <a:xfrm>
            <a:off x="2292683" y="5091227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133" name="TextovéPole 132"/>
          <p:cNvSpPr txBox="1"/>
          <p:nvPr/>
        </p:nvSpPr>
        <p:spPr>
          <a:xfrm>
            <a:off x="1932683" y="5091227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134" name="TextovéPole 133"/>
          <p:cNvSpPr txBox="1"/>
          <p:nvPr/>
        </p:nvSpPr>
        <p:spPr>
          <a:xfrm>
            <a:off x="1572683" y="5091227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135" name="TextovéPole 134"/>
          <p:cNvSpPr txBox="1"/>
          <p:nvPr/>
        </p:nvSpPr>
        <p:spPr>
          <a:xfrm>
            <a:off x="1212683" y="5091227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136" name="TextovéPole 135"/>
          <p:cNvSpPr txBox="1"/>
          <p:nvPr/>
        </p:nvSpPr>
        <p:spPr>
          <a:xfrm>
            <a:off x="852683" y="5091227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137" name="TextovéPole 136"/>
          <p:cNvSpPr txBox="1"/>
          <p:nvPr/>
        </p:nvSpPr>
        <p:spPr>
          <a:xfrm>
            <a:off x="4506683" y="5091227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138" name="TextovéPole 137"/>
          <p:cNvSpPr txBox="1"/>
          <p:nvPr/>
        </p:nvSpPr>
        <p:spPr>
          <a:xfrm>
            <a:off x="4866683" y="5091227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139" name="TextovéPole 138"/>
          <p:cNvSpPr txBox="1"/>
          <p:nvPr/>
        </p:nvSpPr>
        <p:spPr>
          <a:xfrm>
            <a:off x="5226683" y="5091227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140" name="TextovéPole 139"/>
          <p:cNvSpPr txBox="1"/>
          <p:nvPr/>
        </p:nvSpPr>
        <p:spPr>
          <a:xfrm>
            <a:off x="5586683" y="5091227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141" name="TextovéPole 140"/>
          <p:cNvSpPr txBox="1"/>
          <p:nvPr/>
        </p:nvSpPr>
        <p:spPr>
          <a:xfrm>
            <a:off x="5946683" y="5091227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142" name="TextovéPole 141"/>
          <p:cNvSpPr txBox="1"/>
          <p:nvPr/>
        </p:nvSpPr>
        <p:spPr>
          <a:xfrm>
            <a:off x="6306683" y="5091227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143" name="TextovéPole 142"/>
          <p:cNvSpPr txBox="1"/>
          <p:nvPr/>
        </p:nvSpPr>
        <p:spPr>
          <a:xfrm>
            <a:off x="6666683" y="5091227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144" name="TextovéPole 143"/>
          <p:cNvSpPr txBox="1"/>
          <p:nvPr/>
        </p:nvSpPr>
        <p:spPr>
          <a:xfrm>
            <a:off x="7026683" y="5091227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145" name="TextovéPole 144"/>
          <p:cNvSpPr txBox="1"/>
          <p:nvPr/>
        </p:nvSpPr>
        <p:spPr>
          <a:xfrm>
            <a:off x="7386683" y="5091227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146" name="TextovéPole 145"/>
          <p:cNvSpPr txBox="1"/>
          <p:nvPr/>
        </p:nvSpPr>
        <p:spPr>
          <a:xfrm>
            <a:off x="7679692" y="5090542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147" name="TextovéPole 146"/>
          <p:cNvSpPr txBox="1"/>
          <p:nvPr/>
        </p:nvSpPr>
        <p:spPr>
          <a:xfrm>
            <a:off x="8027806" y="5090542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148" name="TextovéPole 147"/>
          <p:cNvSpPr txBox="1"/>
          <p:nvPr/>
        </p:nvSpPr>
        <p:spPr>
          <a:xfrm>
            <a:off x="8399196" y="5090542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149" name="TextovéPole 148"/>
          <p:cNvSpPr txBox="1"/>
          <p:nvPr/>
        </p:nvSpPr>
        <p:spPr>
          <a:xfrm>
            <a:off x="420683" y="5090542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150" name="TextovéPole 149"/>
          <p:cNvSpPr txBox="1"/>
          <p:nvPr/>
        </p:nvSpPr>
        <p:spPr>
          <a:xfrm>
            <a:off x="35496" y="5090542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151" name="TextovéPole 150"/>
          <p:cNvSpPr txBox="1"/>
          <p:nvPr/>
        </p:nvSpPr>
        <p:spPr>
          <a:xfrm>
            <a:off x="3599840" y="5694347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4535840" y="5694347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153" name="TextovéPole 152"/>
          <p:cNvSpPr txBox="1"/>
          <p:nvPr/>
        </p:nvSpPr>
        <p:spPr>
          <a:xfrm>
            <a:off x="3131840" y="5694347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154" name="TextovéPole 153"/>
          <p:cNvSpPr txBox="1"/>
          <p:nvPr/>
        </p:nvSpPr>
        <p:spPr>
          <a:xfrm>
            <a:off x="4067840" y="5694347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155" name="TextovéPole 154"/>
          <p:cNvSpPr txBox="1"/>
          <p:nvPr/>
        </p:nvSpPr>
        <p:spPr>
          <a:xfrm>
            <a:off x="5003840" y="5694347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156" name="TextovéPole 155"/>
          <p:cNvSpPr txBox="1"/>
          <p:nvPr/>
        </p:nvSpPr>
        <p:spPr>
          <a:xfrm>
            <a:off x="5471840" y="5694347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8</a:t>
            </a:r>
            <a:endParaRPr lang="cs-CZ" sz="4800" b="1" dirty="0"/>
          </a:p>
        </p:txBody>
      </p:sp>
      <p:cxnSp>
        <p:nvCxnSpPr>
          <p:cNvPr id="18" name="Přímá spojnice 17"/>
          <p:cNvCxnSpPr/>
          <p:nvPr/>
        </p:nvCxnSpPr>
        <p:spPr bwMode="auto">
          <a:xfrm>
            <a:off x="4308683" y="4983227"/>
            <a:ext cx="180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2" name="Přímá spojnice 161"/>
          <p:cNvCxnSpPr/>
          <p:nvPr/>
        </p:nvCxnSpPr>
        <p:spPr bwMode="auto">
          <a:xfrm>
            <a:off x="6108683" y="4983227"/>
            <a:ext cx="108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3" name="Přímá spojnice 162"/>
          <p:cNvCxnSpPr/>
          <p:nvPr/>
        </p:nvCxnSpPr>
        <p:spPr bwMode="auto">
          <a:xfrm>
            <a:off x="4308683" y="4983227"/>
            <a:ext cx="288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4" name="TextovéPole 163"/>
          <p:cNvSpPr txBox="1"/>
          <p:nvPr/>
        </p:nvSpPr>
        <p:spPr>
          <a:xfrm>
            <a:off x="89043" y="3891320"/>
            <a:ext cx="50999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Znaménko + na začátku příkladu obvykle nepíšeme</a:t>
            </a:r>
            <a:endParaRPr lang="cs-CZ" sz="2400" b="1" dirty="0"/>
          </a:p>
        </p:txBody>
      </p:sp>
      <p:cxnSp>
        <p:nvCxnSpPr>
          <p:cNvPr id="167" name="Přímá spojnice 166"/>
          <p:cNvCxnSpPr/>
          <p:nvPr/>
        </p:nvCxnSpPr>
        <p:spPr bwMode="auto">
          <a:xfrm>
            <a:off x="6156000" y="2336955"/>
            <a:ext cx="0" cy="39600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1702733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00"/>
                            </p:stCondLst>
                            <p:childTnLst>
                              <p:par>
                                <p:cTn id="2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1000"/>
                            </p:stCondLst>
                            <p:childTnLst>
                              <p:par>
                                <p:cTn id="2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1500"/>
                            </p:stCondLst>
                            <p:childTnLst>
                              <p:par>
                                <p:cTn id="2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2000"/>
                            </p:stCondLst>
                            <p:childTnLst>
                              <p:par>
                                <p:cTn id="2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1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2" fill="hold">
                      <p:stCondLst>
                        <p:cond delay="indefinite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07407E-6 L 0.11806 0.00439 " pathEditMode="relative" rAng="0" ptsTypes="AA">
                                      <p:cBhvr>
                                        <p:cTn id="305" dur="5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3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0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5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5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0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5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0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5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0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5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1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5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0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1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5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1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5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6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0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5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0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5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6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0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0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1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5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0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1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5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6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7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1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5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7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0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1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2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6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0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1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5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0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2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5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6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7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0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1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5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6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7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5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7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0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1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2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5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6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7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8" fill="hold">
                      <p:stCondLst>
                        <p:cond delay="indefinite"/>
                      </p:stCondLst>
                      <p:childTnLst>
                        <p:par>
                          <p:cTn id="559" fill="hold">
                            <p:stCondLst>
                              <p:cond delay="0"/>
                            </p:stCondLst>
                            <p:childTnLst>
                              <p:par>
                                <p:cTn id="5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3" fill="hold">
                            <p:stCondLst>
                              <p:cond delay="500"/>
                            </p:stCondLst>
                            <p:childTnLst>
                              <p:par>
                                <p:cTn id="5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6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7" fill="hold">
                            <p:stCondLst>
                              <p:cond delay="1000"/>
                            </p:stCondLst>
                            <p:childTnLst>
                              <p:par>
                                <p:cTn id="5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0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1" fill="hold">
                            <p:stCondLst>
                              <p:cond delay="1500"/>
                            </p:stCondLst>
                            <p:childTnLst>
                              <p:par>
                                <p:cTn id="5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2000"/>
                            </p:stCondLst>
                            <p:childTnLst>
                              <p:par>
                                <p:cTn id="5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8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9" fill="hold">
                      <p:stCondLst>
                        <p:cond delay="indefinite"/>
                      </p:stCondLst>
                      <p:childTnLst>
                        <p:par>
                          <p:cTn id="580" fill="hold">
                            <p:stCondLst>
                              <p:cond delay="0"/>
                            </p:stCondLst>
                            <p:childTnLst>
                              <p:par>
                                <p:cTn id="581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4" fill="hold">
                      <p:stCondLst>
                        <p:cond delay="indefinite"/>
                      </p:stCondLst>
                      <p:childTnLst>
                        <p:par>
                          <p:cTn id="585" fill="hold">
                            <p:stCondLst>
                              <p:cond delay="0"/>
                            </p:stCondLst>
                            <p:childTnLst>
                              <p:par>
                                <p:cTn id="58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2" fill="hold">
                      <p:stCondLst>
                        <p:cond delay="indefinite"/>
                      </p:stCondLst>
                      <p:childTnLst>
                        <p:par>
                          <p:cTn id="593" fill="hold">
                            <p:stCondLst>
                              <p:cond delay="0"/>
                            </p:stCondLst>
                            <p:childTnLst>
                              <p:par>
                                <p:cTn id="5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7" fill="hold">
                      <p:stCondLst>
                        <p:cond delay="indefinite"/>
                      </p:stCondLst>
                      <p:childTnLst>
                        <p:par>
                          <p:cTn id="598" fill="hold">
                            <p:stCondLst>
                              <p:cond delay="0"/>
                            </p:stCondLst>
                            <p:childTnLst>
                              <p:par>
                                <p:cTn id="59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1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2" fill="hold">
                      <p:stCondLst>
                        <p:cond delay="indefinite"/>
                      </p:stCondLst>
                      <p:childTnLst>
                        <p:par>
                          <p:cTn id="603" fill="hold">
                            <p:stCondLst>
                              <p:cond delay="0"/>
                            </p:stCondLst>
                            <p:childTnLst>
                              <p:par>
                                <p:cTn id="6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6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7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08" dur="1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0" presetID="22" presetClass="exit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11" dur="7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3" fill="hold">
                      <p:stCondLst>
                        <p:cond delay="indefinite"/>
                      </p:stCondLst>
                      <p:childTnLst>
                        <p:par>
                          <p:cTn id="614" fill="hold">
                            <p:stCondLst>
                              <p:cond delay="0"/>
                            </p:stCondLst>
                            <p:childTnLst>
                              <p:par>
                                <p:cTn id="6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2" grpId="0"/>
      <p:bldP spid="3" grpId="0"/>
      <p:bldP spid="77" grpId="0"/>
      <p:bldP spid="91" grpId="0"/>
      <p:bldP spid="91" grpId="1"/>
      <p:bldP spid="92" grpId="0"/>
      <p:bldP spid="93" grpId="0"/>
      <p:bldP spid="94" grpId="0"/>
      <p:bldP spid="95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0" grpId="1"/>
      <p:bldP spid="151" grpId="0"/>
      <p:bldP spid="152" grpId="0"/>
      <p:bldP spid="153" grpId="0"/>
      <p:bldP spid="153" grpId="1"/>
      <p:bldP spid="154" grpId="0"/>
      <p:bldP spid="155" grpId="0"/>
      <p:bldP spid="156" grpId="0"/>
      <p:bldP spid="164" grpId="0"/>
      <p:bldP spid="164" grpId="1"/>
      <p:bldP spid="164" grpId="2"/>
      <p:bldP spid="164" grpId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534955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39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75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11156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147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183569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2195736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255577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29158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327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363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399685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435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471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507605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543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87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162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15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579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723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759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956000" y="2411502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8316416" y="2411502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867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4194000" y="2642955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780000" y="2642955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420000" y="2642955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060000" y="2642955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700000" y="2642955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340000" y="2642955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980000" y="2642955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620000" y="2642955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260000" y="2642955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900000" y="2642955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63" name="TextovéPole 62"/>
          <p:cNvSpPr txBox="1"/>
          <p:nvPr/>
        </p:nvSpPr>
        <p:spPr>
          <a:xfrm>
            <a:off x="4554000" y="2642955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4914000" y="2642955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274000" y="2642955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634000" y="2642955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994000" y="2642955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6354000" y="2642955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6714000" y="2642955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7074000" y="2642955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7434000" y="2642955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7727009" y="2642270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8075123" y="2642270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8446513" y="2642270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468000" y="2642270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82813" y="2642270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564241" y="3246075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500241" y="3246075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3096241" y="3246075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241" y="3246075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3995936" y="3246075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3246075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968241" y="3246075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436241" y="3246075"/>
                <a:ext cx="103265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sz="4800" b="1" dirty="0" smtClean="0"/>
                  <a:t>8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241" y="3246075"/>
                <a:ext cx="1032658" cy="830997"/>
              </a:xfrm>
              <a:prstGeom prst="rect">
                <a:avLst/>
              </a:prstGeom>
              <a:blipFill rotWithShape="0">
                <a:blip r:embed="rId4"/>
                <a:stretch>
                  <a:fillRect t="-17518" r="-21893" b="-364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Pravoúhlá spojnice 11"/>
          <p:cNvCxnSpPr/>
          <p:nvPr/>
        </p:nvCxnSpPr>
        <p:spPr bwMode="auto">
          <a:xfrm rot="10800000">
            <a:off x="1028132" y="2076512"/>
            <a:ext cx="1527644" cy="361259"/>
          </a:xfrm>
          <a:prstGeom prst="bentConnector3">
            <a:avLst>
              <a:gd name="adj1" fmla="val -406"/>
            </a:avLst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ovéPole 94"/>
              <p:cNvSpPr txBox="1"/>
              <p:nvPr/>
            </p:nvSpPr>
            <p:spPr>
              <a:xfrm>
                <a:off x="1633248" y="1588675"/>
                <a:ext cx="39676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3248" y="1588675"/>
                <a:ext cx="396763" cy="58477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2" name="Přímá spojnice 101"/>
          <p:cNvCxnSpPr/>
          <p:nvPr/>
        </p:nvCxnSpPr>
        <p:spPr bwMode="auto">
          <a:xfrm>
            <a:off x="240683" y="4983227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>
            <a:off x="34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>
            <a:off x="70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>
            <a:off x="10682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>
            <a:off x="142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>
            <a:off x="178837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>
            <a:off x="2148419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>
            <a:off x="250845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>
            <a:off x="28684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>
            <a:off x="322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Přímá spojnice 111"/>
          <p:cNvCxnSpPr/>
          <p:nvPr/>
        </p:nvCxnSpPr>
        <p:spPr bwMode="auto">
          <a:xfrm>
            <a:off x="358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>
            <a:off x="394953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>
            <a:off x="430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Přímá spojnice 114"/>
          <p:cNvCxnSpPr/>
          <p:nvPr/>
        </p:nvCxnSpPr>
        <p:spPr bwMode="auto">
          <a:xfrm>
            <a:off x="466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Přímá spojnice 115"/>
          <p:cNvCxnSpPr/>
          <p:nvPr/>
        </p:nvCxnSpPr>
        <p:spPr bwMode="auto">
          <a:xfrm>
            <a:off x="502873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Přímá spojnice 116"/>
          <p:cNvCxnSpPr/>
          <p:nvPr/>
        </p:nvCxnSpPr>
        <p:spPr bwMode="auto">
          <a:xfrm>
            <a:off x="538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Přímá spojnice 117"/>
          <p:cNvCxnSpPr/>
          <p:nvPr/>
        </p:nvCxnSpPr>
        <p:spPr bwMode="auto">
          <a:xfrm>
            <a:off x="682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Přímá spojnice 118"/>
          <p:cNvCxnSpPr/>
          <p:nvPr/>
        </p:nvCxnSpPr>
        <p:spPr bwMode="auto">
          <a:xfrm>
            <a:off x="64688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Přímá spojnice 119"/>
          <p:cNvCxnSpPr/>
          <p:nvPr/>
        </p:nvCxnSpPr>
        <p:spPr bwMode="auto">
          <a:xfrm>
            <a:off x="610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Přímá spojnice 120"/>
          <p:cNvCxnSpPr/>
          <p:nvPr/>
        </p:nvCxnSpPr>
        <p:spPr bwMode="auto">
          <a:xfrm>
            <a:off x="574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Přímá spojnice 121"/>
          <p:cNvCxnSpPr/>
          <p:nvPr/>
        </p:nvCxnSpPr>
        <p:spPr bwMode="auto">
          <a:xfrm>
            <a:off x="718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Přímá spojnice 122"/>
          <p:cNvCxnSpPr/>
          <p:nvPr/>
        </p:nvCxnSpPr>
        <p:spPr bwMode="auto">
          <a:xfrm>
            <a:off x="754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Přímá spojnice 123"/>
          <p:cNvCxnSpPr/>
          <p:nvPr/>
        </p:nvCxnSpPr>
        <p:spPr bwMode="auto">
          <a:xfrm>
            <a:off x="7908683" y="485977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Přímá spojnice 124"/>
          <p:cNvCxnSpPr/>
          <p:nvPr/>
        </p:nvCxnSpPr>
        <p:spPr bwMode="auto">
          <a:xfrm>
            <a:off x="8269099" y="485977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6" name="Přímá spojnice 125"/>
          <p:cNvCxnSpPr/>
          <p:nvPr/>
        </p:nvCxnSpPr>
        <p:spPr bwMode="auto">
          <a:xfrm>
            <a:off x="862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7" name="TextovéPole 126"/>
          <p:cNvSpPr txBox="1"/>
          <p:nvPr/>
        </p:nvSpPr>
        <p:spPr>
          <a:xfrm>
            <a:off x="4146683" y="5091227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28" name="TextovéPole 127"/>
          <p:cNvSpPr txBox="1"/>
          <p:nvPr/>
        </p:nvSpPr>
        <p:spPr>
          <a:xfrm>
            <a:off x="3732683" y="5091227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129" name="TextovéPole 128"/>
          <p:cNvSpPr txBox="1"/>
          <p:nvPr/>
        </p:nvSpPr>
        <p:spPr>
          <a:xfrm>
            <a:off x="3372683" y="5091227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130" name="TextovéPole 129"/>
          <p:cNvSpPr txBox="1"/>
          <p:nvPr/>
        </p:nvSpPr>
        <p:spPr>
          <a:xfrm>
            <a:off x="3012683" y="5091227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2652683" y="5091227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132" name="TextovéPole 131"/>
          <p:cNvSpPr txBox="1"/>
          <p:nvPr/>
        </p:nvSpPr>
        <p:spPr>
          <a:xfrm>
            <a:off x="2292683" y="5091227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133" name="TextovéPole 132"/>
          <p:cNvSpPr txBox="1"/>
          <p:nvPr/>
        </p:nvSpPr>
        <p:spPr>
          <a:xfrm>
            <a:off x="1932683" y="5091227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134" name="TextovéPole 133"/>
          <p:cNvSpPr txBox="1"/>
          <p:nvPr/>
        </p:nvSpPr>
        <p:spPr>
          <a:xfrm>
            <a:off x="1572683" y="5091227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135" name="TextovéPole 134"/>
          <p:cNvSpPr txBox="1"/>
          <p:nvPr/>
        </p:nvSpPr>
        <p:spPr>
          <a:xfrm>
            <a:off x="1212683" y="5091227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136" name="TextovéPole 135"/>
          <p:cNvSpPr txBox="1"/>
          <p:nvPr/>
        </p:nvSpPr>
        <p:spPr>
          <a:xfrm>
            <a:off x="852683" y="5091227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137" name="TextovéPole 136"/>
          <p:cNvSpPr txBox="1"/>
          <p:nvPr/>
        </p:nvSpPr>
        <p:spPr>
          <a:xfrm>
            <a:off x="4506683" y="5091227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138" name="TextovéPole 137"/>
          <p:cNvSpPr txBox="1"/>
          <p:nvPr/>
        </p:nvSpPr>
        <p:spPr>
          <a:xfrm>
            <a:off x="4866683" y="5091227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139" name="TextovéPole 138"/>
          <p:cNvSpPr txBox="1"/>
          <p:nvPr/>
        </p:nvSpPr>
        <p:spPr>
          <a:xfrm>
            <a:off x="5226683" y="5091227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140" name="TextovéPole 139"/>
          <p:cNvSpPr txBox="1"/>
          <p:nvPr/>
        </p:nvSpPr>
        <p:spPr>
          <a:xfrm>
            <a:off x="5586683" y="5091227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141" name="TextovéPole 140"/>
          <p:cNvSpPr txBox="1"/>
          <p:nvPr/>
        </p:nvSpPr>
        <p:spPr>
          <a:xfrm>
            <a:off x="5946683" y="5091227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142" name="TextovéPole 141"/>
          <p:cNvSpPr txBox="1"/>
          <p:nvPr/>
        </p:nvSpPr>
        <p:spPr>
          <a:xfrm>
            <a:off x="6306683" y="5091227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143" name="TextovéPole 142"/>
          <p:cNvSpPr txBox="1"/>
          <p:nvPr/>
        </p:nvSpPr>
        <p:spPr>
          <a:xfrm>
            <a:off x="6666683" y="5091227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144" name="TextovéPole 143"/>
          <p:cNvSpPr txBox="1"/>
          <p:nvPr/>
        </p:nvSpPr>
        <p:spPr>
          <a:xfrm>
            <a:off x="7026683" y="5091227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145" name="TextovéPole 144"/>
          <p:cNvSpPr txBox="1"/>
          <p:nvPr/>
        </p:nvSpPr>
        <p:spPr>
          <a:xfrm>
            <a:off x="7386683" y="5091227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146" name="TextovéPole 145"/>
          <p:cNvSpPr txBox="1"/>
          <p:nvPr/>
        </p:nvSpPr>
        <p:spPr>
          <a:xfrm>
            <a:off x="7679692" y="5090542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147" name="TextovéPole 146"/>
          <p:cNvSpPr txBox="1"/>
          <p:nvPr/>
        </p:nvSpPr>
        <p:spPr>
          <a:xfrm>
            <a:off x="8027806" y="5090542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148" name="TextovéPole 147"/>
          <p:cNvSpPr txBox="1"/>
          <p:nvPr/>
        </p:nvSpPr>
        <p:spPr>
          <a:xfrm>
            <a:off x="8399196" y="5090542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149" name="TextovéPole 148"/>
          <p:cNvSpPr txBox="1"/>
          <p:nvPr/>
        </p:nvSpPr>
        <p:spPr>
          <a:xfrm>
            <a:off x="420683" y="5090542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150" name="TextovéPole 149"/>
          <p:cNvSpPr txBox="1"/>
          <p:nvPr/>
        </p:nvSpPr>
        <p:spPr>
          <a:xfrm>
            <a:off x="35496" y="5090542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151" name="TextovéPole 150"/>
          <p:cNvSpPr txBox="1"/>
          <p:nvPr/>
        </p:nvSpPr>
        <p:spPr>
          <a:xfrm>
            <a:off x="3599840" y="5694347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4535840" y="5694347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ovéPole 152"/>
              <p:cNvSpPr txBox="1"/>
              <p:nvPr/>
            </p:nvSpPr>
            <p:spPr>
              <a:xfrm>
                <a:off x="3131840" y="5694347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5694347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ovéPole 153"/>
              <p:cNvSpPr txBox="1"/>
              <p:nvPr/>
            </p:nvSpPr>
            <p:spPr>
              <a:xfrm>
                <a:off x="3995936" y="5694347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4" name="TextovéPole 1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5694347"/>
                <a:ext cx="503911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" name="TextovéPole 154"/>
          <p:cNvSpPr txBox="1"/>
          <p:nvPr/>
        </p:nvSpPr>
        <p:spPr>
          <a:xfrm>
            <a:off x="5003840" y="5694347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TextovéPole 155"/>
              <p:cNvSpPr txBox="1"/>
              <p:nvPr/>
            </p:nvSpPr>
            <p:spPr>
              <a:xfrm>
                <a:off x="5471840" y="5694347"/>
                <a:ext cx="104416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sz="4800" b="1" dirty="0" smtClean="0"/>
                  <a:t>8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156" name="TextovéPole 1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1840" y="5694347"/>
                <a:ext cx="1044160" cy="830997"/>
              </a:xfrm>
              <a:prstGeom prst="rect">
                <a:avLst/>
              </a:prstGeom>
              <a:blipFill rotWithShape="0">
                <a:blip r:embed="rId8"/>
                <a:stretch>
                  <a:fillRect t="-17647" r="-20468" b="-37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Přímá spojnice 17"/>
          <p:cNvCxnSpPr/>
          <p:nvPr/>
        </p:nvCxnSpPr>
        <p:spPr bwMode="auto">
          <a:xfrm>
            <a:off x="2508312" y="4965751"/>
            <a:ext cx="180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2" name="Přímá spojnice 161"/>
          <p:cNvCxnSpPr/>
          <p:nvPr/>
        </p:nvCxnSpPr>
        <p:spPr bwMode="auto">
          <a:xfrm>
            <a:off x="1428683" y="4965751"/>
            <a:ext cx="108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3" name="Přímá spojnice 162"/>
          <p:cNvCxnSpPr/>
          <p:nvPr/>
        </p:nvCxnSpPr>
        <p:spPr bwMode="auto">
          <a:xfrm>
            <a:off x="1429200" y="4965751"/>
            <a:ext cx="288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7" name="Přímá spojnice 166"/>
          <p:cNvCxnSpPr/>
          <p:nvPr/>
        </p:nvCxnSpPr>
        <p:spPr bwMode="auto">
          <a:xfrm>
            <a:off x="2558852" y="2303534"/>
            <a:ext cx="0" cy="39600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7083337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00"/>
                            </p:stCondLst>
                            <p:childTnLst>
                              <p:par>
                                <p:cTn id="2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1000"/>
                            </p:stCondLst>
                            <p:childTnLst>
                              <p:par>
                                <p:cTn id="2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1500"/>
                            </p:stCondLst>
                            <p:childTnLst>
                              <p:par>
                                <p:cTn id="2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2000"/>
                            </p:stCondLst>
                            <p:childTnLst>
                              <p:par>
                                <p:cTn id="2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500"/>
                            </p:stCondLst>
                            <p:childTnLst>
                              <p:par>
                                <p:cTn id="2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9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33333E-6 L -0.11805 -0.00092 " pathEditMode="relative" rAng="0" ptsTypes="AA">
                                      <p:cBhvr>
                                        <p:cTn id="293" dur="5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3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8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3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8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3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8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3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8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9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3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8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3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8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3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8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0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3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8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9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3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8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9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3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3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8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9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3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4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5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9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3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8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9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3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9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3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4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8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9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3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5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8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9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3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8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9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4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8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9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0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3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4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5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6" fill="hold">
                      <p:stCondLst>
                        <p:cond delay="indefinite"/>
                      </p:stCondLst>
                      <p:childTnLst>
                        <p:par>
                          <p:cTn id="547" fill="hold">
                            <p:stCondLst>
                              <p:cond delay="0"/>
                            </p:stCondLst>
                            <p:childTnLst>
                              <p:par>
                                <p:cTn id="5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1" fill="hold">
                            <p:stCondLst>
                              <p:cond delay="500"/>
                            </p:stCondLst>
                            <p:childTnLst>
                              <p:par>
                                <p:cTn id="5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8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9" fill="hold">
                            <p:stCondLst>
                              <p:cond delay="1500"/>
                            </p:stCondLst>
                            <p:childTnLst>
                              <p:par>
                                <p:cTn id="5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3" fill="hold">
                            <p:stCondLst>
                              <p:cond delay="2000"/>
                            </p:stCondLst>
                            <p:childTnLst>
                              <p:par>
                                <p:cTn id="5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6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7" fill="hold">
                      <p:stCondLst>
                        <p:cond delay="indefinite"/>
                      </p:stCondLst>
                      <p:childTnLst>
                        <p:par>
                          <p:cTn id="568" fill="hold">
                            <p:stCondLst>
                              <p:cond delay="0"/>
                            </p:stCondLst>
                            <p:childTnLst>
                              <p:par>
                                <p:cTn id="56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2" fill="hold">
                      <p:stCondLst>
                        <p:cond delay="indefinite"/>
                      </p:stCondLst>
                      <p:childTnLst>
                        <p:par>
                          <p:cTn id="573" fill="hold">
                            <p:stCondLst>
                              <p:cond delay="0"/>
                            </p:stCondLst>
                            <p:childTnLst>
                              <p:par>
                                <p:cTn id="57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6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7" fill="hold">
                      <p:stCondLst>
                        <p:cond delay="indefinite"/>
                      </p:stCondLst>
                      <p:childTnLst>
                        <p:par>
                          <p:cTn id="578" fill="hold">
                            <p:stCondLst>
                              <p:cond delay="0"/>
                            </p:stCondLst>
                            <p:childTnLst>
                              <p:par>
                                <p:cTn id="57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1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2" presetID="2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83" dur="1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22" presetClass="exit" presetSubtype="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86" dur="7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8" fill="hold">
                      <p:stCondLst>
                        <p:cond delay="indefinite"/>
                      </p:stCondLst>
                      <p:childTnLst>
                        <p:par>
                          <p:cTn id="589" fill="hold">
                            <p:stCondLst>
                              <p:cond delay="0"/>
                            </p:stCondLst>
                            <p:childTnLst>
                              <p:par>
                                <p:cTn id="5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2" grpId="0"/>
      <p:bldP spid="3" grpId="0"/>
      <p:bldP spid="77" grpId="0"/>
      <p:bldP spid="91" grpId="0"/>
      <p:bldP spid="92" grpId="0"/>
      <p:bldP spid="93" grpId="0"/>
      <p:bldP spid="94" grpId="0"/>
      <p:bldP spid="95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564241" y="1877923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500241" y="187792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91" name="TextovéPole 90"/>
          <p:cNvSpPr txBox="1"/>
          <p:nvPr/>
        </p:nvSpPr>
        <p:spPr>
          <a:xfrm>
            <a:off x="3096241" y="187792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92" name="TextovéPole 91"/>
          <p:cNvSpPr txBox="1"/>
          <p:nvPr/>
        </p:nvSpPr>
        <p:spPr>
          <a:xfrm>
            <a:off x="4032241" y="187792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4968241" y="187792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5436241" y="187792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8</a:t>
            </a:r>
            <a:endParaRPr lang="cs-CZ" sz="4800" b="1" dirty="0"/>
          </a:p>
        </p:txBody>
      </p:sp>
      <p:sp>
        <p:nvSpPr>
          <p:cNvPr id="151" name="TextovéPole 150"/>
          <p:cNvSpPr txBox="1"/>
          <p:nvPr/>
        </p:nvSpPr>
        <p:spPr>
          <a:xfrm>
            <a:off x="3599840" y="4509120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4535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153" name="TextovéPole 152"/>
          <p:cNvSpPr txBox="1"/>
          <p:nvPr/>
        </p:nvSpPr>
        <p:spPr>
          <a:xfrm>
            <a:off x="3131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154" name="TextovéPole 153"/>
          <p:cNvSpPr txBox="1"/>
          <p:nvPr/>
        </p:nvSpPr>
        <p:spPr>
          <a:xfrm>
            <a:off x="4067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p:sp>
        <p:nvSpPr>
          <p:cNvPr id="155" name="TextovéPole 154"/>
          <p:cNvSpPr txBox="1"/>
          <p:nvPr/>
        </p:nvSpPr>
        <p:spPr>
          <a:xfrm>
            <a:off x="5003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156" name="TextovéPole 155"/>
          <p:cNvSpPr txBox="1"/>
          <p:nvPr/>
        </p:nvSpPr>
        <p:spPr>
          <a:xfrm>
            <a:off x="5940297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8</a:t>
            </a:r>
            <a:endParaRPr lang="cs-CZ" sz="4800" b="1" dirty="0"/>
          </a:p>
        </p:txBody>
      </p:sp>
      <p:sp>
        <p:nvSpPr>
          <p:cNvPr id="4" name="Obdélník 3"/>
          <p:cNvSpPr/>
          <p:nvPr/>
        </p:nvSpPr>
        <p:spPr>
          <a:xfrm>
            <a:off x="0" y="27000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Mají-li dvě čísla stejná znaménka, 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3240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určíme výsledek tak, že znaménko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opíšeme</a:t>
            </a:r>
            <a:endParaRPr lang="cs-CZ" altLang="cs-CZ" sz="2800" b="1" dirty="0">
              <a:solidFill>
                <a:srgbClr val="FF0000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3780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a sečteme absolutní hodnoty čísel. </a:t>
            </a:r>
          </a:p>
        </p:txBody>
      </p:sp>
      <p:sp>
        <p:nvSpPr>
          <p:cNvPr id="8" name="Ovál 7"/>
          <p:cNvSpPr/>
          <p:nvPr/>
        </p:nvSpPr>
        <p:spPr bwMode="auto">
          <a:xfrm>
            <a:off x="3065486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Ovál 156"/>
          <p:cNvSpPr/>
          <p:nvPr/>
        </p:nvSpPr>
        <p:spPr bwMode="auto">
          <a:xfrm>
            <a:off x="4031358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8" name="TextovéPole 157"/>
          <p:cNvSpPr txBox="1"/>
          <p:nvPr/>
        </p:nvSpPr>
        <p:spPr>
          <a:xfrm>
            <a:off x="5506180" y="452694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+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ovéPole 158"/>
              <p:cNvSpPr txBox="1"/>
              <p:nvPr/>
            </p:nvSpPr>
            <p:spPr>
              <a:xfrm>
                <a:off x="2778340" y="6074132"/>
                <a:ext cx="9279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9" name="TextovéPole 1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8340" y="6074132"/>
                <a:ext cx="927948" cy="52322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TextovéPole 159"/>
              <p:cNvSpPr txBox="1"/>
              <p:nvPr/>
            </p:nvSpPr>
            <p:spPr>
              <a:xfrm>
                <a:off x="3498340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0" name="TextovéPole 1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8340" y="6074132"/>
                <a:ext cx="572994" cy="52322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ovéPole 160"/>
              <p:cNvSpPr txBox="1"/>
              <p:nvPr/>
            </p:nvSpPr>
            <p:spPr>
              <a:xfrm>
                <a:off x="3782982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1" name="TextovéPole 1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2982" y="6074132"/>
                <a:ext cx="572994" cy="5232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TextovéPole 173"/>
              <p:cNvSpPr txBox="1"/>
              <p:nvPr/>
            </p:nvSpPr>
            <p:spPr>
              <a:xfrm>
                <a:off x="407101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4" name="TextovéPole 1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1014" y="6074132"/>
                <a:ext cx="572994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5" name="TextovéPole 174"/>
              <p:cNvSpPr txBox="1"/>
              <p:nvPr/>
            </p:nvSpPr>
            <p:spPr>
              <a:xfrm>
                <a:off x="4938340" y="6074132"/>
                <a:ext cx="9279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5" name="TextovéPole 1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8340" y="6074132"/>
                <a:ext cx="927948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ovéPole 175"/>
              <p:cNvSpPr txBox="1"/>
              <p:nvPr/>
            </p:nvSpPr>
            <p:spPr>
              <a:xfrm>
                <a:off x="5658340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6" name="TextovéPole 1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8340" y="6074132"/>
                <a:ext cx="572994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ovéPole 176"/>
              <p:cNvSpPr txBox="1"/>
              <p:nvPr/>
            </p:nvSpPr>
            <p:spPr>
              <a:xfrm>
                <a:off x="5943222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7" name="TextovéPole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222" y="6074132"/>
                <a:ext cx="572994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ovéPole 177"/>
              <p:cNvSpPr txBox="1"/>
              <p:nvPr/>
            </p:nvSpPr>
            <p:spPr>
              <a:xfrm>
                <a:off x="623125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8" name="TextovéPole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1254" y="6074132"/>
                <a:ext cx="572994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blouk 8"/>
          <p:cNvSpPr/>
          <p:nvPr/>
        </p:nvSpPr>
        <p:spPr bwMode="auto">
          <a:xfrm rot="10398267">
            <a:off x="4448259" y="4492034"/>
            <a:ext cx="1300891" cy="1309328"/>
          </a:xfrm>
          <a:prstGeom prst="arc">
            <a:avLst>
              <a:gd name="adj1" fmla="val 11082150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9" name="Oblouk 178"/>
          <p:cNvSpPr/>
          <p:nvPr/>
        </p:nvSpPr>
        <p:spPr bwMode="auto">
          <a:xfrm rot="9479863">
            <a:off x="3365240" y="3902387"/>
            <a:ext cx="2653919" cy="1688397"/>
          </a:xfrm>
          <a:prstGeom prst="arc">
            <a:avLst>
              <a:gd name="adj1" fmla="val 13244603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extovéPole 182"/>
              <p:cNvSpPr txBox="1"/>
              <p:nvPr/>
            </p:nvSpPr>
            <p:spPr>
              <a:xfrm>
                <a:off x="6588598" y="5010852"/>
                <a:ext cx="10801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3" name="TextovéPole 1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598" y="5010852"/>
                <a:ext cx="1080120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Přímá spojnice se šipkou 10"/>
          <p:cNvCxnSpPr/>
          <p:nvPr/>
        </p:nvCxnSpPr>
        <p:spPr bwMode="auto">
          <a:xfrm flipV="1">
            <a:off x="4535840" y="5459547"/>
            <a:ext cx="2268408" cy="74583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4" name="Přímá spojnice se šipkou 183"/>
          <p:cNvCxnSpPr/>
          <p:nvPr/>
        </p:nvCxnSpPr>
        <p:spPr bwMode="auto">
          <a:xfrm flipV="1">
            <a:off x="6561658" y="5483108"/>
            <a:ext cx="707096" cy="6804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5" name="Přímá spojnice se šipkou 184"/>
          <p:cNvCxnSpPr>
            <a:endCxn id="156" idx="3"/>
          </p:cNvCxnSpPr>
          <p:nvPr/>
        </p:nvCxnSpPr>
        <p:spPr bwMode="auto">
          <a:xfrm flipH="1" flipV="1">
            <a:off x="6444208" y="4924619"/>
            <a:ext cx="690364" cy="2064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9293372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000"/>
                            </p:stCondLst>
                            <p:childTnLst>
                              <p:par>
                                <p:cTn id="1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7" grpId="0"/>
      <p:bldP spid="91" grpId="0"/>
      <p:bldP spid="92" grpId="0"/>
      <p:bldP spid="93" grpId="0"/>
      <p:bldP spid="94" grpId="0"/>
      <p:bldP spid="151" grpId="0"/>
      <p:bldP spid="152" grpId="0"/>
      <p:bldP spid="153" grpId="0"/>
      <p:bldP spid="154" grpId="0"/>
      <p:bldP spid="155" grpId="0"/>
      <p:bldP spid="156" grpId="0"/>
      <p:bldP spid="4" grpId="0"/>
      <p:bldP spid="5" grpId="0"/>
      <p:bldP spid="7" grpId="0"/>
      <p:bldP spid="8" grpId="0" animBg="1"/>
      <p:bldP spid="8" grpId="1" animBg="1"/>
      <p:bldP spid="157" grpId="0" animBg="1"/>
      <p:bldP spid="157" grpId="1" animBg="1"/>
      <p:bldP spid="158" grpId="0"/>
      <p:bldP spid="159" grpId="0"/>
      <p:bldP spid="160" grpId="0"/>
      <p:bldP spid="161" grpId="0"/>
      <p:bldP spid="161" grpId="1"/>
      <p:bldP spid="174" grpId="0"/>
      <p:bldP spid="175" grpId="0"/>
      <p:bldP spid="176" grpId="0"/>
      <p:bldP spid="177" grpId="0"/>
      <p:bldP spid="177" grpId="1"/>
      <p:bldP spid="178" grpId="0"/>
      <p:bldP spid="9" grpId="0" animBg="1"/>
      <p:bldP spid="9" grpId="1" animBg="1"/>
      <p:bldP spid="179" grpId="0" animBg="1"/>
      <p:bldP spid="179" grpId="1" animBg="1"/>
      <p:bldP spid="183" grpId="0"/>
      <p:bldP spid="18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stejná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564241" y="1877923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500241" y="187792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3096241" y="1877923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241" y="1877923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4032241" y="1877923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241" y="1877923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968241" y="1877923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436241" y="1877923"/>
                <a:ext cx="100796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sz="4800" b="1" dirty="0" smtClean="0"/>
                  <a:t>8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241" y="1877923"/>
                <a:ext cx="1007967" cy="830997"/>
              </a:xfrm>
              <a:prstGeom prst="rect">
                <a:avLst/>
              </a:prstGeom>
              <a:blipFill rotWithShape="0">
                <a:blip r:embed="rId4"/>
                <a:stretch>
                  <a:fillRect t="-17647" r="-24848" b="-37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TextovéPole 150"/>
          <p:cNvSpPr txBox="1"/>
          <p:nvPr/>
        </p:nvSpPr>
        <p:spPr>
          <a:xfrm>
            <a:off x="3599840" y="4509120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4535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ovéPole 152"/>
              <p:cNvSpPr txBox="1"/>
              <p:nvPr/>
            </p:nvSpPr>
            <p:spPr>
              <a:xfrm>
                <a:off x="2990818" y="4456949"/>
                <a:ext cx="83995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0818" y="4456949"/>
                <a:ext cx="839950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ovéPole 153"/>
              <p:cNvSpPr txBox="1"/>
              <p:nvPr/>
            </p:nvSpPr>
            <p:spPr>
              <a:xfrm>
                <a:off x="4034810" y="4462911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4" name="TextovéPole 1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810" y="4462911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" name="TextovéPole 154"/>
          <p:cNvSpPr txBox="1"/>
          <p:nvPr/>
        </p:nvSpPr>
        <p:spPr>
          <a:xfrm>
            <a:off x="5003840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p:sp>
        <p:nvSpPr>
          <p:cNvPr id="156" name="TextovéPole 155"/>
          <p:cNvSpPr txBox="1"/>
          <p:nvPr/>
        </p:nvSpPr>
        <p:spPr>
          <a:xfrm>
            <a:off x="5940297" y="4509120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8</a:t>
            </a:r>
            <a:endParaRPr lang="cs-CZ" sz="4800" b="1" dirty="0"/>
          </a:p>
        </p:txBody>
      </p:sp>
      <p:sp>
        <p:nvSpPr>
          <p:cNvPr id="4" name="Obdélník 3"/>
          <p:cNvSpPr/>
          <p:nvPr/>
        </p:nvSpPr>
        <p:spPr>
          <a:xfrm>
            <a:off x="0" y="27000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Mají-li dvě čísla stejná znaménka, 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3240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určíme výsledek tak, že znaménko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opíšeme</a:t>
            </a:r>
            <a:endParaRPr lang="cs-CZ" altLang="cs-CZ" sz="2800" b="1" dirty="0">
              <a:solidFill>
                <a:srgbClr val="FF0000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37800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FF0000"/>
                </a:solidFill>
              </a:rPr>
              <a:t>a sečteme absolutní hodnoty čísel. </a:t>
            </a:r>
          </a:p>
        </p:txBody>
      </p:sp>
      <p:sp>
        <p:nvSpPr>
          <p:cNvPr id="8" name="Ovál 7"/>
          <p:cNvSpPr/>
          <p:nvPr/>
        </p:nvSpPr>
        <p:spPr bwMode="auto">
          <a:xfrm>
            <a:off x="3065486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Ovál 156"/>
          <p:cNvSpPr/>
          <p:nvPr/>
        </p:nvSpPr>
        <p:spPr bwMode="auto">
          <a:xfrm>
            <a:off x="4031358" y="4600582"/>
            <a:ext cx="648072" cy="64807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TextovéPole 157"/>
              <p:cNvSpPr txBox="1"/>
              <p:nvPr/>
            </p:nvSpPr>
            <p:spPr>
              <a:xfrm>
                <a:off x="5372610" y="4464333"/>
                <a:ext cx="72507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8" name="TextovéPole 1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2610" y="4464333"/>
                <a:ext cx="725074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ovéPole 158"/>
              <p:cNvSpPr txBox="1"/>
              <p:nvPr/>
            </p:nvSpPr>
            <p:spPr>
              <a:xfrm>
                <a:off x="2778340" y="6074132"/>
                <a:ext cx="9279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9" name="TextovéPole 1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8340" y="6074132"/>
                <a:ext cx="927948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TextovéPole 159"/>
              <p:cNvSpPr txBox="1"/>
              <p:nvPr/>
            </p:nvSpPr>
            <p:spPr>
              <a:xfrm>
                <a:off x="3498340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0" name="TextovéPole 1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8340" y="6074132"/>
                <a:ext cx="572994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ovéPole 160"/>
              <p:cNvSpPr txBox="1"/>
              <p:nvPr/>
            </p:nvSpPr>
            <p:spPr>
              <a:xfrm>
                <a:off x="3782982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1" name="TextovéPole 1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2982" y="6074132"/>
                <a:ext cx="572994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TextovéPole 173"/>
              <p:cNvSpPr txBox="1"/>
              <p:nvPr/>
            </p:nvSpPr>
            <p:spPr>
              <a:xfrm>
                <a:off x="407101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4" name="TextovéPole 1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1014" y="6074132"/>
                <a:ext cx="572994" cy="52322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5" name="TextovéPole 174"/>
              <p:cNvSpPr txBox="1"/>
              <p:nvPr/>
            </p:nvSpPr>
            <p:spPr>
              <a:xfrm>
                <a:off x="4938340" y="6074132"/>
                <a:ext cx="9279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5" name="TextovéPole 1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8340" y="6074132"/>
                <a:ext cx="927948" cy="52322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ovéPole 175"/>
              <p:cNvSpPr txBox="1"/>
              <p:nvPr/>
            </p:nvSpPr>
            <p:spPr>
              <a:xfrm>
                <a:off x="5658340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6" name="TextovéPole 1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8340" y="6074132"/>
                <a:ext cx="572994" cy="52322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ovéPole 176"/>
              <p:cNvSpPr txBox="1"/>
              <p:nvPr/>
            </p:nvSpPr>
            <p:spPr>
              <a:xfrm>
                <a:off x="5943222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7" name="TextovéPole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222" y="6074132"/>
                <a:ext cx="572994" cy="52322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ovéPole 177"/>
              <p:cNvSpPr txBox="1"/>
              <p:nvPr/>
            </p:nvSpPr>
            <p:spPr>
              <a:xfrm>
                <a:off x="6231254" y="6074132"/>
                <a:ext cx="5729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8" name="TextovéPole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1254" y="6074132"/>
                <a:ext cx="572994" cy="523220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blouk 8"/>
          <p:cNvSpPr/>
          <p:nvPr/>
        </p:nvSpPr>
        <p:spPr bwMode="auto">
          <a:xfrm rot="10398267">
            <a:off x="4448259" y="4492034"/>
            <a:ext cx="1300891" cy="1309328"/>
          </a:xfrm>
          <a:prstGeom prst="arc">
            <a:avLst>
              <a:gd name="adj1" fmla="val 11082150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9" name="Oblouk 178"/>
          <p:cNvSpPr/>
          <p:nvPr/>
        </p:nvSpPr>
        <p:spPr bwMode="auto">
          <a:xfrm rot="9479863">
            <a:off x="3365240" y="3902387"/>
            <a:ext cx="2653919" cy="1688397"/>
          </a:xfrm>
          <a:prstGeom prst="arc">
            <a:avLst>
              <a:gd name="adj1" fmla="val 13244603"/>
              <a:gd name="adj2" fmla="val 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extovéPole 182"/>
              <p:cNvSpPr txBox="1"/>
              <p:nvPr/>
            </p:nvSpPr>
            <p:spPr>
              <a:xfrm>
                <a:off x="6588598" y="5010852"/>
                <a:ext cx="10801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3" name="TextovéPole 1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598" y="5010852"/>
                <a:ext cx="1080120" cy="523220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Přímá spojnice se šipkou 10"/>
          <p:cNvCxnSpPr/>
          <p:nvPr/>
        </p:nvCxnSpPr>
        <p:spPr bwMode="auto">
          <a:xfrm flipV="1">
            <a:off x="4535840" y="5459547"/>
            <a:ext cx="2268408" cy="74583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4" name="Přímá spojnice se šipkou 183"/>
          <p:cNvCxnSpPr/>
          <p:nvPr/>
        </p:nvCxnSpPr>
        <p:spPr bwMode="auto">
          <a:xfrm flipV="1">
            <a:off x="6561658" y="5483108"/>
            <a:ext cx="707096" cy="6804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85" name="Přímá spojnice se šipkou 184"/>
          <p:cNvCxnSpPr>
            <a:endCxn id="156" idx="3"/>
          </p:cNvCxnSpPr>
          <p:nvPr/>
        </p:nvCxnSpPr>
        <p:spPr bwMode="auto">
          <a:xfrm flipH="1" flipV="1">
            <a:off x="6444208" y="4924619"/>
            <a:ext cx="690364" cy="2064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7084887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500"/>
                            </p:stCondLst>
                            <p:childTnLst>
                              <p:par>
                                <p:cTn id="1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7" grpId="0"/>
      <p:bldP spid="91" grpId="0"/>
      <p:bldP spid="92" grpId="0"/>
      <p:bldP spid="93" grpId="0"/>
      <p:bldP spid="94" grpId="0"/>
      <p:bldP spid="151" grpId="0"/>
      <p:bldP spid="152" grpId="0"/>
      <p:bldP spid="153" grpId="0"/>
      <p:bldP spid="154" grpId="0"/>
      <p:bldP spid="155" grpId="0"/>
      <p:bldP spid="156" grpId="0"/>
      <p:bldP spid="4" grpId="0"/>
      <p:bldP spid="5" grpId="0"/>
      <p:bldP spid="7" grpId="0"/>
      <p:bldP spid="8" grpId="0" animBg="1"/>
      <p:bldP spid="8" grpId="1" animBg="1"/>
      <p:bldP spid="157" grpId="0" animBg="1"/>
      <p:bldP spid="157" grpId="1" animBg="1"/>
      <p:bldP spid="158" grpId="0"/>
      <p:bldP spid="159" grpId="0"/>
      <p:bldP spid="160" grpId="0"/>
      <p:bldP spid="161" grpId="0"/>
      <p:bldP spid="161" grpId="1"/>
      <p:bldP spid="174" grpId="0"/>
      <p:bldP spid="175" grpId="0"/>
      <p:bldP spid="176" grpId="0"/>
      <p:bldP spid="177" grpId="0"/>
      <p:bldP spid="177" grpId="1"/>
      <p:bldP spid="178" grpId="0"/>
      <p:bldP spid="9" grpId="0" animBg="1"/>
      <p:bldP spid="9" grpId="1" animBg="1"/>
      <p:bldP spid="179" grpId="0" animBg="1"/>
      <p:bldP spid="179" grpId="1" animBg="1"/>
      <p:bldP spid="183" grpId="0"/>
      <p:bldP spid="18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0" y="112004"/>
            <a:ext cx="9143999" cy="666419"/>
          </a:xfrm>
        </p:spPr>
        <p:txBody>
          <a:bodyPr/>
          <a:lstStyle/>
          <a:p>
            <a:pPr algn="ctr"/>
            <a:r>
              <a:rPr lang="cs-CZ" b="1" dirty="0" smtClean="0"/>
              <a:t>Sčítání a odčítání celých čísel</a:t>
            </a:r>
            <a:endParaRPr lang="cs-CZ" b="1" dirty="0"/>
          </a:p>
        </p:txBody>
      </p:sp>
      <p:cxnSp>
        <p:nvCxnSpPr>
          <p:cNvPr id="28" name="Přímá spojnice 27"/>
          <p:cNvCxnSpPr/>
          <p:nvPr/>
        </p:nvCxnSpPr>
        <p:spPr bwMode="auto">
          <a:xfrm>
            <a:off x="288000" y="2534955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39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75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11156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147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183569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2195736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255577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29158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327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363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399685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435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471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507605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543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687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6516216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15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579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723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>
            <a:off x="7596000" y="2390939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>
            <a:off x="7956000" y="2411502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8316416" y="2411502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8676000" y="2390955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4194000" y="2642955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3780000" y="2642955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3420000" y="2642955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3060000" y="2642955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700000" y="2642955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340000" y="2642955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1980000" y="2642955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620000" y="2642955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1260000" y="2642955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900000" y="2642955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63" name="TextovéPole 62"/>
          <p:cNvSpPr txBox="1"/>
          <p:nvPr/>
        </p:nvSpPr>
        <p:spPr>
          <a:xfrm>
            <a:off x="4554000" y="2642955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4914000" y="2642955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274000" y="2642955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634000" y="2642955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5994000" y="2642955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6354000" y="2642955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6714000" y="2642955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7074000" y="2642955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7434000" y="2642955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7727009" y="2642270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8075123" y="2642270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8446513" y="2642270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468000" y="2642270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82813" y="2642270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2" name="Obdélník 1"/>
          <p:cNvSpPr/>
          <p:nvPr/>
        </p:nvSpPr>
        <p:spPr>
          <a:xfrm>
            <a:off x="1439956" y="942763"/>
            <a:ext cx="7153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Čísla mají různá znaménka</a:t>
            </a:r>
            <a:endParaRPr lang="cs-CZ" altLang="cs-CZ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564241" y="3246075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500241" y="3246075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ovéPole 90"/>
              <p:cNvSpPr txBox="1"/>
              <p:nvPr/>
            </p:nvSpPr>
            <p:spPr>
              <a:xfrm>
                <a:off x="3096241" y="3246075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241" y="3246075"/>
                <a:ext cx="503911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ovéPole 91"/>
              <p:cNvSpPr txBox="1"/>
              <p:nvPr/>
            </p:nvSpPr>
            <p:spPr>
              <a:xfrm>
                <a:off x="3996081" y="3246075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6081" y="3246075"/>
                <a:ext cx="503911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ovéPole 92"/>
          <p:cNvSpPr txBox="1"/>
          <p:nvPr/>
        </p:nvSpPr>
        <p:spPr>
          <a:xfrm>
            <a:off x="4968241" y="3246075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ovéPole 93"/>
              <p:cNvSpPr txBox="1"/>
              <p:nvPr/>
            </p:nvSpPr>
            <p:spPr>
              <a:xfrm>
                <a:off x="5436241" y="3246075"/>
                <a:ext cx="103265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sz="4800" b="1" dirty="0" smtClean="0"/>
                  <a:t>2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94" name="TextovéPole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241" y="3246075"/>
                <a:ext cx="1032658" cy="830997"/>
              </a:xfrm>
              <a:prstGeom prst="rect">
                <a:avLst/>
              </a:prstGeom>
              <a:blipFill rotWithShape="0">
                <a:blip r:embed="rId4"/>
                <a:stretch>
                  <a:fillRect t="-17518" r="-21893" b="-364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Pravoúhlá spojnice 11"/>
          <p:cNvCxnSpPr/>
          <p:nvPr/>
        </p:nvCxnSpPr>
        <p:spPr bwMode="auto">
          <a:xfrm rot="10800000">
            <a:off x="3096000" y="2076511"/>
            <a:ext cx="2344354" cy="339600"/>
          </a:xfrm>
          <a:prstGeom prst="bentConnector3">
            <a:avLst>
              <a:gd name="adj1" fmla="val -295"/>
            </a:avLst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ovéPole 94"/>
              <p:cNvSpPr txBox="1"/>
              <p:nvPr/>
            </p:nvSpPr>
            <p:spPr>
              <a:xfrm>
                <a:off x="4109920" y="1602182"/>
                <a:ext cx="39676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5" name="TextovéPol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9920" y="1602182"/>
                <a:ext cx="396763" cy="58477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1" name="Přímá spojnice 100"/>
          <p:cNvCxnSpPr/>
          <p:nvPr/>
        </p:nvCxnSpPr>
        <p:spPr bwMode="auto">
          <a:xfrm>
            <a:off x="5436000" y="2390400"/>
            <a:ext cx="0" cy="28803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>
            <a:off x="240683" y="4983227"/>
            <a:ext cx="84969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Přímá spojnice 102"/>
          <p:cNvCxnSpPr/>
          <p:nvPr/>
        </p:nvCxnSpPr>
        <p:spPr bwMode="auto">
          <a:xfrm>
            <a:off x="34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Přímá spojnice 103"/>
          <p:cNvCxnSpPr/>
          <p:nvPr/>
        </p:nvCxnSpPr>
        <p:spPr bwMode="auto">
          <a:xfrm>
            <a:off x="70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>
            <a:off x="10682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Přímá spojnice 105"/>
          <p:cNvCxnSpPr/>
          <p:nvPr/>
        </p:nvCxnSpPr>
        <p:spPr bwMode="auto">
          <a:xfrm>
            <a:off x="142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Přímá spojnice 106"/>
          <p:cNvCxnSpPr/>
          <p:nvPr/>
        </p:nvCxnSpPr>
        <p:spPr bwMode="auto">
          <a:xfrm>
            <a:off x="178837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Přímá spojnice 107"/>
          <p:cNvCxnSpPr/>
          <p:nvPr/>
        </p:nvCxnSpPr>
        <p:spPr bwMode="auto">
          <a:xfrm>
            <a:off x="2148419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>
            <a:off x="250845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>
            <a:off x="28684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>
            <a:off x="322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Přímá spojnice 111"/>
          <p:cNvCxnSpPr/>
          <p:nvPr/>
        </p:nvCxnSpPr>
        <p:spPr bwMode="auto">
          <a:xfrm>
            <a:off x="358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>
            <a:off x="394953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>
            <a:off x="430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Přímá spojnice 114"/>
          <p:cNvCxnSpPr/>
          <p:nvPr/>
        </p:nvCxnSpPr>
        <p:spPr bwMode="auto">
          <a:xfrm>
            <a:off x="466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Přímá spojnice 115"/>
          <p:cNvCxnSpPr/>
          <p:nvPr/>
        </p:nvCxnSpPr>
        <p:spPr bwMode="auto">
          <a:xfrm>
            <a:off x="502873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Přímá spojnice 116"/>
          <p:cNvCxnSpPr/>
          <p:nvPr/>
        </p:nvCxnSpPr>
        <p:spPr bwMode="auto">
          <a:xfrm>
            <a:off x="538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Přímá spojnice 117"/>
          <p:cNvCxnSpPr/>
          <p:nvPr/>
        </p:nvCxnSpPr>
        <p:spPr bwMode="auto">
          <a:xfrm>
            <a:off x="682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Přímá spojnice 118"/>
          <p:cNvCxnSpPr/>
          <p:nvPr/>
        </p:nvCxnSpPr>
        <p:spPr bwMode="auto">
          <a:xfrm>
            <a:off x="6468899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Přímá spojnice 119"/>
          <p:cNvCxnSpPr/>
          <p:nvPr/>
        </p:nvCxnSpPr>
        <p:spPr bwMode="auto">
          <a:xfrm>
            <a:off x="610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Přímá spojnice 120"/>
          <p:cNvCxnSpPr/>
          <p:nvPr/>
        </p:nvCxnSpPr>
        <p:spPr bwMode="auto">
          <a:xfrm>
            <a:off x="574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Přímá spojnice 121"/>
          <p:cNvCxnSpPr/>
          <p:nvPr/>
        </p:nvCxnSpPr>
        <p:spPr bwMode="auto">
          <a:xfrm>
            <a:off x="718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Přímá spojnice 122"/>
          <p:cNvCxnSpPr/>
          <p:nvPr/>
        </p:nvCxnSpPr>
        <p:spPr bwMode="auto">
          <a:xfrm>
            <a:off x="7548683" y="4839211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Přímá spojnice 123"/>
          <p:cNvCxnSpPr/>
          <p:nvPr/>
        </p:nvCxnSpPr>
        <p:spPr bwMode="auto">
          <a:xfrm>
            <a:off x="7908683" y="485977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Přímá spojnice 124"/>
          <p:cNvCxnSpPr/>
          <p:nvPr/>
        </p:nvCxnSpPr>
        <p:spPr bwMode="auto">
          <a:xfrm>
            <a:off x="8269099" y="4859774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6" name="Přímá spojnice 125"/>
          <p:cNvCxnSpPr/>
          <p:nvPr/>
        </p:nvCxnSpPr>
        <p:spPr bwMode="auto">
          <a:xfrm>
            <a:off x="8628683" y="4839227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7" name="TextovéPole 126"/>
          <p:cNvSpPr txBox="1"/>
          <p:nvPr/>
        </p:nvSpPr>
        <p:spPr>
          <a:xfrm>
            <a:off x="4146683" y="5091227"/>
            <a:ext cx="31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0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28" name="TextovéPole 127"/>
          <p:cNvSpPr txBox="1"/>
          <p:nvPr/>
        </p:nvSpPr>
        <p:spPr>
          <a:xfrm>
            <a:off x="3732683" y="5091227"/>
            <a:ext cx="43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129" name="TextovéPole 128"/>
          <p:cNvSpPr txBox="1"/>
          <p:nvPr/>
        </p:nvSpPr>
        <p:spPr>
          <a:xfrm>
            <a:off x="3372683" y="5091227"/>
            <a:ext cx="4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130" name="TextovéPole 129"/>
          <p:cNvSpPr txBox="1"/>
          <p:nvPr/>
        </p:nvSpPr>
        <p:spPr>
          <a:xfrm>
            <a:off x="3012683" y="5091227"/>
            <a:ext cx="39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131" name="TextovéPole 130"/>
          <p:cNvSpPr txBox="1"/>
          <p:nvPr/>
        </p:nvSpPr>
        <p:spPr>
          <a:xfrm>
            <a:off x="2652683" y="5091227"/>
            <a:ext cx="42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-4</a:t>
            </a:r>
            <a:endParaRPr lang="cs-CZ" b="1" dirty="0"/>
          </a:p>
        </p:txBody>
      </p:sp>
      <p:sp>
        <p:nvSpPr>
          <p:cNvPr id="132" name="TextovéPole 131"/>
          <p:cNvSpPr txBox="1"/>
          <p:nvPr/>
        </p:nvSpPr>
        <p:spPr>
          <a:xfrm>
            <a:off x="2292683" y="5091227"/>
            <a:ext cx="38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-5</a:t>
            </a:r>
            <a:endParaRPr lang="cs-CZ" b="1" dirty="0"/>
          </a:p>
        </p:txBody>
      </p:sp>
      <p:sp>
        <p:nvSpPr>
          <p:cNvPr id="133" name="TextovéPole 132"/>
          <p:cNvSpPr txBox="1"/>
          <p:nvPr/>
        </p:nvSpPr>
        <p:spPr>
          <a:xfrm>
            <a:off x="1932683" y="5091227"/>
            <a:ext cx="3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-6</a:t>
            </a:r>
            <a:endParaRPr lang="cs-CZ" b="1" dirty="0"/>
          </a:p>
        </p:txBody>
      </p:sp>
      <p:sp>
        <p:nvSpPr>
          <p:cNvPr id="134" name="TextovéPole 133"/>
          <p:cNvSpPr txBox="1"/>
          <p:nvPr/>
        </p:nvSpPr>
        <p:spPr>
          <a:xfrm>
            <a:off x="1572683" y="5091227"/>
            <a:ext cx="42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-7</a:t>
            </a:r>
            <a:endParaRPr lang="cs-CZ" b="1" dirty="0"/>
          </a:p>
        </p:txBody>
      </p:sp>
      <p:sp>
        <p:nvSpPr>
          <p:cNvPr id="135" name="TextovéPole 134"/>
          <p:cNvSpPr txBox="1"/>
          <p:nvPr/>
        </p:nvSpPr>
        <p:spPr>
          <a:xfrm>
            <a:off x="1212683" y="5091227"/>
            <a:ext cx="41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-8</a:t>
            </a:r>
            <a:endParaRPr lang="cs-CZ" b="1" dirty="0"/>
          </a:p>
        </p:txBody>
      </p:sp>
      <p:sp>
        <p:nvSpPr>
          <p:cNvPr id="136" name="TextovéPole 135"/>
          <p:cNvSpPr txBox="1"/>
          <p:nvPr/>
        </p:nvSpPr>
        <p:spPr>
          <a:xfrm>
            <a:off x="852683" y="5091227"/>
            <a:ext cx="5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-9</a:t>
            </a:r>
          </a:p>
        </p:txBody>
      </p:sp>
      <p:sp>
        <p:nvSpPr>
          <p:cNvPr id="137" name="TextovéPole 136"/>
          <p:cNvSpPr txBox="1"/>
          <p:nvPr/>
        </p:nvSpPr>
        <p:spPr>
          <a:xfrm>
            <a:off x="4506683" y="5091227"/>
            <a:ext cx="3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138" name="TextovéPole 137"/>
          <p:cNvSpPr txBox="1"/>
          <p:nvPr/>
        </p:nvSpPr>
        <p:spPr>
          <a:xfrm>
            <a:off x="4866683" y="5091227"/>
            <a:ext cx="34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139" name="TextovéPole 138"/>
          <p:cNvSpPr txBox="1"/>
          <p:nvPr/>
        </p:nvSpPr>
        <p:spPr>
          <a:xfrm>
            <a:off x="5226683" y="5091227"/>
            <a:ext cx="306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140" name="TextovéPole 139"/>
          <p:cNvSpPr txBox="1"/>
          <p:nvPr/>
        </p:nvSpPr>
        <p:spPr>
          <a:xfrm>
            <a:off x="5586683" y="5091227"/>
            <a:ext cx="31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141" name="TextovéPole 140"/>
          <p:cNvSpPr txBox="1"/>
          <p:nvPr/>
        </p:nvSpPr>
        <p:spPr>
          <a:xfrm>
            <a:off x="5946683" y="5091227"/>
            <a:ext cx="3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142" name="TextovéPole 141"/>
          <p:cNvSpPr txBox="1"/>
          <p:nvPr/>
        </p:nvSpPr>
        <p:spPr>
          <a:xfrm>
            <a:off x="6306683" y="5091227"/>
            <a:ext cx="31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143" name="TextovéPole 142"/>
          <p:cNvSpPr txBox="1"/>
          <p:nvPr/>
        </p:nvSpPr>
        <p:spPr>
          <a:xfrm>
            <a:off x="6666683" y="5091227"/>
            <a:ext cx="31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144" name="TextovéPole 143"/>
          <p:cNvSpPr txBox="1"/>
          <p:nvPr/>
        </p:nvSpPr>
        <p:spPr>
          <a:xfrm>
            <a:off x="7026683" y="5091227"/>
            <a:ext cx="360000" cy="3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145" name="TextovéPole 144"/>
          <p:cNvSpPr txBox="1"/>
          <p:nvPr/>
        </p:nvSpPr>
        <p:spPr>
          <a:xfrm>
            <a:off x="7386683" y="5091227"/>
            <a:ext cx="3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146" name="TextovéPole 145"/>
          <p:cNvSpPr txBox="1"/>
          <p:nvPr/>
        </p:nvSpPr>
        <p:spPr>
          <a:xfrm>
            <a:off x="7679692" y="5090542"/>
            <a:ext cx="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  <p:sp>
        <p:nvSpPr>
          <p:cNvPr id="147" name="TextovéPole 146"/>
          <p:cNvSpPr txBox="1"/>
          <p:nvPr/>
        </p:nvSpPr>
        <p:spPr>
          <a:xfrm>
            <a:off x="8027806" y="5090542"/>
            <a:ext cx="4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</a:t>
            </a:r>
            <a:endParaRPr lang="cs-CZ" b="1" dirty="0"/>
          </a:p>
        </p:txBody>
      </p:sp>
      <p:sp>
        <p:nvSpPr>
          <p:cNvPr id="148" name="TextovéPole 147"/>
          <p:cNvSpPr txBox="1"/>
          <p:nvPr/>
        </p:nvSpPr>
        <p:spPr>
          <a:xfrm>
            <a:off x="8399196" y="5090542"/>
            <a:ext cx="49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</a:t>
            </a:r>
            <a:endParaRPr lang="cs-CZ" b="1" dirty="0"/>
          </a:p>
        </p:txBody>
      </p:sp>
      <p:sp>
        <p:nvSpPr>
          <p:cNvPr id="149" name="TextovéPole 148"/>
          <p:cNvSpPr txBox="1"/>
          <p:nvPr/>
        </p:nvSpPr>
        <p:spPr>
          <a:xfrm>
            <a:off x="420683" y="5090542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-10</a:t>
            </a:r>
            <a:endParaRPr lang="cs-CZ" b="1" dirty="0"/>
          </a:p>
        </p:txBody>
      </p:sp>
      <p:sp>
        <p:nvSpPr>
          <p:cNvPr id="150" name="TextovéPole 149"/>
          <p:cNvSpPr txBox="1"/>
          <p:nvPr/>
        </p:nvSpPr>
        <p:spPr>
          <a:xfrm>
            <a:off x="35496" y="5090542"/>
            <a:ext cx="5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-11</a:t>
            </a:r>
            <a:endParaRPr lang="cs-CZ" b="1" dirty="0"/>
          </a:p>
        </p:txBody>
      </p:sp>
      <p:sp>
        <p:nvSpPr>
          <p:cNvPr id="151" name="TextovéPole 150"/>
          <p:cNvSpPr txBox="1"/>
          <p:nvPr/>
        </p:nvSpPr>
        <p:spPr>
          <a:xfrm>
            <a:off x="3599840" y="5694347"/>
            <a:ext cx="57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3</a:t>
            </a:r>
            <a:endParaRPr lang="cs-CZ" sz="4800" b="1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4535840" y="5694347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5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ovéPole 152"/>
              <p:cNvSpPr txBox="1"/>
              <p:nvPr/>
            </p:nvSpPr>
            <p:spPr>
              <a:xfrm>
                <a:off x="3131840" y="5694347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3" name="TextovéPol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5694347"/>
                <a:ext cx="503911" cy="830997"/>
              </a:xfrm>
              <a:prstGeom prst="rect">
                <a:avLst/>
              </a:prstGeom>
              <a:blipFill rotWithShape="0">
                <a:blip r:embed="rId6"/>
                <a:stretch>
                  <a:fillRect r="-12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ovéPole 153"/>
              <p:cNvSpPr txBox="1"/>
              <p:nvPr/>
            </p:nvSpPr>
            <p:spPr>
              <a:xfrm>
                <a:off x="3995936" y="5694347"/>
                <a:ext cx="5039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 xmlns="">
          <p:sp>
            <p:nvSpPr>
              <p:cNvPr id="154" name="TextovéPole 1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5694347"/>
                <a:ext cx="503911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" name="TextovéPole 154"/>
          <p:cNvSpPr txBox="1"/>
          <p:nvPr/>
        </p:nvSpPr>
        <p:spPr>
          <a:xfrm>
            <a:off x="5003840" y="5694347"/>
            <a:ext cx="503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=</a:t>
            </a:r>
            <a:endParaRPr lang="cs-CZ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TextovéPole 155"/>
              <p:cNvSpPr txBox="1"/>
              <p:nvPr/>
            </p:nvSpPr>
            <p:spPr>
              <a:xfrm>
                <a:off x="5471840" y="5694347"/>
                <a:ext cx="99705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4800" b="1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cs-CZ" sz="4800" b="1" dirty="0" smtClean="0"/>
                  <a:t>2</a:t>
                </a:r>
                <a:endParaRPr lang="cs-CZ" sz="4800" b="1" dirty="0"/>
              </a:p>
            </p:txBody>
          </p:sp>
        </mc:Choice>
        <mc:Fallback xmlns="">
          <p:sp>
            <p:nvSpPr>
              <p:cNvPr id="156" name="TextovéPole 1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1840" y="5694347"/>
                <a:ext cx="997059" cy="830997"/>
              </a:xfrm>
              <a:prstGeom prst="rect">
                <a:avLst/>
              </a:prstGeom>
              <a:blipFill rotWithShape="0">
                <a:blip r:embed="rId8"/>
                <a:stretch>
                  <a:fillRect t="-17647" r="-26380" b="-37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Přímá spojnice 17"/>
          <p:cNvCxnSpPr/>
          <p:nvPr/>
        </p:nvCxnSpPr>
        <p:spPr bwMode="auto">
          <a:xfrm>
            <a:off x="4308683" y="4983227"/>
            <a:ext cx="108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2" name="Přímá spojnice 161"/>
          <p:cNvCxnSpPr/>
          <p:nvPr/>
        </p:nvCxnSpPr>
        <p:spPr bwMode="auto">
          <a:xfrm>
            <a:off x="3589200" y="4983227"/>
            <a:ext cx="180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3" name="Přímá spojnice 162"/>
          <p:cNvCxnSpPr/>
          <p:nvPr/>
        </p:nvCxnSpPr>
        <p:spPr bwMode="auto">
          <a:xfrm>
            <a:off x="3589200" y="4983227"/>
            <a:ext cx="720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TextovéPole 163"/>
              <p:cNvSpPr txBox="1"/>
              <p:nvPr/>
            </p:nvSpPr>
            <p:spPr>
              <a:xfrm>
                <a:off x="89043" y="3891320"/>
                <a:ext cx="509995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/>
                  <a:t>Znaménko </a:t>
                </a:r>
                <a14:m>
                  <m:oMath xmlns:m="http://schemas.openxmlformats.org/officeDocument/2006/math">
                    <m:r>
                      <a:rPr lang="cs-CZ" sz="2400" b="1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cs-CZ" sz="2400" b="1" dirty="0" smtClean="0"/>
                  <a:t> na začátku příkladu obvykle nepíšeme</a:t>
                </a:r>
                <a:endParaRPr lang="cs-CZ" sz="2400" b="1" dirty="0"/>
              </a:p>
            </p:txBody>
          </p:sp>
        </mc:Choice>
        <mc:Fallback xmlns="">
          <p:sp>
            <p:nvSpPr>
              <p:cNvPr id="164" name="TextovéPole 1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43" y="3891320"/>
                <a:ext cx="5099956" cy="830997"/>
              </a:xfrm>
              <a:prstGeom prst="rect">
                <a:avLst/>
              </a:prstGeom>
              <a:blipFill rotWithShape="0">
                <a:blip r:embed="rId9"/>
                <a:stretch>
                  <a:fillRect l="-1914" t="-5109" r="-120" b="-1605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70866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00"/>
                            </p:stCondLst>
                            <p:childTnLst>
                              <p:par>
                                <p:cTn id="2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1000"/>
                            </p:stCondLst>
                            <p:childTnLst>
                              <p:par>
                                <p:cTn id="2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1500"/>
                            </p:stCondLst>
                            <p:childTnLst>
                              <p:par>
                                <p:cTn id="2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2000"/>
                            </p:stCondLst>
                            <p:childTnLst>
                              <p:par>
                                <p:cTn id="2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500"/>
                            </p:stCondLst>
                            <p:childTnLst>
                              <p:par>
                                <p:cTn id="2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0" dur="3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44444E-6 L -0.1967 0.00116 " pathEditMode="relative" rAng="0" ptsTypes="AA">
                                      <p:cBhvr>
                                        <p:cTn id="304" dur="5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44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5" fill="hold">
                            <p:stCondLst>
                              <p:cond delay="5000"/>
                            </p:stCondLst>
                            <p:childTnLst>
                              <p:par>
                                <p:cTn id="30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7" dur="2000" fill="hold"/>
                                        <p:tgtEl>
                                          <p:spTgt spid="10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>
                      <p:stCondLst>
                        <p:cond delay="indefinite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2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2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7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7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2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2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2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3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2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3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2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2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7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8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2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7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8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2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4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7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2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3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7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8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9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2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3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7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9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7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2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3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7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9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2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7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9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2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8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9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2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3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4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8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9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0" fill="hold">
                      <p:stCondLst>
                        <p:cond delay="indefinite"/>
                      </p:stCondLst>
                      <p:childTnLst>
                        <p:par>
                          <p:cTn id="561" fill="hold">
                            <p:stCondLst>
                              <p:cond delay="0"/>
                            </p:stCondLst>
                            <p:childTnLst>
                              <p:par>
                                <p:cTn id="5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4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5" fill="hold">
                            <p:stCondLst>
                              <p:cond delay="500"/>
                            </p:stCondLst>
                            <p:childTnLst>
                              <p:par>
                                <p:cTn id="5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9" fill="hold">
                            <p:stCondLst>
                              <p:cond delay="1000"/>
                            </p:stCondLst>
                            <p:childTnLst>
                              <p:par>
                                <p:cTn id="5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1500"/>
                            </p:stCondLst>
                            <p:childTnLst>
                              <p:par>
                                <p:cTn id="5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7" fill="hold">
                            <p:stCondLst>
                              <p:cond delay="2000"/>
                            </p:stCondLst>
                            <p:childTnLst>
                              <p:par>
                                <p:cTn id="5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1" fill="hold">
                      <p:stCondLst>
                        <p:cond delay="indefinite"/>
                      </p:stCondLst>
                      <p:childTnLst>
                        <p:par>
                          <p:cTn id="582" fill="hold">
                            <p:stCondLst>
                              <p:cond delay="0"/>
                            </p:stCondLst>
                            <p:childTnLst>
                              <p:par>
                                <p:cTn id="583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6" fill="hold">
                      <p:stCondLst>
                        <p:cond delay="indefinite"/>
                      </p:stCondLst>
                      <p:childTnLst>
                        <p:par>
                          <p:cTn id="587" fill="hold">
                            <p:stCondLst>
                              <p:cond delay="0"/>
                            </p:stCondLst>
                            <p:childTnLst>
                              <p:par>
                                <p:cTn id="5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0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4" fill="hold">
                      <p:stCondLst>
                        <p:cond delay="indefinite"/>
                      </p:stCondLst>
                      <p:childTnLst>
                        <p:par>
                          <p:cTn id="595" fill="hold">
                            <p:stCondLst>
                              <p:cond delay="0"/>
                            </p:stCondLst>
                            <p:childTnLst>
                              <p:par>
                                <p:cTn id="5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9" fill="hold">
                      <p:stCondLst>
                        <p:cond delay="indefinite"/>
                      </p:stCondLst>
                      <p:childTnLst>
                        <p:par>
                          <p:cTn id="600" fill="hold">
                            <p:stCondLst>
                              <p:cond delay="0"/>
                            </p:stCondLst>
                            <p:childTnLst>
                              <p:par>
                                <p:cTn id="60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3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4" fill="hold">
                      <p:stCondLst>
                        <p:cond delay="indefinite"/>
                      </p:stCondLst>
                      <p:childTnLst>
                        <p:par>
                          <p:cTn id="605" fill="hold">
                            <p:stCondLst>
                              <p:cond delay="0"/>
                            </p:stCondLst>
                            <p:childTnLst>
                              <p:par>
                                <p:cTn id="60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8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9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10" dur="1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2" presetID="22" presetClass="exit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13" dur="7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5" fill="hold">
                      <p:stCondLst>
                        <p:cond delay="indefinite"/>
                      </p:stCondLst>
                      <p:childTnLst>
                        <p:par>
                          <p:cTn id="616" fill="hold">
                            <p:stCondLst>
                              <p:cond delay="0"/>
                            </p:stCondLst>
                            <p:childTnLst>
                              <p:par>
                                <p:cTn id="6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2" grpId="0"/>
      <p:bldP spid="3" grpId="0"/>
      <p:bldP spid="77" grpId="0"/>
      <p:bldP spid="91" grpId="0"/>
      <p:bldP spid="91" grpId="1"/>
      <p:bldP spid="92" grpId="0"/>
      <p:bldP spid="93" grpId="0"/>
      <p:bldP spid="94" grpId="0"/>
      <p:bldP spid="95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0" grpId="1"/>
      <p:bldP spid="151" grpId="0"/>
      <p:bldP spid="152" grpId="0"/>
      <p:bldP spid="153" grpId="0"/>
      <p:bldP spid="153" grpId="1"/>
      <p:bldP spid="154" grpId="0"/>
      <p:bldP spid="155" grpId="0"/>
      <p:bldP spid="156" grpId="0"/>
      <p:bldP spid="164" grpId="0"/>
      <p:bldP spid="164" grpId="1"/>
      <p:bldP spid="164" grpId="2"/>
      <p:bldP spid="164" grpId="3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19559</TotalTime>
  <Words>1498</Words>
  <Application>Microsoft Office PowerPoint</Application>
  <PresentationFormat>Předvádění na obrazovce (4:3)</PresentationFormat>
  <Paragraphs>584</Paragraphs>
  <Slides>23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30" baseType="lpstr">
      <vt:lpstr>Arial</vt:lpstr>
      <vt:lpstr>Cambria Math</vt:lpstr>
      <vt:lpstr>Symbol</vt:lpstr>
      <vt:lpstr>Tahoma</vt:lpstr>
      <vt:lpstr>Trebuchet MS</vt:lpstr>
      <vt:lpstr>Wingdings</vt:lpstr>
      <vt:lpstr>Prezentace školení zaměstnanců</vt:lpstr>
      <vt:lpstr>Sčítání a odčítání celých čísel</vt:lpstr>
      <vt:lpstr>Celá čísla</vt:lpstr>
      <vt:lpstr>Celá čísla</vt:lpstr>
      <vt:lpstr>Absolutní hodnota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</vt:lpstr>
      <vt:lpstr>Sčítání a odčítání celých čísel shrnutí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376</cp:revision>
  <dcterms:created xsi:type="dcterms:W3CDTF">2012-01-02T08:14:14Z</dcterms:created>
  <dcterms:modified xsi:type="dcterms:W3CDTF">2016-01-03T15:09:12Z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