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91" r:id="rId14"/>
    <p:sldId id="289" r:id="rId15"/>
    <p:sldId id="292" r:id="rId16"/>
    <p:sldId id="293" r:id="rId17"/>
    <p:sldId id="294" r:id="rId18"/>
    <p:sldId id="295" r:id="rId19"/>
    <p:sldId id="296" r:id="rId20"/>
    <p:sldId id="290" r:id="rId21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F828"/>
    <a:srgbClr val="00CCFF"/>
    <a:srgbClr val="00FF00"/>
    <a:srgbClr val="FF3399"/>
    <a:srgbClr val="FFFF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35" autoAdjust="0"/>
    <p:restoredTop sz="94600" autoAdjust="0"/>
  </p:normalViewPr>
  <p:slideViewPr>
    <p:cSldViewPr>
      <p:cViewPr varScale="1">
        <p:scale>
          <a:sx n="62" d="100"/>
          <a:sy n="62" d="100"/>
        </p:scale>
        <p:origin x="102" y="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040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11" Type="http://schemas.openxmlformats.org/officeDocument/2006/relationships/image" Target="../media/image58.png"/><Relationship Id="rId5" Type="http://schemas.openxmlformats.org/officeDocument/2006/relationships/image" Target="../media/image53.png"/><Relationship Id="rId10" Type="http://schemas.openxmlformats.org/officeDocument/2006/relationships/image" Target="../media/image4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70.png"/><Relationship Id="rId18" Type="http://schemas.openxmlformats.org/officeDocument/2006/relationships/image" Target="../media/image75.png"/><Relationship Id="rId3" Type="http://schemas.openxmlformats.org/officeDocument/2006/relationships/image" Target="../media/image60.png"/><Relationship Id="rId21" Type="http://schemas.openxmlformats.org/officeDocument/2006/relationships/image" Target="../media/image78.png"/><Relationship Id="rId7" Type="http://schemas.openxmlformats.org/officeDocument/2006/relationships/image" Target="../media/image64.png"/><Relationship Id="rId12" Type="http://schemas.openxmlformats.org/officeDocument/2006/relationships/image" Target="../media/image69.png"/><Relationship Id="rId17" Type="http://schemas.openxmlformats.org/officeDocument/2006/relationships/image" Target="../media/image74.png"/><Relationship Id="rId2" Type="http://schemas.openxmlformats.org/officeDocument/2006/relationships/image" Target="../media/image59.png"/><Relationship Id="rId16" Type="http://schemas.openxmlformats.org/officeDocument/2006/relationships/image" Target="../media/image73.png"/><Relationship Id="rId20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11" Type="http://schemas.openxmlformats.org/officeDocument/2006/relationships/image" Target="../media/image68.png"/><Relationship Id="rId5" Type="http://schemas.openxmlformats.org/officeDocument/2006/relationships/image" Target="../media/image62.png"/><Relationship Id="rId15" Type="http://schemas.openxmlformats.org/officeDocument/2006/relationships/image" Target="../media/image72.png"/><Relationship Id="rId10" Type="http://schemas.openxmlformats.org/officeDocument/2006/relationships/image" Target="../media/image67.png"/><Relationship Id="rId19" Type="http://schemas.openxmlformats.org/officeDocument/2006/relationships/image" Target="../media/image76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Relationship Id="rId14" Type="http://schemas.openxmlformats.org/officeDocument/2006/relationships/image" Target="../media/image7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11" Type="http://schemas.openxmlformats.org/officeDocument/2006/relationships/image" Target="../media/image90.png"/><Relationship Id="rId5" Type="http://schemas.openxmlformats.org/officeDocument/2006/relationships/image" Target="../media/image84.png"/><Relationship Id="rId10" Type="http://schemas.openxmlformats.org/officeDocument/2006/relationships/image" Target="../media/image89.png"/><Relationship Id="rId4" Type="http://schemas.openxmlformats.org/officeDocument/2006/relationships/image" Target="../media/image83.png"/><Relationship Id="rId9" Type="http://schemas.openxmlformats.org/officeDocument/2006/relationships/image" Target="../media/image8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11" Type="http://schemas.openxmlformats.org/officeDocument/2006/relationships/image" Target="../media/image100.png"/><Relationship Id="rId5" Type="http://schemas.openxmlformats.org/officeDocument/2006/relationships/image" Target="../media/image94.png"/><Relationship Id="rId10" Type="http://schemas.openxmlformats.org/officeDocument/2006/relationships/image" Target="../media/image99.png"/><Relationship Id="rId4" Type="http://schemas.openxmlformats.org/officeDocument/2006/relationships/image" Target="../media/image93.png"/><Relationship Id="rId9" Type="http://schemas.openxmlformats.org/officeDocument/2006/relationships/image" Target="../media/image9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8384" y="836712"/>
            <a:ext cx="9144000" cy="1462088"/>
          </a:xfrm>
        </p:spPr>
        <p:txBody>
          <a:bodyPr/>
          <a:lstStyle/>
          <a:p>
            <a:pPr algn="ctr"/>
            <a:r>
              <a:rPr lang="cs-CZ" dirty="0" smtClean="0"/>
              <a:t>Celá čísla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" y="112004"/>
            <a:ext cx="9144000" cy="666419"/>
          </a:xfrm>
        </p:spPr>
        <p:txBody>
          <a:bodyPr/>
          <a:lstStyle/>
          <a:p>
            <a:pPr algn="ctr"/>
            <a:r>
              <a:rPr lang="cs-CZ" b="1" dirty="0" smtClean="0"/>
              <a:t>Porovnávání celých čísel</a:t>
            </a:r>
            <a:endParaRPr lang="cs-CZ" b="1" dirty="0"/>
          </a:p>
        </p:txBody>
      </p:sp>
      <p:cxnSp>
        <p:nvCxnSpPr>
          <p:cNvPr id="28" name="Přímá spojnice 27"/>
          <p:cNvCxnSpPr/>
          <p:nvPr/>
        </p:nvCxnSpPr>
        <p:spPr bwMode="auto">
          <a:xfrm>
            <a:off x="288000" y="2348880"/>
            <a:ext cx="597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395512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75520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115248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147528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183532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219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255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291636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3275512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363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399556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435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579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543572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507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4715512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6155512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3113512" y="2456880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2699512" y="2456880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2339512" y="2456880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1979512" y="2456880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1619512" y="2456880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1259512" y="2456880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899512" y="2456880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539512" y="2456880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79512" y="2456880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3473512" y="2456880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3833512" y="2456880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4193512" y="2456880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4553512" y="2456880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4913512" y="2456880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5273512" y="2456880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5633512" y="2456880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5993512" y="2456880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194393" y="842589"/>
            <a:ext cx="68339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Směrem </a:t>
            </a:r>
            <a:r>
              <a:rPr lang="cs-CZ" altLang="cs-CZ" sz="2400" b="1" dirty="0">
                <a:solidFill>
                  <a:srgbClr val="FF0000"/>
                </a:solidFill>
              </a:rPr>
              <a:t>doprava  (nahoru) </a:t>
            </a:r>
            <a:r>
              <a:rPr lang="cs-CZ" altLang="cs-CZ" sz="2400" b="1" dirty="0"/>
              <a:t>leží na číselné ose čísla </a:t>
            </a:r>
            <a:r>
              <a:rPr lang="cs-CZ" altLang="cs-CZ" sz="2400" b="1" dirty="0">
                <a:solidFill>
                  <a:srgbClr val="FF0000"/>
                </a:solidFill>
              </a:rPr>
              <a:t>větší, </a:t>
            </a:r>
            <a:r>
              <a:rPr lang="cs-CZ" altLang="cs-CZ" sz="2400" b="1" dirty="0"/>
              <a:t>směrem</a:t>
            </a:r>
            <a:r>
              <a:rPr lang="cs-CZ" altLang="cs-CZ" sz="2400" b="1" dirty="0">
                <a:solidFill>
                  <a:srgbClr val="FF0000"/>
                </a:solidFill>
              </a:rPr>
              <a:t> doleva (dolů) </a:t>
            </a:r>
            <a:r>
              <a:rPr lang="cs-CZ" altLang="cs-CZ" sz="2400" b="1" dirty="0" smtClean="0"/>
              <a:t>čísla</a:t>
            </a:r>
            <a:r>
              <a:rPr lang="cs-CZ" altLang="cs-CZ" sz="2400" b="1" dirty="0" smtClean="0">
                <a:solidFill>
                  <a:srgbClr val="FF0000"/>
                </a:solidFill>
              </a:rPr>
              <a:t> menší</a:t>
            </a:r>
            <a:r>
              <a:rPr lang="cs-CZ" altLang="cs-CZ" sz="2400" b="1" dirty="0"/>
              <a:t>.</a:t>
            </a:r>
            <a:endParaRPr lang="cs-CZ" altLang="cs-CZ" sz="2400" b="1" dirty="0"/>
          </a:p>
        </p:txBody>
      </p:sp>
      <p:cxnSp>
        <p:nvCxnSpPr>
          <p:cNvPr id="77" name="Přímá spojnice 76"/>
          <p:cNvCxnSpPr/>
          <p:nvPr/>
        </p:nvCxnSpPr>
        <p:spPr bwMode="auto">
          <a:xfrm flipH="1" flipV="1">
            <a:off x="8352000" y="1512000"/>
            <a:ext cx="0" cy="525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Přímá spojnice 99"/>
          <p:cNvCxnSpPr/>
          <p:nvPr/>
        </p:nvCxnSpPr>
        <p:spPr bwMode="auto">
          <a:xfrm rot="5400000">
            <a:off x="8352368" y="648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/>
          <p:nvPr/>
        </p:nvCxnSpPr>
        <p:spPr bwMode="auto">
          <a:xfrm rot="5400000">
            <a:off x="8352368" y="612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 rot="5400000">
            <a:off x="8352368" y="576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Přímá spojnice 102"/>
          <p:cNvCxnSpPr/>
          <p:nvPr/>
        </p:nvCxnSpPr>
        <p:spPr bwMode="auto">
          <a:xfrm rot="5400000">
            <a:off x="8352368" y="540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Přímá spojnice 103"/>
          <p:cNvCxnSpPr/>
          <p:nvPr/>
        </p:nvCxnSpPr>
        <p:spPr bwMode="auto">
          <a:xfrm rot="5400000">
            <a:off x="8352368" y="504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 rot="5400000">
            <a:off x="8352368" y="468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 rot="5400000">
            <a:off x="8350704" y="324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 rot="5400000">
            <a:off x="8352368" y="360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 rot="5400000">
            <a:off x="8350704" y="396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 rot="5400000">
            <a:off x="8350704" y="432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Přímá spojnice 109"/>
          <p:cNvCxnSpPr/>
          <p:nvPr/>
        </p:nvCxnSpPr>
        <p:spPr bwMode="auto">
          <a:xfrm rot="5400000">
            <a:off x="8352368" y="288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Přímá spojnice 110"/>
          <p:cNvCxnSpPr/>
          <p:nvPr/>
        </p:nvCxnSpPr>
        <p:spPr bwMode="auto">
          <a:xfrm rot="5400000">
            <a:off x="8352368" y="252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Přímá spojnice 111"/>
          <p:cNvCxnSpPr/>
          <p:nvPr/>
        </p:nvCxnSpPr>
        <p:spPr bwMode="auto">
          <a:xfrm rot="5400000">
            <a:off x="8352368" y="216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Přímá spojnice 112"/>
          <p:cNvCxnSpPr/>
          <p:nvPr/>
        </p:nvCxnSpPr>
        <p:spPr bwMode="auto">
          <a:xfrm rot="5400000">
            <a:off x="8352368" y="180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Přímá spojnice 113"/>
          <p:cNvCxnSpPr/>
          <p:nvPr/>
        </p:nvCxnSpPr>
        <p:spPr bwMode="auto">
          <a:xfrm rot="5400000">
            <a:off x="8352368" y="144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5" name="TextovéPole 114"/>
          <p:cNvSpPr txBox="1"/>
          <p:nvPr/>
        </p:nvSpPr>
        <p:spPr>
          <a:xfrm>
            <a:off x="7956368" y="3924000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16" name="TextovéPole 115"/>
          <p:cNvSpPr txBox="1"/>
          <p:nvPr/>
        </p:nvSpPr>
        <p:spPr>
          <a:xfrm>
            <a:off x="7884368" y="4284000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117" name="TextovéPole 116"/>
          <p:cNvSpPr txBox="1"/>
          <p:nvPr/>
        </p:nvSpPr>
        <p:spPr>
          <a:xfrm>
            <a:off x="7884368" y="4644000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118" name="TextovéPole 117"/>
          <p:cNvSpPr txBox="1"/>
          <p:nvPr/>
        </p:nvSpPr>
        <p:spPr>
          <a:xfrm>
            <a:off x="7884368" y="5004000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119" name="TextovéPole 118"/>
          <p:cNvSpPr txBox="1"/>
          <p:nvPr/>
        </p:nvSpPr>
        <p:spPr>
          <a:xfrm>
            <a:off x="7884368" y="5364000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120" name="TextovéPole 119"/>
          <p:cNvSpPr txBox="1"/>
          <p:nvPr/>
        </p:nvSpPr>
        <p:spPr>
          <a:xfrm>
            <a:off x="7884368" y="5724000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121" name="TextovéPole 120"/>
          <p:cNvSpPr txBox="1"/>
          <p:nvPr/>
        </p:nvSpPr>
        <p:spPr>
          <a:xfrm>
            <a:off x="7884368" y="6084000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smtClean="0"/>
              <a:t>-6</a:t>
            </a:r>
            <a:endParaRPr lang="cs-CZ" b="1" dirty="0"/>
          </a:p>
        </p:txBody>
      </p:sp>
      <p:sp>
        <p:nvSpPr>
          <p:cNvPr id="122" name="TextovéPole 121"/>
          <p:cNvSpPr txBox="1"/>
          <p:nvPr/>
        </p:nvSpPr>
        <p:spPr>
          <a:xfrm>
            <a:off x="7884000" y="6444000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125" name="TextovéPole 124"/>
          <p:cNvSpPr txBox="1"/>
          <p:nvPr/>
        </p:nvSpPr>
        <p:spPr>
          <a:xfrm>
            <a:off x="7956368" y="3563591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126" name="TextovéPole 125"/>
          <p:cNvSpPr txBox="1"/>
          <p:nvPr/>
        </p:nvSpPr>
        <p:spPr>
          <a:xfrm>
            <a:off x="7956368" y="3203189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127" name="TextovéPole 126"/>
          <p:cNvSpPr txBox="1"/>
          <p:nvPr/>
        </p:nvSpPr>
        <p:spPr>
          <a:xfrm>
            <a:off x="7956368" y="2844000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128" name="TextovéPole 127"/>
          <p:cNvSpPr txBox="1"/>
          <p:nvPr/>
        </p:nvSpPr>
        <p:spPr>
          <a:xfrm>
            <a:off x="7956368" y="2484000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129" name="TextovéPole 128"/>
          <p:cNvSpPr txBox="1"/>
          <p:nvPr/>
        </p:nvSpPr>
        <p:spPr>
          <a:xfrm>
            <a:off x="7956368" y="2124000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130" name="TextovéPole 129"/>
          <p:cNvSpPr txBox="1"/>
          <p:nvPr/>
        </p:nvSpPr>
        <p:spPr>
          <a:xfrm>
            <a:off x="7956368" y="1764000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131" name="TextovéPole 130"/>
          <p:cNvSpPr txBox="1"/>
          <p:nvPr/>
        </p:nvSpPr>
        <p:spPr>
          <a:xfrm>
            <a:off x="7956368" y="1404000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5" name="Obdélník 4"/>
          <p:cNvSpPr/>
          <p:nvPr/>
        </p:nvSpPr>
        <p:spPr>
          <a:xfrm>
            <a:off x="180000" y="5013152"/>
            <a:ext cx="39956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 smtClean="0"/>
              <a:t>Doplňte znak nerovnosti:</a:t>
            </a:r>
            <a:endParaRPr lang="cs-CZ" altLang="cs-CZ" sz="2400" b="1" dirty="0"/>
          </a:p>
        </p:txBody>
      </p:sp>
      <p:sp>
        <p:nvSpPr>
          <p:cNvPr id="139" name="Obdélník 138"/>
          <p:cNvSpPr/>
          <p:nvPr/>
        </p:nvSpPr>
        <p:spPr>
          <a:xfrm>
            <a:off x="5400000" y="4833152"/>
            <a:ext cx="6780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4800" b="1" dirty="0" smtClean="0">
                <a:solidFill>
                  <a:srgbClr val="002060"/>
                </a:solidFill>
              </a:rPr>
              <a:t>7</a:t>
            </a:r>
            <a:endParaRPr lang="cs-CZ" altLang="cs-CZ" sz="4800" b="1" dirty="0">
              <a:solidFill>
                <a:srgbClr val="002060"/>
              </a:solidFill>
            </a:endParaRPr>
          </a:p>
        </p:txBody>
      </p:sp>
      <p:sp>
        <p:nvSpPr>
          <p:cNvPr id="140" name="Obdélník 139"/>
          <p:cNvSpPr/>
          <p:nvPr/>
        </p:nvSpPr>
        <p:spPr>
          <a:xfrm>
            <a:off x="6660000" y="4833152"/>
            <a:ext cx="5868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4800" b="1" dirty="0" smtClean="0">
                <a:solidFill>
                  <a:srgbClr val="002060"/>
                </a:solidFill>
              </a:rPr>
              <a:t>3</a:t>
            </a:r>
            <a:endParaRPr lang="cs-CZ" altLang="cs-CZ" sz="48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5940000" y="4797152"/>
                <a:ext cx="71501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4797152"/>
                <a:ext cx="715013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2" name="Rectangle 26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5766400" cy="648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000" b="1" dirty="0" smtClean="0"/>
                  <a:t>                                                                                         </a:t>
                </a:r>
                <a:br>
                  <a:rPr lang="cs-CZ" altLang="cs-CZ" sz="2000" b="1" dirty="0" smtClean="0"/>
                </a:br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Číslo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𝟕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je tedy větší než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číslo </a:t>
                </a:r>
                <a14:m>
                  <m:oMath xmlns:m="http://schemas.openxmlformats.org/officeDocument/2006/math"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42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5766400" cy="648000"/>
              </a:xfrm>
              <a:prstGeom prst="rect">
                <a:avLst/>
              </a:prstGeom>
              <a:blipFill rotWithShape="0">
                <a:blip r:embed="rId3"/>
                <a:stretch>
                  <a:fillRect l="-2114" b="-3962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3" name="Rectangle 24"/>
          <p:cNvSpPr>
            <a:spLocks noChangeArrowheads="1"/>
          </p:cNvSpPr>
          <p:nvPr/>
        </p:nvSpPr>
        <p:spPr bwMode="auto">
          <a:xfrm>
            <a:off x="0" y="3060000"/>
            <a:ext cx="4020696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Obě čísla jsou kladná </a:t>
            </a:r>
            <a:endParaRPr lang="cs-CZ" altLang="cs-CZ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Ovál 143"/>
          <p:cNvSpPr/>
          <p:nvPr/>
        </p:nvSpPr>
        <p:spPr bwMode="auto">
          <a:xfrm>
            <a:off x="4078215" y="2071022"/>
            <a:ext cx="539912" cy="720000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5" name="Ovál 144"/>
          <p:cNvSpPr/>
          <p:nvPr/>
        </p:nvSpPr>
        <p:spPr bwMode="auto">
          <a:xfrm>
            <a:off x="7967775" y="1258087"/>
            <a:ext cx="720000" cy="540000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7" name="Rectangle 25"/>
              <p:cNvSpPr>
                <a:spLocks noChangeArrowheads="1"/>
              </p:cNvSpPr>
              <p:nvPr/>
            </p:nvSpPr>
            <p:spPr bwMode="auto">
              <a:xfrm>
                <a:off x="0" y="3672000"/>
                <a:ext cx="7982866" cy="6248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Obraz čísla 7 leží více vpravo (nahoře) než obraz čísla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endParaRPr lang="cs-CZ" altLang="cs-CZ" sz="2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47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72000"/>
                <a:ext cx="7982866" cy="624819"/>
              </a:xfrm>
              <a:prstGeom prst="rect">
                <a:avLst/>
              </a:prstGeom>
              <a:blipFill rotWithShape="0">
                <a:blip r:embed="rId4"/>
                <a:stretch>
                  <a:fillRect l="-1527" t="-34951" b="-5242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Přímá spojnice 11"/>
          <p:cNvCxnSpPr/>
          <p:nvPr/>
        </p:nvCxnSpPr>
        <p:spPr bwMode="auto">
          <a:xfrm>
            <a:off x="3276000" y="2780928"/>
            <a:ext cx="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8" name="Přímá spojnice 147"/>
          <p:cNvCxnSpPr/>
          <p:nvPr/>
        </p:nvCxnSpPr>
        <p:spPr bwMode="auto">
          <a:xfrm>
            <a:off x="3258000" y="3132000"/>
            <a:ext cx="29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49" name="Přímá spojnice 148"/>
          <p:cNvCxnSpPr/>
          <p:nvPr/>
        </p:nvCxnSpPr>
        <p:spPr bwMode="auto">
          <a:xfrm rot="16200000">
            <a:off x="8810349" y="3919796"/>
            <a:ext cx="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0" name="Přímá spojnice 149"/>
          <p:cNvCxnSpPr/>
          <p:nvPr/>
        </p:nvCxnSpPr>
        <p:spPr bwMode="auto">
          <a:xfrm rot="16200000">
            <a:off x="7694349" y="2811846"/>
            <a:ext cx="259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151" name="Rectangle 33"/>
          <p:cNvSpPr>
            <a:spLocks noChangeArrowheads="1"/>
          </p:cNvSpPr>
          <p:nvPr/>
        </p:nvSpPr>
        <p:spPr bwMode="auto">
          <a:xfrm>
            <a:off x="0" y="5517232"/>
            <a:ext cx="7930004" cy="12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 dvou kladných čísel je větší to, jehož obraz leží na číselné ose více </a:t>
            </a:r>
            <a:r>
              <a:rPr lang="cs-CZ" altLang="cs-CZ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vpravo</a:t>
            </a:r>
            <a:r>
              <a:rPr lang="cs-CZ" altLang="cs-CZ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84" name="Ovál 83"/>
          <p:cNvSpPr/>
          <p:nvPr/>
        </p:nvSpPr>
        <p:spPr bwMode="auto">
          <a:xfrm>
            <a:off x="5532940" y="2035256"/>
            <a:ext cx="539912" cy="720000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Ovál 84"/>
          <p:cNvSpPr/>
          <p:nvPr/>
        </p:nvSpPr>
        <p:spPr bwMode="auto">
          <a:xfrm>
            <a:off x="7978743" y="2711347"/>
            <a:ext cx="720000" cy="540000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71328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4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4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2" fill="hold">
                      <p:stCondLst>
                        <p:cond delay="indefinite"/>
                      </p:stCondLst>
                      <p:childTnLst>
                        <p:par>
                          <p:cTn id="343" fill="hold">
                            <p:stCondLst>
                              <p:cond delay="0"/>
                            </p:stCondLst>
                            <p:childTnLst>
                              <p:par>
                                <p:cTn id="3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9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0" fill="hold">
                      <p:stCondLst>
                        <p:cond delay="indefinite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4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8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9" fill="hold">
                      <p:stCondLst>
                        <p:cond delay="indefinite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3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4" fill="hold">
                            <p:stCondLst>
                              <p:cond delay="2000"/>
                            </p:stCondLst>
                            <p:childTnLst>
                              <p:par>
                                <p:cTn id="37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8" fill="hold">
                      <p:stCondLst>
                        <p:cond delay="indefinite"/>
                      </p:stCondLst>
                      <p:childTnLst>
                        <p:par>
                          <p:cTn id="379" fill="hold">
                            <p:stCondLst>
                              <p:cond delay="0"/>
                            </p:stCondLst>
                            <p:childTnLst>
                              <p:par>
                                <p:cTn id="3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3" fill="hold">
                      <p:stCondLst>
                        <p:cond delay="indefinite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500"/>
                            </p:stCondLst>
                            <p:childTnLst>
                              <p:par>
                                <p:cTn id="3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2" fill="hold">
                            <p:stCondLst>
                              <p:cond delay="1000"/>
                            </p:stCondLst>
                            <p:childTnLst>
                              <p:par>
                                <p:cTn id="3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6" fill="hold">
                            <p:stCondLst>
                              <p:cond delay="1500"/>
                            </p:stCondLst>
                            <p:childTnLst>
                              <p:par>
                                <p:cTn id="3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0" fill="hold">
                      <p:stCondLst>
                        <p:cond delay="indefinite"/>
                      </p:stCondLst>
                      <p:childTnLst>
                        <p:par>
                          <p:cTn id="401" fill="hold">
                            <p:stCondLst>
                              <p:cond delay="0"/>
                            </p:stCondLst>
                            <p:childTnLst>
                              <p:par>
                                <p:cTn id="4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5" fill="hold">
                      <p:stCondLst>
                        <p:cond delay="indefinite"/>
                      </p:stCondLst>
                      <p:childTnLst>
                        <p:par>
                          <p:cTn id="406" fill="hold">
                            <p:stCondLst>
                              <p:cond delay="0"/>
                            </p:stCondLst>
                            <p:childTnLst>
                              <p:par>
                                <p:cTn id="4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0" fill="hold">
                      <p:stCondLst>
                        <p:cond delay="indefinite"/>
                      </p:stCondLst>
                      <p:childTnLst>
                        <p:par>
                          <p:cTn id="411" fill="hold">
                            <p:stCondLst>
                              <p:cond delay="0"/>
                            </p:stCondLst>
                            <p:childTnLst>
                              <p:par>
                                <p:cTn id="4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4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7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8" fill="hold">
                            <p:stCondLst>
                              <p:cond delay="1000"/>
                            </p:stCondLst>
                            <p:childTnLst>
                              <p:par>
                                <p:cTn id="419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0" dur="250" autoRev="1" fill="remove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1" dur="250" autoRev="1" fill="remove"/>
                                        <p:tgtEl>
                                          <p:spTgt spid="1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22" dur="250" autoRev="1" fill="remove"/>
                                        <p:tgtEl>
                                          <p:spTgt spid="1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3" dur="250" autoRev="1" fill="remove"/>
                                        <p:tgtEl>
                                          <p:spTgt spid="1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2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5" grpId="0"/>
      <p:bldP spid="139" grpId="0"/>
      <p:bldP spid="140" grpId="0"/>
      <p:bldP spid="10" grpId="0"/>
      <p:bldP spid="142" grpId="0"/>
      <p:bldP spid="143" grpId="0"/>
      <p:bldP spid="144" grpId="0" animBg="1"/>
      <p:bldP spid="145" grpId="0" animBg="1"/>
      <p:bldP spid="147" grpId="0"/>
      <p:bldP spid="151" grpId="0"/>
      <p:bldP spid="151" grpId="1"/>
      <p:bldP spid="84" grpId="0" animBg="1"/>
      <p:bldP spid="8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" y="112004"/>
            <a:ext cx="9144000" cy="666419"/>
          </a:xfrm>
        </p:spPr>
        <p:txBody>
          <a:bodyPr/>
          <a:lstStyle/>
          <a:p>
            <a:pPr algn="ctr"/>
            <a:r>
              <a:rPr lang="cs-CZ" b="1" dirty="0" smtClean="0"/>
              <a:t>Porovnávání celých čísel</a:t>
            </a:r>
            <a:endParaRPr lang="cs-CZ" b="1" dirty="0"/>
          </a:p>
        </p:txBody>
      </p:sp>
      <p:cxnSp>
        <p:nvCxnSpPr>
          <p:cNvPr id="28" name="Přímá spojnice 27"/>
          <p:cNvCxnSpPr/>
          <p:nvPr/>
        </p:nvCxnSpPr>
        <p:spPr bwMode="auto">
          <a:xfrm>
            <a:off x="288000" y="2348880"/>
            <a:ext cx="597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395512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75520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115248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147528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183532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219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255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291636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3275512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363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399556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435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579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543572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507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4715512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6155512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3113512" y="2456880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2699512" y="2456880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2339512" y="2456880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1979512" y="2456880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1619512" y="2456880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1259512" y="2456880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899512" y="2456880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539512" y="2456880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79512" y="2456880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3473512" y="2456880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3833512" y="2456880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4193512" y="2456880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4553512" y="2456880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4913512" y="2456880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5273512" y="2456880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5633512" y="2456880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5993512" y="2456880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194393" y="842589"/>
            <a:ext cx="68339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Směrem </a:t>
            </a:r>
            <a:r>
              <a:rPr lang="cs-CZ" altLang="cs-CZ" sz="2400" b="1" dirty="0">
                <a:solidFill>
                  <a:srgbClr val="FF0000"/>
                </a:solidFill>
              </a:rPr>
              <a:t>doprava  (nahoru) </a:t>
            </a:r>
            <a:r>
              <a:rPr lang="cs-CZ" altLang="cs-CZ" sz="2400" b="1" dirty="0"/>
              <a:t>leží na číselné ose čísla </a:t>
            </a:r>
            <a:r>
              <a:rPr lang="cs-CZ" altLang="cs-CZ" sz="2400" b="1" dirty="0">
                <a:solidFill>
                  <a:srgbClr val="FF0000"/>
                </a:solidFill>
              </a:rPr>
              <a:t>větší, </a:t>
            </a:r>
            <a:r>
              <a:rPr lang="cs-CZ" altLang="cs-CZ" sz="2400" b="1" dirty="0"/>
              <a:t>směrem</a:t>
            </a:r>
            <a:r>
              <a:rPr lang="cs-CZ" altLang="cs-CZ" sz="2400" b="1" dirty="0">
                <a:solidFill>
                  <a:srgbClr val="FF0000"/>
                </a:solidFill>
              </a:rPr>
              <a:t> doleva (dolů) </a:t>
            </a:r>
            <a:r>
              <a:rPr lang="cs-CZ" altLang="cs-CZ" sz="2400" b="1" dirty="0" smtClean="0"/>
              <a:t>čísla</a:t>
            </a:r>
            <a:r>
              <a:rPr lang="cs-CZ" altLang="cs-CZ" sz="2400" b="1" dirty="0" smtClean="0">
                <a:solidFill>
                  <a:srgbClr val="FF0000"/>
                </a:solidFill>
              </a:rPr>
              <a:t> menší</a:t>
            </a:r>
            <a:r>
              <a:rPr lang="cs-CZ" altLang="cs-CZ" sz="2400" b="1" dirty="0"/>
              <a:t>.</a:t>
            </a:r>
            <a:endParaRPr lang="cs-CZ" altLang="cs-CZ" sz="2400" b="1" dirty="0"/>
          </a:p>
        </p:txBody>
      </p:sp>
      <p:cxnSp>
        <p:nvCxnSpPr>
          <p:cNvPr id="77" name="Přímá spojnice 76"/>
          <p:cNvCxnSpPr/>
          <p:nvPr/>
        </p:nvCxnSpPr>
        <p:spPr bwMode="auto">
          <a:xfrm flipH="1" flipV="1">
            <a:off x="8352000" y="1512000"/>
            <a:ext cx="0" cy="525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Přímá spojnice 99"/>
          <p:cNvCxnSpPr/>
          <p:nvPr/>
        </p:nvCxnSpPr>
        <p:spPr bwMode="auto">
          <a:xfrm rot="5400000">
            <a:off x="8352368" y="648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/>
          <p:nvPr/>
        </p:nvCxnSpPr>
        <p:spPr bwMode="auto">
          <a:xfrm rot="5400000">
            <a:off x="8352368" y="612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 rot="5400000">
            <a:off x="8352368" y="576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Přímá spojnice 102"/>
          <p:cNvCxnSpPr/>
          <p:nvPr/>
        </p:nvCxnSpPr>
        <p:spPr bwMode="auto">
          <a:xfrm rot="5400000">
            <a:off x="8352368" y="540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Přímá spojnice 103"/>
          <p:cNvCxnSpPr/>
          <p:nvPr/>
        </p:nvCxnSpPr>
        <p:spPr bwMode="auto">
          <a:xfrm rot="5400000">
            <a:off x="8352368" y="504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 rot="5400000">
            <a:off x="8352368" y="468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 rot="5400000">
            <a:off x="8350704" y="324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 rot="5400000">
            <a:off x="8352368" y="360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 rot="5400000">
            <a:off x="8350704" y="396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 rot="5400000">
            <a:off x="8350704" y="432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Přímá spojnice 109"/>
          <p:cNvCxnSpPr/>
          <p:nvPr/>
        </p:nvCxnSpPr>
        <p:spPr bwMode="auto">
          <a:xfrm rot="5400000">
            <a:off x="8352368" y="288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Přímá spojnice 110"/>
          <p:cNvCxnSpPr/>
          <p:nvPr/>
        </p:nvCxnSpPr>
        <p:spPr bwMode="auto">
          <a:xfrm rot="5400000">
            <a:off x="8352368" y="252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Přímá spojnice 111"/>
          <p:cNvCxnSpPr/>
          <p:nvPr/>
        </p:nvCxnSpPr>
        <p:spPr bwMode="auto">
          <a:xfrm rot="5400000">
            <a:off x="8352368" y="216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Přímá spojnice 112"/>
          <p:cNvCxnSpPr/>
          <p:nvPr/>
        </p:nvCxnSpPr>
        <p:spPr bwMode="auto">
          <a:xfrm rot="5400000">
            <a:off x="8352368" y="180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Přímá spojnice 113"/>
          <p:cNvCxnSpPr/>
          <p:nvPr/>
        </p:nvCxnSpPr>
        <p:spPr bwMode="auto">
          <a:xfrm rot="5400000">
            <a:off x="8352368" y="144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5" name="TextovéPole 114"/>
          <p:cNvSpPr txBox="1"/>
          <p:nvPr/>
        </p:nvSpPr>
        <p:spPr>
          <a:xfrm>
            <a:off x="7956368" y="3924000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16" name="TextovéPole 115"/>
          <p:cNvSpPr txBox="1"/>
          <p:nvPr/>
        </p:nvSpPr>
        <p:spPr>
          <a:xfrm>
            <a:off x="7884368" y="4284000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117" name="TextovéPole 116"/>
          <p:cNvSpPr txBox="1"/>
          <p:nvPr/>
        </p:nvSpPr>
        <p:spPr>
          <a:xfrm>
            <a:off x="7884368" y="4644000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118" name="TextovéPole 117"/>
          <p:cNvSpPr txBox="1"/>
          <p:nvPr/>
        </p:nvSpPr>
        <p:spPr>
          <a:xfrm>
            <a:off x="7884368" y="5004000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119" name="TextovéPole 118"/>
          <p:cNvSpPr txBox="1"/>
          <p:nvPr/>
        </p:nvSpPr>
        <p:spPr>
          <a:xfrm>
            <a:off x="7884368" y="5364000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120" name="TextovéPole 119"/>
          <p:cNvSpPr txBox="1"/>
          <p:nvPr/>
        </p:nvSpPr>
        <p:spPr>
          <a:xfrm>
            <a:off x="7884368" y="5724000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121" name="TextovéPole 120"/>
          <p:cNvSpPr txBox="1"/>
          <p:nvPr/>
        </p:nvSpPr>
        <p:spPr>
          <a:xfrm>
            <a:off x="7884368" y="6084000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smtClean="0"/>
              <a:t>-6</a:t>
            </a:r>
            <a:endParaRPr lang="cs-CZ" b="1" dirty="0"/>
          </a:p>
        </p:txBody>
      </p:sp>
      <p:sp>
        <p:nvSpPr>
          <p:cNvPr id="122" name="TextovéPole 121"/>
          <p:cNvSpPr txBox="1"/>
          <p:nvPr/>
        </p:nvSpPr>
        <p:spPr>
          <a:xfrm>
            <a:off x="7884000" y="6444000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125" name="TextovéPole 124"/>
          <p:cNvSpPr txBox="1"/>
          <p:nvPr/>
        </p:nvSpPr>
        <p:spPr>
          <a:xfrm>
            <a:off x="7956368" y="3563591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126" name="TextovéPole 125"/>
          <p:cNvSpPr txBox="1"/>
          <p:nvPr/>
        </p:nvSpPr>
        <p:spPr>
          <a:xfrm>
            <a:off x="7956368" y="3203189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127" name="TextovéPole 126"/>
          <p:cNvSpPr txBox="1"/>
          <p:nvPr/>
        </p:nvSpPr>
        <p:spPr>
          <a:xfrm>
            <a:off x="7956368" y="2844000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128" name="TextovéPole 127"/>
          <p:cNvSpPr txBox="1"/>
          <p:nvPr/>
        </p:nvSpPr>
        <p:spPr>
          <a:xfrm>
            <a:off x="7956368" y="2484000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129" name="TextovéPole 128"/>
          <p:cNvSpPr txBox="1"/>
          <p:nvPr/>
        </p:nvSpPr>
        <p:spPr>
          <a:xfrm>
            <a:off x="7956368" y="2124000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130" name="TextovéPole 129"/>
          <p:cNvSpPr txBox="1"/>
          <p:nvPr/>
        </p:nvSpPr>
        <p:spPr>
          <a:xfrm>
            <a:off x="7956368" y="1764000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131" name="TextovéPole 130"/>
          <p:cNvSpPr txBox="1"/>
          <p:nvPr/>
        </p:nvSpPr>
        <p:spPr>
          <a:xfrm>
            <a:off x="7956368" y="1404000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5" name="Obdélník 4"/>
          <p:cNvSpPr/>
          <p:nvPr/>
        </p:nvSpPr>
        <p:spPr>
          <a:xfrm>
            <a:off x="180000" y="5013152"/>
            <a:ext cx="39956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 smtClean="0"/>
              <a:t>Doplňte znak nerovnosti:</a:t>
            </a:r>
            <a:endParaRPr lang="cs-CZ" altLang="cs-CZ" sz="2400" b="1" dirty="0"/>
          </a:p>
        </p:txBody>
      </p:sp>
      <p:sp>
        <p:nvSpPr>
          <p:cNvPr id="139" name="Obdélník 138"/>
          <p:cNvSpPr/>
          <p:nvPr/>
        </p:nvSpPr>
        <p:spPr>
          <a:xfrm>
            <a:off x="5227234" y="4833152"/>
            <a:ext cx="8507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4800" b="1" dirty="0" smtClean="0">
                <a:solidFill>
                  <a:srgbClr val="002060"/>
                </a:solidFill>
              </a:rPr>
              <a:t>-2</a:t>
            </a:r>
            <a:endParaRPr lang="cs-CZ" altLang="cs-CZ" sz="4800" b="1" dirty="0">
              <a:solidFill>
                <a:srgbClr val="002060"/>
              </a:solidFill>
            </a:endParaRPr>
          </a:p>
        </p:txBody>
      </p:sp>
      <p:sp>
        <p:nvSpPr>
          <p:cNvPr id="140" name="Obdélník 139"/>
          <p:cNvSpPr/>
          <p:nvPr/>
        </p:nvSpPr>
        <p:spPr>
          <a:xfrm>
            <a:off x="6660000" y="4833152"/>
            <a:ext cx="874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4800" b="1" dirty="0" smtClean="0">
                <a:solidFill>
                  <a:srgbClr val="002060"/>
                </a:solidFill>
              </a:rPr>
              <a:t>-6</a:t>
            </a:r>
            <a:endParaRPr lang="cs-CZ" altLang="cs-CZ" sz="48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5940000" y="4797152"/>
                <a:ext cx="71501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4797152"/>
                <a:ext cx="715013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2" name="Rectangle 26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6021652" cy="648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000" b="1" dirty="0" smtClean="0"/>
                  <a:t>                                                                                         </a:t>
                </a:r>
                <a:br>
                  <a:rPr lang="cs-CZ" altLang="cs-CZ" sz="2000" b="1" dirty="0" smtClean="0"/>
                </a:br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Číslo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je tedy větší než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číslo </a:t>
                </a:r>
                <a14:m>
                  <m:oMath xmlns:m="http://schemas.openxmlformats.org/officeDocument/2006/math"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𝟔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42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6021652" cy="648000"/>
              </a:xfrm>
              <a:prstGeom prst="rect">
                <a:avLst/>
              </a:prstGeom>
              <a:blipFill rotWithShape="0">
                <a:blip r:embed="rId3"/>
                <a:stretch>
                  <a:fillRect l="-2024" b="-3962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3" name="Rectangle 24"/>
          <p:cNvSpPr>
            <a:spLocks noChangeArrowheads="1"/>
          </p:cNvSpPr>
          <p:nvPr/>
        </p:nvSpPr>
        <p:spPr bwMode="auto">
          <a:xfrm>
            <a:off x="0" y="3060000"/>
            <a:ext cx="417514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Obě čísla jsou záporná </a:t>
            </a:r>
            <a:endParaRPr lang="cs-CZ" altLang="cs-CZ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Ovál 143"/>
          <p:cNvSpPr/>
          <p:nvPr/>
        </p:nvSpPr>
        <p:spPr bwMode="auto">
          <a:xfrm>
            <a:off x="2288049" y="2085290"/>
            <a:ext cx="539912" cy="720000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5" name="Ovál 144"/>
          <p:cNvSpPr/>
          <p:nvPr/>
        </p:nvSpPr>
        <p:spPr bwMode="auto">
          <a:xfrm>
            <a:off x="7916551" y="5982840"/>
            <a:ext cx="720000" cy="540000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7" name="Rectangle 25"/>
              <p:cNvSpPr>
                <a:spLocks noChangeArrowheads="1"/>
              </p:cNvSpPr>
              <p:nvPr/>
            </p:nvSpPr>
            <p:spPr bwMode="auto">
              <a:xfrm>
                <a:off x="0" y="3672000"/>
                <a:ext cx="7982866" cy="6248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Obraz čísla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</m:oMath>
                </a14:m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leží více vpravo (nahoře) než obraz čísla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𝟔</m:t>
                    </m:r>
                  </m:oMath>
                </a14:m>
                <a:endParaRPr lang="cs-CZ" altLang="cs-CZ" sz="2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47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72000"/>
                <a:ext cx="7982866" cy="624819"/>
              </a:xfrm>
              <a:prstGeom prst="rect">
                <a:avLst/>
              </a:prstGeom>
              <a:blipFill rotWithShape="0">
                <a:blip r:embed="rId4"/>
                <a:stretch>
                  <a:fillRect l="-1527" t="-34951" b="-5242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Přímá spojnice 11"/>
          <p:cNvCxnSpPr/>
          <p:nvPr/>
        </p:nvCxnSpPr>
        <p:spPr bwMode="auto">
          <a:xfrm>
            <a:off x="3276000" y="2780928"/>
            <a:ext cx="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8" name="Přímá spojnice 147"/>
          <p:cNvCxnSpPr/>
          <p:nvPr/>
        </p:nvCxnSpPr>
        <p:spPr bwMode="auto">
          <a:xfrm rot="10800000">
            <a:off x="324000" y="3132000"/>
            <a:ext cx="29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49" name="Přímá spojnice 148"/>
          <p:cNvCxnSpPr/>
          <p:nvPr/>
        </p:nvCxnSpPr>
        <p:spPr bwMode="auto">
          <a:xfrm rot="16200000">
            <a:off x="8810349" y="3919796"/>
            <a:ext cx="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0" name="Přímá spojnice 149"/>
          <p:cNvCxnSpPr/>
          <p:nvPr/>
        </p:nvCxnSpPr>
        <p:spPr bwMode="auto">
          <a:xfrm rot="5400000">
            <a:off x="7694349" y="5400000"/>
            <a:ext cx="259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151" name="Rectangle 33"/>
          <p:cNvSpPr>
            <a:spLocks noChangeArrowheads="1"/>
          </p:cNvSpPr>
          <p:nvPr/>
        </p:nvSpPr>
        <p:spPr bwMode="auto">
          <a:xfrm>
            <a:off x="0" y="5517232"/>
            <a:ext cx="8129354" cy="12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3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 dvou </a:t>
            </a:r>
            <a:r>
              <a:rPr lang="cs-CZ" altLang="cs-CZ" sz="31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záporných </a:t>
            </a:r>
            <a:r>
              <a:rPr lang="cs-CZ" altLang="cs-CZ" sz="3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čísel je </a:t>
            </a:r>
            <a:r>
              <a:rPr lang="cs-CZ" altLang="cs-CZ" sz="31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menší </a:t>
            </a:r>
            <a:r>
              <a:rPr lang="cs-CZ" altLang="cs-CZ" sz="3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to, </a:t>
            </a:r>
            <a:r>
              <a:rPr lang="cs-CZ" altLang="cs-CZ" sz="31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jehož </a:t>
            </a:r>
            <a:r>
              <a:rPr lang="cs-CZ" altLang="cs-CZ" sz="3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obraz leží na číselné ose více </a:t>
            </a:r>
            <a:r>
              <a:rPr lang="cs-CZ" altLang="cs-CZ" sz="31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vlevo</a:t>
            </a:r>
            <a:r>
              <a:rPr lang="cs-CZ" altLang="cs-CZ" sz="3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84" name="Ovál 83"/>
          <p:cNvSpPr/>
          <p:nvPr/>
        </p:nvSpPr>
        <p:spPr bwMode="auto">
          <a:xfrm>
            <a:off x="847271" y="2072553"/>
            <a:ext cx="539912" cy="720000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Ovál 84"/>
          <p:cNvSpPr/>
          <p:nvPr/>
        </p:nvSpPr>
        <p:spPr bwMode="auto">
          <a:xfrm>
            <a:off x="7944000" y="4553976"/>
            <a:ext cx="720000" cy="540000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95015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4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4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2" fill="hold">
                      <p:stCondLst>
                        <p:cond delay="indefinite"/>
                      </p:stCondLst>
                      <p:childTnLst>
                        <p:par>
                          <p:cTn id="343" fill="hold">
                            <p:stCondLst>
                              <p:cond delay="0"/>
                            </p:stCondLst>
                            <p:childTnLst>
                              <p:par>
                                <p:cTn id="3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9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0" fill="hold">
                      <p:stCondLst>
                        <p:cond delay="indefinite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4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8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9" fill="hold">
                      <p:stCondLst>
                        <p:cond delay="indefinite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3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4" fill="hold">
                            <p:stCondLst>
                              <p:cond delay="2000"/>
                            </p:stCondLst>
                            <p:childTnLst>
                              <p:par>
                                <p:cTn id="37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8" fill="hold">
                      <p:stCondLst>
                        <p:cond delay="indefinite"/>
                      </p:stCondLst>
                      <p:childTnLst>
                        <p:par>
                          <p:cTn id="379" fill="hold">
                            <p:stCondLst>
                              <p:cond delay="0"/>
                            </p:stCondLst>
                            <p:childTnLst>
                              <p:par>
                                <p:cTn id="3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3" fill="hold">
                      <p:stCondLst>
                        <p:cond delay="indefinite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500"/>
                            </p:stCondLst>
                            <p:childTnLst>
                              <p:par>
                                <p:cTn id="38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2" fill="hold">
                            <p:stCondLst>
                              <p:cond delay="1000"/>
                            </p:stCondLst>
                            <p:childTnLst>
                              <p:par>
                                <p:cTn id="3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6" fill="hold">
                            <p:stCondLst>
                              <p:cond delay="1500"/>
                            </p:stCondLst>
                            <p:childTnLst>
                              <p:par>
                                <p:cTn id="3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0" fill="hold">
                      <p:stCondLst>
                        <p:cond delay="indefinite"/>
                      </p:stCondLst>
                      <p:childTnLst>
                        <p:par>
                          <p:cTn id="401" fill="hold">
                            <p:stCondLst>
                              <p:cond delay="0"/>
                            </p:stCondLst>
                            <p:childTnLst>
                              <p:par>
                                <p:cTn id="4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5" fill="hold">
                      <p:stCondLst>
                        <p:cond delay="indefinite"/>
                      </p:stCondLst>
                      <p:childTnLst>
                        <p:par>
                          <p:cTn id="406" fill="hold">
                            <p:stCondLst>
                              <p:cond delay="0"/>
                            </p:stCondLst>
                            <p:childTnLst>
                              <p:par>
                                <p:cTn id="4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0" fill="hold">
                      <p:stCondLst>
                        <p:cond delay="indefinite"/>
                      </p:stCondLst>
                      <p:childTnLst>
                        <p:par>
                          <p:cTn id="411" fill="hold">
                            <p:stCondLst>
                              <p:cond delay="0"/>
                            </p:stCondLst>
                            <p:childTnLst>
                              <p:par>
                                <p:cTn id="4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4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7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8" fill="hold">
                            <p:stCondLst>
                              <p:cond delay="1000"/>
                            </p:stCondLst>
                            <p:childTnLst>
                              <p:par>
                                <p:cTn id="419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0" dur="250" autoRev="1" fill="remove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1" dur="250" autoRev="1" fill="remove"/>
                                        <p:tgtEl>
                                          <p:spTgt spid="1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22" dur="250" autoRev="1" fill="remove"/>
                                        <p:tgtEl>
                                          <p:spTgt spid="1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3" dur="250" autoRev="1" fill="remove"/>
                                        <p:tgtEl>
                                          <p:spTgt spid="1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2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5" grpId="0"/>
      <p:bldP spid="139" grpId="0"/>
      <p:bldP spid="140" grpId="0"/>
      <p:bldP spid="10" grpId="0"/>
      <p:bldP spid="142" grpId="0"/>
      <p:bldP spid="143" grpId="0"/>
      <p:bldP spid="144" grpId="0" animBg="1"/>
      <p:bldP spid="145" grpId="0" animBg="1"/>
      <p:bldP spid="147" grpId="0"/>
      <p:bldP spid="151" grpId="0"/>
      <p:bldP spid="151" grpId="1"/>
      <p:bldP spid="84" grpId="0" animBg="1"/>
      <p:bldP spid="8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" y="112004"/>
            <a:ext cx="9144000" cy="666419"/>
          </a:xfrm>
        </p:spPr>
        <p:txBody>
          <a:bodyPr/>
          <a:lstStyle/>
          <a:p>
            <a:pPr algn="ctr"/>
            <a:r>
              <a:rPr lang="cs-CZ" b="1" dirty="0" smtClean="0"/>
              <a:t>Porovnávání celých čísel</a:t>
            </a:r>
            <a:endParaRPr lang="cs-CZ" b="1" dirty="0"/>
          </a:p>
        </p:txBody>
      </p:sp>
      <p:cxnSp>
        <p:nvCxnSpPr>
          <p:cNvPr id="28" name="Přímá spojnice 27"/>
          <p:cNvCxnSpPr/>
          <p:nvPr/>
        </p:nvCxnSpPr>
        <p:spPr bwMode="auto">
          <a:xfrm>
            <a:off x="288000" y="2348880"/>
            <a:ext cx="597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395512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75520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115248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147528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183532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219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255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291636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3275512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363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399556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435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579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543572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507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4715512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6155512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3113512" y="2456880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2699512" y="2456880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2339512" y="2456880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1979512" y="2456880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1619512" y="2456880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1259512" y="2456880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899512" y="2456880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539512" y="2456880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79512" y="2456880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3473512" y="2456880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3833512" y="2456880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4193512" y="2456880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4553512" y="2456880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4913512" y="2456880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5273512" y="2456880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5633512" y="2456880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5993512" y="2456880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194393" y="842589"/>
            <a:ext cx="68339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Směrem </a:t>
            </a:r>
            <a:r>
              <a:rPr lang="cs-CZ" altLang="cs-CZ" sz="2400" b="1" dirty="0">
                <a:solidFill>
                  <a:srgbClr val="FF0000"/>
                </a:solidFill>
              </a:rPr>
              <a:t>doprava  (nahoru) </a:t>
            </a:r>
            <a:r>
              <a:rPr lang="cs-CZ" altLang="cs-CZ" sz="2400" b="1" dirty="0"/>
              <a:t>leží na číselné ose čísla </a:t>
            </a:r>
            <a:r>
              <a:rPr lang="cs-CZ" altLang="cs-CZ" sz="2400" b="1" dirty="0">
                <a:solidFill>
                  <a:srgbClr val="FF0000"/>
                </a:solidFill>
              </a:rPr>
              <a:t>větší, </a:t>
            </a:r>
            <a:r>
              <a:rPr lang="cs-CZ" altLang="cs-CZ" sz="2400" b="1" dirty="0"/>
              <a:t>směrem</a:t>
            </a:r>
            <a:r>
              <a:rPr lang="cs-CZ" altLang="cs-CZ" sz="2400" b="1" dirty="0">
                <a:solidFill>
                  <a:srgbClr val="FF0000"/>
                </a:solidFill>
              </a:rPr>
              <a:t> doleva (dolů) </a:t>
            </a:r>
            <a:r>
              <a:rPr lang="cs-CZ" altLang="cs-CZ" sz="2400" b="1" dirty="0" smtClean="0"/>
              <a:t>čísla</a:t>
            </a:r>
            <a:r>
              <a:rPr lang="cs-CZ" altLang="cs-CZ" sz="2400" b="1" dirty="0" smtClean="0">
                <a:solidFill>
                  <a:srgbClr val="FF0000"/>
                </a:solidFill>
              </a:rPr>
              <a:t> menší</a:t>
            </a:r>
            <a:r>
              <a:rPr lang="cs-CZ" altLang="cs-CZ" sz="2400" b="1" dirty="0"/>
              <a:t>.</a:t>
            </a:r>
            <a:endParaRPr lang="cs-CZ" altLang="cs-CZ" sz="2400" b="1" dirty="0"/>
          </a:p>
        </p:txBody>
      </p:sp>
      <p:cxnSp>
        <p:nvCxnSpPr>
          <p:cNvPr id="77" name="Přímá spojnice 76"/>
          <p:cNvCxnSpPr/>
          <p:nvPr/>
        </p:nvCxnSpPr>
        <p:spPr bwMode="auto">
          <a:xfrm flipH="1" flipV="1">
            <a:off x="8352000" y="1512000"/>
            <a:ext cx="0" cy="525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Přímá spojnice 99"/>
          <p:cNvCxnSpPr/>
          <p:nvPr/>
        </p:nvCxnSpPr>
        <p:spPr bwMode="auto">
          <a:xfrm rot="5400000">
            <a:off x="8352368" y="648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/>
          <p:nvPr/>
        </p:nvCxnSpPr>
        <p:spPr bwMode="auto">
          <a:xfrm rot="5400000">
            <a:off x="8352368" y="612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 rot="5400000">
            <a:off x="8352368" y="576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Přímá spojnice 102"/>
          <p:cNvCxnSpPr/>
          <p:nvPr/>
        </p:nvCxnSpPr>
        <p:spPr bwMode="auto">
          <a:xfrm rot="5400000">
            <a:off x="8352368" y="540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Přímá spojnice 103"/>
          <p:cNvCxnSpPr/>
          <p:nvPr/>
        </p:nvCxnSpPr>
        <p:spPr bwMode="auto">
          <a:xfrm rot="5400000">
            <a:off x="8352368" y="504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 rot="5400000">
            <a:off x="8352368" y="468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 rot="5400000">
            <a:off x="8350704" y="324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 rot="5400000">
            <a:off x="8352368" y="360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 rot="5400000">
            <a:off x="8350704" y="396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 rot="5400000">
            <a:off x="8350704" y="432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Přímá spojnice 109"/>
          <p:cNvCxnSpPr/>
          <p:nvPr/>
        </p:nvCxnSpPr>
        <p:spPr bwMode="auto">
          <a:xfrm rot="5400000">
            <a:off x="8352368" y="288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Přímá spojnice 110"/>
          <p:cNvCxnSpPr/>
          <p:nvPr/>
        </p:nvCxnSpPr>
        <p:spPr bwMode="auto">
          <a:xfrm rot="5400000">
            <a:off x="8352368" y="252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Přímá spojnice 111"/>
          <p:cNvCxnSpPr/>
          <p:nvPr/>
        </p:nvCxnSpPr>
        <p:spPr bwMode="auto">
          <a:xfrm rot="5400000">
            <a:off x="8352368" y="216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Přímá spojnice 112"/>
          <p:cNvCxnSpPr/>
          <p:nvPr/>
        </p:nvCxnSpPr>
        <p:spPr bwMode="auto">
          <a:xfrm rot="5400000">
            <a:off x="8352368" y="180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Přímá spojnice 113"/>
          <p:cNvCxnSpPr/>
          <p:nvPr/>
        </p:nvCxnSpPr>
        <p:spPr bwMode="auto">
          <a:xfrm rot="5400000">
            <a:off x="8352368" y="144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5" name="TextovéPole 114"/>
          <p:cNvSpPr txBox="1"/>
          <p:nvPr/>
        </p:nvSpPr>
        <p:spPr>
          <a:xfrm>
            <a:off x="7956368" y="3924000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16" name="TextovéPole 115"/>
          <p:cNvSpPr txBox="1"/>
          <p:nvPr/>
        </p:nvSpPr>
        <p:spPr>
          <a:xfrm>
            <a:off x="7884368" y="4284000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117" name="TextovéPole 116"/>
          <p:cNvSpPr txBox="1"/>
          <p:nvPr/>
        </p:nvSpPr>
        <p:spPr>
          <a:xfrm>
            <a:off x="7884368" y="4644000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118" name="TextovéPole 117"/>
          <p:cNvSpPr txBox="1"/>
          <p:nvPr/>
        </p:nvSpPr>
        <p:spPr>
          <a:xfrm>
            <a:off x="7884368" y="5004000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119" name="TextovéPole 118"/>
          <p:cNvSpPr txBox="1"/>
          <p:nvPr/>
        </p:nvSpPr>
        <p:spPr>
          <a:xfrm>
            <a:off x="7884368" y="5364000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120" name="TextovéPole 119"/>
          <p:cNvSpPr txBox="1"/>
          <p:nvPr/>
        </p:nvSpPr>
        <p:spPr>
          <a:xfrm>
            <a:off x="7884368" y="5724000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121" name="TextovéPole 120"/>
          <p:cNvSpPr txBox="1"/>
          <p:nvPr/>
        </p:nvSpPr>
        <p:spPr>
          <a:xfrm>
            <a:off x="7884368" y="6084000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smtClean="0"/>
              <a:t>-6</a:t>
            </a:r>
            <a:endParaRPr lang="cs-CZ" b="1" dirty="0"/>
          </a:p>
        </p:txBody>
      </p:sp>
      <p:sp>
        <p:nvSpPr>
          <p:cNvPr id="122" name="TextovéPole 121"/>
          <p:cNvSpPr txBox="1"/>
          <p:nvPr/>
        </p:nvSpPr>
        <p:spPr>
          <a:xfrm>
            <a:off x="7884000" y="6444000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125" name="TextovéPole 124"/>
          <p:cNvSpPr txBox="1"/>
          <p:nvPr/>
        </p:nvSpPr>
        <p:spPr>
          <a:xfrm>
            <a:off x="7956368" y="3563591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126" name="TextovéPole 125"/>
          <p:cNvSpPr txBox="1"/>
          <p:nvPr/>
        </p:nvSpPr>
        <p:spPr>
          <a:xfrm>
            <a:off x="7956368" y="3203189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127" name="TextovéPole 126"/>
          <p:cNvSpPr txBox="1"/>
          <p:nvPr/>
        </p:nvSpPr>
        <p:spPr>
          <a:xfrm>
            <a:off x="7956368" y="2844000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128" name="TextovéPole 127"/>
          <p:cNvSpPr txBox="1"/>
          <p:nvPr/>
        </p:nvSpPr>
        <p:spPr>
          <a:xfrm>
            <a:off x="7956368" y="2484000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129" name="TextovéPole 128"/>
          <p:cNvSpPr txBox="1"/>
          <p:nvPr/>
        </p:nvSpPr>
        <p:spPr>
          <a:xfrm>
            <a:off x="7956368" y="2124000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130" name="TextovéPole 129"/>
          <p:cNvSpPr txBox="1"/>
          <p:nvPr/>
        </p:nvSpPr>
        <p:spPr>
          <a:xfrm>
            <a:off x="7956368" y="1764000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131" name="TextovéPole 130"/>
          <p:cNvSpPr txBox="1"/>
          <p:nvPr/>
        </p:nvSpPr>
        <p:spPr>
          <a:xfrm>
            <a:off x="7956368" y="1404000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5" name="Obdélník 4"/>
          <p:cNvSpPr/>
          <p:nvPr/>
        </p:nvSpPr>
        <p:spPr>
          <a:xfrm>
            <a:off x="180000" y="5013152"/>
            <a:ext cx="39956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 smtClean="0"/>
              <a:t>Doplňte znak nerovnosti:</a:t>
            </a:r>
            <a:endParaRPr lang="cs-CZ" altLang="cs-CZ" sz="2400" b="1" dirty="0"/>
          </a:p>
        </p:txBody>
      </p:sp>
      <p:sp>
        <p:nvSpPr>
          <p:cNvPr id="139" name="Obdélník 138"/>
          <p:cNvSpPr/>
          <p:nvPr/>
        </p:nvSpPr>
        <p:spPr>
          <a:xfrm>
            <a:off x="5227234" y="4833152"/>
            <a:ext cx="8507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4800" b="1" dirty="0" smtClean="0">
                <a:solidFill>
                  <a:srgbClr val="002060"/>
                </a:solidFill>
              </a:rPr>
              <a:t>-3</a:t>
            </a:r>
            <a:endParaRPr lang="cs-CZ" altLang="cs-CZ" sz="4800" b="1" dirty="0">
              <a:solidFill>
                <a:srgbClr val="002060"/>
              </a:solidFill>
            </a:endParaRPr>
          </a:p>
        </p:txBody>
      </p:sp>
      <p:sp>
        <p:nvSpPr>
          <p:cNvPr id="140" name="Obdélník 139"/>
          <p:cNvSpPr/>
          <p:nvPr/>
        </p:nvSpPr>
        <p:spPr>
          <a:xfrm>
            <a:off x="6660000" y="4833152"/>
            <a:ext cx="874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4800" b="1" dirty="0" smtClean="0">
                <a:solidFill>
                  <a:srgbClr val="002060"/>
                </a:solidFill>
              </a:rPr>
              <a:t>2</a:t>
            </a:r>
            <a:endParaRPr lang="cs-CZ" altLang="cs-CZ" sz="48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5940000" y="4797152"/>
                <a:ext cx="71501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4797152"/>
                <a:ext cx="715013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2" name="Rectangle 26"/>
              <p:cNvSpPr>
                <a:spLocks noChangeArrowheads="1"/>
              </p:cNvSpPr>
              <p:nvPr/>
            </p:nvSpPr>
            <p:spPr bwMode="auto">
              <a:xfrm>
                <a:off x="-1" y="4320000"/>
                <a:ext cx="6333651" cy="5611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000" b="1" dirty="0" smtClean="0"/>
                  <a:t>                                                                                         </a:t>
                </a:r>
                <a:br>
                  <a:rPr lang="cs-CZ" altLang="cs-CZ" sz="2000" b="1" dirty="0" smtClean="0"/>
                </a:br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Číslo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je tedy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menší </a:t>
                </a:r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než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číslo </a:t>
                </a:r>
                <a14:m>
                  <m:oMath xmlns:m="http://schemas.openxmlformats.org/officeDocument/2006/math"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42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4320000"/>
                <a:ext cx="6333651" cy="561130"/>
              </a:xfrm>
              <a:prstGeom prst="rect">
                <a:avLst/>
              </a:prstGeom>
              <a:blipFill rotWithShape="0">
                <a:blip r:embed="rId3"/>
                <a:stretch>
                  <a:fillRect l="-1925" b="-5326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3" name="Rectangle 24"/>
          <p:cNvSpPr>
            <a:spLocks noChangeArrowheads="1"/>
          </p:cNvSpPr>
          <p:nvPr/>
        </p:nvSpPr>
        <p:spPr bwMode="auto">
          <a:xfrm>
            <a:off x="0" y="3060000"/>
            <a:ext cx="7713652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Jedno z čísel je záporné, druhé kladné</a:t>
            </a:r>
            <a:endParaRPr lang="cs-CZ" altLang="cs-CZ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Ovál 143"/>
          <p:cNvSpPr/>
          <p:nvPr/>
        </p:nvSpPr>
        <p:spPr bwMode="auto">
          <a:xfrm>
            <a:off x="1920734" y="2110666"/>
            <a:ext cx="539912" cy="720000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5" name="Ovál 144"/>
          <p:cNvSpPr/>
          <p:nvPr/>
        </p:nvSpPr>
        <p:spPr bwMode="auto">
          <a:xfrm>
            <a:off x="7939478" y="3113591"/>
            <a:ext cx="720000" cy="540000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7" name="Rectangle 25"/>
          <p:cNvSpPr>
            <a:spLocks noChangeArrowheads="1"/>
          </p:cNvSpPr>
          <p:nvPr/>
        </p:nvSpPr>
        <p:spPr bwMode="auto">
          <a:xfrm>
            <a:off x="0" y="3672000"/>
            <a:ext cx="7982866" cy="624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Obraz každého záporného čísla leží více </a:t>
            </a:r>
            <a:b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vlevo (dole) než obraz čísla kladného</a:t>
            </a:r>
            <a:endParaRPr lang="cs-CZ" altLang="cs-CZ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Přímá spojnice 11"/>
          <p:cNvCxnSpPr/>
          <p:nvPr/>
        </p:nvCxnSpPr>
        <p:spPr bwMode="auto">
          <a:xfrm>
            <a:off x="2196000" y="2780928"/>
            <a:ext cx="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8" name="Přímá spojnice 147"/>
          <p:cNvCxnSpPr/>
          <p:nvPr/>
        </p:nvCxnSpPr>
        <p:spPr bwMode="auto">
          <a:xfrm>
            <a:off x="2196000" y="3132000"/>
            <a:ext cx="29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49" name="Přímá spojnice 148"/>
          <p:cNvCxnSpPr/>
          <p:nvPr/>
        </p:nvCxnSpPr>
        <p:spPr bwMode="auto">
          <a:xfrm rot="16200000">
            <a:off x="8810349" y="3204000"/>
            <a:ext cx="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0" name="Přímá spojnice 149"/>
          <p:cNvCxnSpPr/>
          <p:nvPr/>
        </p:nvCxnSpPr>
        <p:spPr bwMode="auto">
          <a:xfrm rot="5400000">
            <a:off x="7694349" y="4680000"/>
            <a:ext cx="259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151" name="Rectangle 33"/>
          <p:cNvSpPr>
            <a:spLocks noChangeArrowheads="1"/>
          </p:cNvSpPr>
          <p:nvPr/>
        </p:nvSpPr>
        <p:spPr bwMode="auto">
          <a:xfrm>
            <a:off x="78263" y="5796171"/>
            <a:ext cx="7167389" cy="909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Každé kladné číslo je větší </a:t>
            </a:r>
            <a:br>
              <a:rPr lang="cs-CZ" altLang="cs-CZ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než číslo záporné.</a:t>
            </a:r>
            <a:endParaRPr lang="cs-CZ" altLang="cs-CZ" sz="3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Ovál 83"/>
          <p:cNvSpPr/>
          <p:nvPr/>
        </p:nvSpPr>
        <p:spPr bwMode="auto">
          <a:xfrm>
            <a:off x="3742799" y="2110666"/>
            <a:ext cx="539912" cy="720000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Ovál 84"/>
          <p:cNvSpPr/>
          <p:nvPr/>
        </p:nvSpPr>
        <p:spPr bwMode="auto">
          <a:xfrm>
            <a:off x="7894272" y="4909351"/>
            <a:ext cx="720000" cy="540000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00843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4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4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2" fill="hold">
                      <p:stCondLst>
                        <p:cond delay="indefinite"/>
                      </p:stCondLst>
                      <p:childTnLst>
                        <p:par>
                          <p:cTn id="343" fill="hold">
                            <p:stCondLst>
                              <p:cond delay="0"/>
                            </p:stCondLst>
                            <p:childTnLst>
                              <p:par>
                                <p:cTn id="3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9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0" fill="hold">
                      <p:stCondLst>
                        <p:cond delay="indefinite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4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8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9" fill="hold">
                      <p:stCondLst>
                        <p:cond delay="indefinite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3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4" fill="hold">
                            <p:stCondLst>
                              <p:cond delay="2000"/>
                            </p:stCondLst>
                            <p:childTnLst>
                              <p:par>
                                <p:cTn id="37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8" fill="hold">
                      <p:stCondLst>
                        <p:cond delay="indefinite"/>
                      </p:stCondLst>
                      <p:childTnLst>
                        <p:par>
                          <p:cTn id="379" fill="hold">
                            <p:stCondLst>
                              <p:cond delay="0"/>
                            </p:stCondLst>
                            <p:childTnLst>
                              <p:par>
                                <p:cTn id="3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3" fill="hold">
                      <p:stCondLst>
                        <p:cond delay="indefinite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500"/>
                            </p:stCondLst>
                            <p:childTnLst>
                              <p:par>
                                <p:cTn id="38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2" fill="hold">
                            <p:stCondLst>
                              <p:cond delay="1000"/>
                            </p:stCondLst>
                            <p:childTnLst>
                              <p:par>
                                <p:cTn id="3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6" fill="hold">
                            <p:stCondLst>
                              <p:cond delay="1500"/>
                            </p:stCondLst>
                            <p:childTnLst>
                              <p:par>
                                <p:cTn id="3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0" fill="hold">
                      <p:stCondLst>
                        <p:cond delay="indefinite"/>
                      </p:stCondLst>
                      <p:childTnLst>
                        <p:par>
                          <p:cTn id="401" fill="hold">
                            <p:stCondLst>
                              <p:cond delay="0"/>
                            </p:stCondLst>
                            <p:childTnLst>
                              <p:par>
                                <p:cTn id="4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5" fill="hold">
                      <p:stCondLst>
                        <p:cond delay="indefinite"/>
                      </p:stCondLst>
                      <p:childTnLst>
                        <p:par>
                          <p:cTn id="406" fill="hold">
                            <p:stCondLst>
                              <p:cond delay="0"/>
                            </p:stCondLst>
                            <p:childTnLst>
                              <p:par>
                                <p:cTn id="4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0" fill="hold">
                      <p:stCondLst>
                        <p:cond delay="indefinite"/>
                      </p:stCondLst>
                      <p:childTnLst>
                        <p:par>
                          <p:cTn id="411" fill="hold">
                            <p:stCondLst>
                              <p:cond delay="0"/>
                            </p:stCondLst>
                            <p:childTnLst>
                              <p:par>
                                <p:cTn id="4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4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7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8" fill="hold">
                            <p:stCondLst>
                              <p:cond delay="1000"/>
                            </p:stCondLst>
                            <p:childTnLst>
                              <p:par>
                                <p:cTn id="419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0" dur="250" autoRev="1" fill="remove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1" dur="250" autoRev="1" fill="remove"/>
                                        <p:tgtEl>
                                          <p:spTgt spid="1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22" dur="250" autoRev="1" fill="remove"/>
                                        <p:tgtEl>
                                          <p:spTgt spid="1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3" dur="250" autoRev="1" fill="remove"/>
                                        <p:tgtEl>
                                          <p:spTgt spid="1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2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5" grpId="0"/>
      <p:bldP spid="139" grpId="0"/>
      <p:bldP spid="140" grpId="0"/>
      <p:bldP spid="10" grpId="0"/>
      <p:bldP spid="142" grpId="0"/>
      <p:bldP spid="143" grpId="0"/>
      <p:bldP spid="144" grpId="0" animBg="1"/>
      <p:bldP spid="145" grpId="0" animBg="1"/>
      <p:bldP spid="147" grpId="0"/>
      <p:bldP spid="151" grpId="0"/>
      <p:bldP spid="151" grpId="1"/>
      <p:bldP spid="84" grpId="0" animBg="1"/>
      <p:bldP spid="8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43808" y="260648"/>
            <a:ext cx="3491879" cy="666419"/>
          </a:xfrm>
        </p:spPr>
        <p:txBody>
          <a:bodyPr/>
          <a:lstStyle/>
          <a:p>
            <a:pPr algn="ctr"/>
            <a:r>
              <a:rPr lang="cs-CZ" b="1" dirty="0" smtClean="0"/>
              <a:t>Celá čísla</a:t>
            </a:r>
            <a:endParaRPr lang="cs-CZ" b="1" dirty="0"/>
          </a:p>
        </p:txBody>
      </p:sp>
      <p:sp>
        <p:nvSpPr>
          <p:cNvPr id="86" name="Text Box 10"/>
          <p:cNvSpPr txBox="1">
            <a:spLocks noChangeArrowheads="1"/>
          </p:cNvSpPr>
          <p:nvPr/>
        </p:nvSpPr>
        <p:spPr bwMode="auto">
          <a:xfrm>
            <a:off x="331118" y="1978290"/>
            <a:ext cx="8353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dirty="0">
                <a:cs typeface="Arial" panose="020B0604020202020204" pitchFamily="34" charset="0"/>
              </a:rPr>
              <a:t>Z daných čísel vypiš: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7" name="Text Box 17"/>
              <p:cNvSpPr txBox="1">
                <a:spLocks noChangeArrowheads="1"/>
              </p:cNvSpPr>
              <p:nvPr/>
            </p:nvSpPr>
            <p:spPr bwMode="auto">
              <a:xfrm>
                <a:off x="0" y="2550708"/>
                <a:ext cx="9143999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𝟒</m:t>
                    </m:r>
                  </m:oMath>
                </a14:m>
                <a:r>
                  <a:rPr lang="cs-CZ" altLang="cs-CZ" sz="2400" b="1" dirty="0" smtClean="0">
                    <a:solidFill>
                      <a:srgbClr val="0070C0"/>
                    </a:solidFill>
                    <a:cs typeface="Arial" panose="020B0604020202020204" pitchFamily="34" charset="0"/>
                  </a:rPr>
                  <a:t>;  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𝟖</m:t>
                    </m:r>
                  </m:oMath>
                </a14:m>
                <a:r>
                  <a:rPr lang="cs-CZ" altLang="cs-CZ" sz="2400" b="1" dirty="0">
                    <a:solidFill>
                      <a:srgbClr val="0070C0"/>
                    </a:solidFill>
                    <a:cs typeface="Arial" panose="020B0604020202020204" pitchFamily="34" charset="0"/>
                  </a:rPr>
                  <a:t>;  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𝟑𝟏</m:t>
                    </m:r>
                  </m:oMath>
                </a14:m>
                <a:r>
                  <a:rPr lang="cs-CZ" altLang="cs-CZ" sz="2400" b="1" dirty="0">
                    <a:solidFill>
                      <a:srgbClr val="0070C0"/>
                    </a:solidFill>
                    <a:cs typeface="Arial" panose="020B0604020202020204" pitchFamily="34" charset="0"/>
                  </a:rPr>
                  <a:t>;  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</m:oMath>
                </a14:m>
                <a:r>
                  <a:rPr lang="cs-CZ" altLang="cs-CZ" sz="2400" b="1" dirty="0">
                    <a:solidFill>
                      <a:srgbClr val="0070C0"/>
                    </a:solidFill>
                    <a:cs typeface="Arial" panose="020B0604020202020204" pitchFamily="34" charset="0"/>
                  </a:rPr>
                  <a:t>;  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𝟐𝟑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;   −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𝟏𝟐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;   −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𝟐𝟏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𝟖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;   −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𝟐𝟗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;   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;   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𝟓𝟐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;   −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𝟒𝟑</m:t>
                    </m:r>
                  </m:oMath>
                </a14:m>
                <a:endParaRPr lang="cs-CZ" altLang="cs-CZ" sz="2400" b="1" dirty="0">
                  <a:solidFill>
                    <a:srgbClr val="0070C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87" name="Text 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550708"/>
                <a:ext cx="9143999" cy="461665"/>
              </a:xfrm>
              <a:prstGeom prst="rect">
                <a:avLst/>
              </a:prstGeom>
              <a:blipFill rotWithShape="0">
                <a:blip r:embed="rId2"/>
                <a:stretch>
                  <a:fillRect l="-133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8" name="Text Box 18"/>
          <p:cNvSpPr txBox="1">
            <a:spLocks noChangeArrowheads="1"/>
          </p:cNvSpPr>
          <p:nvPr/>
        </p:nvSpPr>
        <p:spPr bwMode="auto">
          <a:xfrm>
            <a:off x="107057" y="3240000"/>
            <a:ext cx="42489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dirty="0">
                <a:cs typeface="Arial" panose="020B0604020202020204" pitchFamily="34" charset="0"/>
              </a:rPr>
              <a:t>a) všechna celá kladná čísla</a:t>
            </a:r>
          </a:p>
        </p:txBody>
      </p:sp>
      <p:sp>
        <p:nvSpPr>
          <p:cNvPr id="89" name="Text Box 19"/>
          <p:cNvSpPr txBox="1">
            <a:spLocks noChangeArrowheads="1"/>
          </p:cNvSpPr>
          <p:nvPr/>
        </p:nvSpPr>
        <p:spPr bwMode="auto">
          <a:xfrm>
            <a:off x="107057" y="3960000"/>
            <a:ext cx="41049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dirty="0">
                <a:cs typeface="Arial" panose="020B0604020202020204" pitchFamily="34" charset="0"/>
              </a:rPr>
              <a:t>b) všechna přirozená čísla</a:t>
            </a:r>
          </a:p>
        </p:txBody>
      </p:sp>
      <p:sp>
        <p:nvSpPr>
          <p:cNvPr id="90" name="Text Box 20"/>
          <p:cNvSpPr txBox="1">
            <a:spLocks noChangeArrowheads="1"/>
          </p:cNvSpPr>
          <p:nvPr/>
        </p:nvSpPr>
        <p:spPr bwMode="auto">
          <a:xfrm>
            <a:off x="107057" y="4680000"/>
            <a:ext cx="3562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dirty="0">
                <a:cs typeface="Arial" panose="020B0604020202020204" pitchFamily="34" charset="0"/>
              </a:rPr>
              <a:t>c) všechna celá čísla</a:t>
            </a:r>
          </a:p>
        </p:txBody>
      </p:sp>
      <p:sp>
        <p:nvSpPr>
          <p:cNvPr id="91" name="Text Box 21"/>
          <p:cNvSpPr txBox="1">
            <a:spLocks noChangeArrowheads="1"/>
          </p:cNvSpPr>
          <p:nvPr/>
        </p:nvSpPr>
        <p:spPr bwMode="auto">
          <a:xfrm>
            <a:off x="107057" y="5400000"/>
            <a:ext cx="46089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dirty="0">
                <a:cs typeface="Arial" panose="020B0604020202020204" pitchFamily="34" charset="0"/>
              </a:rPr>
              <a:t>d) všechna celá záporná čísla</a:t>
            </a:r>
          </a:p>
        </p:txBody>
      </p:sp>
      <p:sp>
        <p:nvSpPr>
          <p:cNvPr id="92" name="Text Box 22"/>
          <p:cNvSpPr txBox="1">
            <a:spLocks noChangeArrowheads="1"/>
          </p:cNvSpPr>
          <p:nvPr/>
        </p:nvSpPr>
        <p:spPr bwMode="auto">
          <a:xfrm>
            <a:off x="107057" y="6120000"/>
            <a:ext cx="36728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dirty="0">
                <a:cs typeface="Arial" panose="020B0604020202020204" pitchFamily="34" charset="0"/>
              </a:rPr>
              <a:t>e) všechna kladná čísla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3" name="Text Box 18"/>
              <p:cNvSpPr txBox="1">
                <a:spLocks noChangeArrowheads="1"/>
              </p:cNvSpPr>
              <p:nvPr/>
            </p:nvSpPr>
            <p:spPr bwMode="auto">
              <a:xfrm>
                <a:off x="4680000" y="3204000"/>
                <a:ext cx="18002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𝟐𝟑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𝟓𝟐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3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80000" y="3204000"/>
                <a:ext cx="1800200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1017" b="-26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4" name="Text Box 18"/>
              <p:cNvSpPr txBox="1">
                <a:spLocks noChangeArrowheads="1"/>
              </p:cNvSpPr>
              <p:nvPr/>
            </p:nvSpPr>
            <p:spPr bwMode="auto">
              <a:xfrm>
                <a:off x="4680000" y="3960000"/>
                <a:ext cx="18002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𝟐𝟑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𝟓𝟐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4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80000" y="3960000"/>
                <a:ext cx="1800200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1017" b="-26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5" name="Text Box 18"/>
              <p:cNvSpPr txBox="1">
                <a:spLocks noChangeArrowheads="1"/>
              </p:cNvSpPr>
              <p:nvPr/>
            </p:nvSpPr>
            <p:spPr bwMode="auto">
              <a:xfrm>
                <a:off x="4140000" y="4680000"/>
                <a:ext cx="489649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𝟐𝟑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𝟐𝟗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𝟓𝟐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𝟒𝟑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5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40000" y="4680000"/>
                <a:ext cx="4896496" cy="461665"/>
              </a:xfrm>
              <a:prstGeom prst="rect">
                <a:avLst/>
              </a:prstGeom>
              <a:blipFill rotWithShape="0">
                <a:blip r:embed="rId5"/>
                <a:stretch>
                  <a:fillRect b="-26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7" name="Text Box 18"/>
              <p:cNvSpPr txBox="1">
                <a:spLocks noChangeArrowheads="1"/>
              </p:cNvSpPr>
              <p:nvPr/>
            </p:nvSpPr>
            <p:spPr bwMode="auto">
              <a:xfrm>
                <a:off x="4680000" y="5400000"/>
                <a:ext cx="504909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𝟐𝟗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𝟒𝟑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7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80000" y="5400000"/>
                <a:ext cx="5049092" cy="461665"/>
              </a:xfrm>
              <a:prstGeom prst="rect">
                <a:avLst/>
              </a:prstGeom>
              <a:blipFill rotWithShape="0">
                <a:blip r:embed="rId6"/>
                <a:stretch>
                  <a:fillRect b="-131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8" name="Text Box 18"/>
              <p:cNvSpPr txBox="1">
                <a:spLocks noChangeArrowheads="1"/>
              </p:cNvSpPr>
              <p:nvPr/>
            </p:nvSpPr>
            <p:spPr bwMode="auto">
              <a:xfrm>
                <a:off x="4680000" y="6120000"/>
                <a:ext cx="21989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𝟐𝟑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𝟓𝟐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80000" y="6120000"/>
                <a:ext cx="2198900" cy="461665"/>
              </a:xfrm>
              <a:prstGeom prst="rect">
                <a:avLst/>
              </a:prstGeom>
              <a:blipFill rotWithShape="0">
                <a:blip r:embed="rId7"/>
                <a:stretch>
                  <a:fillRect l="-833" b="-131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942925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7" grpId="0"/>
      <p:bldP spid="9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26059" y="549871"/>
            <a:ext cx="3491879" cy="666419"/>
          </a:xfrm>
        </p:spPr>
        <p:txBody>
          <a:bodyPr/>
          <a:lstStyle/>
          <a:p>
            <a:pPr algn="ctr"/>
            <a:r>
              <a:rPr lang="cs-CZ" b="1" dirty="0" smtClean="0"/>
              <a:t>Celá čísla</a:t>
            </a:r>
            <a:endParaRPr lang="cs-CZ" b="1" dirty="0"/>
          </a:p>
        </p:txBody>
      </p:sp>
      <p:sp>
        <p:nvSpPr>
          <p:cNvPr id="86" name="Text Box 10"/>
          <p:cNvSpPr txBox="1">
            <a:spLocks noChangeArrowheads="1"/>
          </p:cNvSpPr>
          <p:nvPr/>
        </p:nvSpPr>
        <p:spPr bwMode="auto">
          <a:xfrm>
            <a:off x="331119" y="1978290"/>
            <a:ext cx="70491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dirty="0" smtClean="0">
                <a:cs typeface="Arial" panose="020B0604020202020204" pitchFamily="34" charset="0"/>
              </a:rPr>
              <a:t>K daným číslům napište čísla opačná:</a:t>
            </a:r>
            <a:endParaRPr lang="cs-CZ" altLang="cs-CZ" sz="2400" b="1" dirty="0"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8" name="Text Box 18"/>
              <p:cNvSpPr txBox="1">
                <a:spLocks noChangeArrowheads="1"/>
              </p:cNvSpPr>
              <p:nvPr/>
            </p:nvSpPr>
            <p:spPr bwMode="auto">
              <a:xfrm>
                <a:off x="1115616" y="3240000"/>
                <a:ext cx="1152575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𝟕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8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5616" y="3240000"/>
                <a:ext cx="1152575" cy="461665"/>
              </a:xfrm>
              <a:prstGeom prst="rect">
                <a:avLst/>
              </a:prstGeom>
              <a:blipFill rotWithShape="0">
                <a:blip r:embed="rId2"/>
                <a:stretch>
                  <a:fillRect l="-7937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9" name="Text Box 19"/>
              <p:cNvSpPr txBox="1">
                <a:spLocks noChangeArrowheads="1"/>
              </p:cNvSpPr>
              <p:nvPr/>
            </p:nvSpPr>
            <p:spPr bwMode="auto">
              <a:xfrm>
                <a:off x="1115616" y="3960000"/>
                <a:ext cx="136815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>
                    <a:cs typeface="Arial" panose="020B0604020202020204" pitchFamily="34" charset="0"/>
                  </a:rPr>
                  <a:t>b)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89" name="Text 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5616" y="3960000"/>
                <a:ext cx="1368152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6696" t="-9333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0" name="Text Box 20"/>
              <p:cNvSpPr txBox="1">
                <a:spLocks noChangeArrowheads="1"/>
              </p:cNvSpPr>
              <p:nvPr/>
            </p:nvSpPr>
            <p:spPr bwMode="auto">
              <a:xfrm>
                <a:off x="1115616" y="4680000"/>
                <a:ext cx="151216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>
                    <a:cs typeface="Arial" panose="020B0604020202020204" pitchFamily="34" charset="0"/>
                  </a:rPr>
                  <a:t>c)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𝟑𝟐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0" name="Text 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5616" y="4680000"/>
                <a:ext cx="1512168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6048" t="-9333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 Box 21"/>
              <p:cNvSpPr txBox="1">
                <a:spLocks noChangeArrowheads="1"/>
              </p:cNvSpPr>
              <p:nvPr/>
            </p:nvSpPr>
            <p:spPr bwMode="auto">
              <a:xfrm>
                <a:off x="1115616" y="5400000"/>
                <a:ext cx="1152575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>
                    <a:cs typeface="Arial" panose="020B0604020202020204" pitchFamily="34" charset="0"/>
                  </a:rPr>
                  <a:t>d)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1" name="Text 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5616" y="5400000"/>
                <a:ext cx="1152575" cy="461665"/>
              </a:xfrm>
              <a:prstGeom prst="rect">
                <a:avLst/>
              </a:prstGeom>
              <a:blipFill rotWithShape="0">
                <a:blip r:embed="rId5"/>
                <a:stretch>
                  <a:fillRect l="-7937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2" name="Text Box 22"/>
              <p:cNvSpPr txBox="1">
                <a:spLocks noChangeArrowheads="1"/>
              </p:cNvSpPr>
              <p:nvPr/>
            </p:nvSpPr>
            <p:spPr bwMode="auto">
              <a:xfrm>
                <a:off x="1115616" y="6120000"/>
                <a:ext cx="151216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>
                    <a:cs typeface="Arial" panose="020B0604020202020204" pitchFamily="34" charset="0"/>
                  </a:rPr>
                  <a:t>e)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𝟏𝟔𝟕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2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5616" y="6120000"/>
                <a:ext cx="1512168" cy="461665"/>
              </a:xfrm>
              <a:prstGeom prst="rect">
                <a:avLst/>
              </a:prstGeom>
              <a:blipFill rotWithShape="0">
                <a:blip r:embed="rId6"/>
                <a:stretch>
                  <a:fillRect l="-6048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3" name="Text Box 18"/>
              <p:cNvSpPr txBox="1">
                <a:spLocks noChangeArrowheads="1"/>
              </p:cNvSpPr>
              <p:nvPr/>
            </p:nvSpPr>
            <p:spPr bwMode="auto">
              <a:xfrm>
                <a:off x="8100000" y="3204000"/>
                <a:ext cx="68408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3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00000" y="3204000"/>
                <a:ext cx="684088" cy="4616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4" name="Text Box 18"/>
              <p:cNvSpPr txBox="1">
                <a:spLocks noChangeArrowheads="1"/>
              </p:cNvSpPr>
              <p:nvPr/>
            </p:nvSpPr>
            <p:spPr bwMode="auto">
              <a:xfrm>
                <a:off x="8100000" y="3960000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4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00000" y="3960000"/>
                <a:ext cx="396056" cy="461665"/>
              </a:xfrm>
              <a:prstGeom prst="rect">
                <a:avLst/>
              </a:prstGeom>
              <a:blipFill rotWithShape="0">
                <a:blip r:embed="rId8"/>
                <a:stretch>
                  <a:fillRect l="-615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5" name="Text Box 18"/>
              <p:cNvSpPr txBox="1">
                <a:spLocks noChangeArrowheads="1"/>
              </p:cNvSpPr>
              <p:nvPr/>
            </p:nvSpPr>
            <p:spPr bwMode="auto">
              <a:xfrm>
                <a:off x="8100000" y="4680000"/>
                <a:ext cx="72003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𝟑𝟐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5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00000" y="4680000"/>
                <a:ext cx="720032" cy="461665"/>
              </a:xfrm>
              <a:prstGeom prst="rect">
                <a:avLst/>
              </a:prstGeom>
              <a:blipFill rotWithShape="0">
                <a:blip r:embed="rId9"/>
                <a:stretch>
                  <a:fillRect l="-254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7" name="Text Box 18"/>
              <p:cNvSpPr txBox="1">
                <a:spLocks noChangeArrowheads="1"/>
              </p:cNvSpPr>
              <p:nvPr/>
            </p:nvSpPr>
            <p:spPr bwMode="auto">
              <a:xfrm>
                <a:off x="8100000" y="5400000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7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00000" y="5400000"/>
                <a:ext cx="396056" cy="461665"/>
              </a:xfrm>
              <a:prstGeom prst="rect">
                <a:avLst/>
              </a:prstGeom>
              <a:blipFill rotWithShape="0">
                <a:blip r:embed="rId10"/>
                <a:stretch>
                  <a:fillRect l="-46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8" name="Text Box 18"/>
              <p:cNvSpPr txBox="1">
                <a:spLocks noChangeArrowheads="1"/>
              </p:cNvSpPr>
              <p:nvPr/>
            </p:nvSpPr>
            <p:spPr bwMode="auto">
              <a:xfrm>
                <a:off x="8100000" y="6120000"/>
                <a:ext cx="90011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𝟏𝟔𝟕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00000" y="6120000"/>
                <a:ext cx="900112" cy="461665"/>
              </a:xfrm>
              <a:prstGeom prst="rect">
                <a:avLst/>
              </a:prstGeom>
              <a:blipFill rotWithShape="0">
                <a:blip r:embed="rId11"/>
                <a:stretch>
                  <a:fillRect r="-81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53374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7" grpId="0"/>
      <p:bldP spid="9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26059" y="549871"/>
            <a:ext cx="3491879" cy="666419"/>
          </a:xfrm>
        </p:spPr>
        <p:txBody>
          <a:bodyPr/>
          <a:lstStyle/>
          <a:p>
            <a:pPr algn="ctr"/>
            <a:r>
              <a:rPr lang="cs-CZ" b="1" dirty="0" smtClean="0"/>
              <a:t>Celá čísla</a:t>
            </a:r>
            <a:endParaRPr lang="cs-CZ" b="1" dirty="0"/>
          </a:p>
        </p:txBody>
      </p:sp>
      <p:sp>
        <p:nvSpPr>
          <p:cNvPr id="86" name="Text Box 10"/>
          <p:cNvSpPr txBox="1">
            <a:spLocks noChangeArrowheads="1"/>
          </p:cNvSpPr>
          <p:nvPr/>
        </p:nvSpPr>
        <p:spPr bwMode="auto">
          <a:xfrm>
            <a:off x="331119" y="1978290"/>
            <a:ext cx="70491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dirty="0" smtClean="0">
                <a:cs typeface="Arial" panose="020B0604020202020204" pitchFamily="34" charset="0"/>
              </a:rPr>
              <a:t>Určete absolutní hodnotu čísel:</a:t>
            </a:r>
            <a:endParaRPr lang="cs-CZ" altLang="cs-CZ" sz="2400" b="1" dirty="0"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8" name="Text Box 18"/>
              <p:cNvSpPr txBox="1">
                <a:spLocks noChangeArrowheads="1"/>
              </p:cNvSpPr>
              <p:nvPr/>
            </p:nvSpPr>
            <p:spPr bwMode="auto">
              <a:xfrm>
                <a:off x="1115616" y="3240000"/>
                <a:ext cx="151216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𝟏𝟏</m:t>
                        </m:r>
                      </m:e>
                    </m:d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8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5616" y="3240000"/>
                <a:ext cx="1512168" cy="461665"/>
              </a:xfrm>
              <a:prstGeom prst="rect">
                <a:avLst/>
              </a:prstGeom>
              <a:blipFill rotWithShape="0">
                <a:blip r:embed="rId2"/>
                <a:stretch>
                  <a:fillRect l="-6048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9" name="Text Box 19"/>
              <p:cNvSpPr txBox="1">
                <a:spLocks noChangeArrowheads="1"/>
              </p:cNvSpPr>
              <p:nvPr/>
            </p:nvSpPr>
            <p:spPr bwMode="auto">
              <a:xfrm>
                <a:off x="1115616" y="3960000"/>
                <a:ext cx="151216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b)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𝟕</m:t>
                        </m:r>
                      </m:e>
                    </m:d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89" name="Text 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5616" y="3960000"/>
                <a:ext cx="1512168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6048" t="-9333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0" name="Text Box 20"/>
              <p:cNvSpPr txBox="1">
                <a:spLocks noChangeArrowheads="1"/>
              </p:cNvSpPr>
              <p:nvPr/>
            </p:nvSpPr>
            <p:spPr bwMode="auto">
              <a:xfrm>
                <a:off x="1115615" y="4680000"/>
                <a:ext cx="1710443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c)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𝟕𝟖</m:t>
                        </m:r>
                      </m:e>
                    </m:d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0" name="Text 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5615" y="4680000"/>
                <a:ext cx="1710443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5338" t="-9333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 Box 21"/>
              <p:cNvSpPr txBox="1">
                <a:spLocks noChangeArrowheads="1"/>
              </p:cNvSpPr>
              <p:nvPr/>
            </p:nvSpPr>
            <p:spPr bwMode="auto">
              <a:xfrm>
                <a:off x="1115616" y="5400000"/>
                <a:ext cx="129614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d)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e>
                    </m:d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1" name="Text 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5616" y="5400000"/>
                <a:ext cx="1296144" cy="461665"/>
              </a:xfrm>
              <a:prstGeom prst="rect">
                <a:avLst/>
              </a:prstGeom>
              <a:blipFill rotWithShape="0">
                <a:blip r:embed="rId5"/>
                <a:stretch>
                  <a:fillRect l="-7042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2" name="Text Box 22"/>
              <p:cNvSpPr txBox="1">
                <a:spLocks noChangeArrowheads="1"/>
              </p:cNvSpPr>
              <p:nvPr/>
            </p:nvSpPr>
            <p:spPr bwMode="auto">
              <a:xfrm>
                <a:off x="1115616" y="6120000"/>
                <a:ext cx="187220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e)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𝟑𝟐𝟒</m:t>
                        </m:r>
                      </m:e>
                    </m:d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2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5616" y="6120000"/>
                <a:ext cx="1872208" cy="461665"/>
              </a:xfrm>
              <a:prstGeom prst="rect">
                <a:avLst/>
              </a:prstGeom>
              <a:blipFill rotWithShape="0">
                <a:blip r:embed="rId6"/>
                <a:stretch>
                  <a:fillRect l="-4886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3" name="Text Box 18"/>
              <p:cNvSpPr txBox="1">
                <a:spLocks noChangeArrowheads="1"/>
              </p:cNvSpPr>
              <p:nvPr/>
            </p:nvSpPr>
            <p:spPr bwMode="auto">
              <a:xfrm>
                <a:off x="8100000" y="3204000"/>
                <a:ext cx="68408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3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00000" y="3204000"/>
                <a:ext cx="684088" cy="461665"/>
              </a:xfrm>
              <a:prstGeom prst="rect">
                <a:avLst/>
              </a:prstGeom>
              <a:blipFill rotWithShape="0">
                <a:blip r:embed="rId7"/>
                <a:stretch>
                  <a:fillRect l="-267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4" name="Text Box 18"/>
              <p:cNvSpPr txBox="1">
                <a:spLocks noChangeArrowheads="1"/>
              </p:cNvSpPr>
              <p:nvPr/>
            </p:nvSpPr>
            <p:spPr bwMode="auto">
              <a:xfrm>
                <a:off x="8100000" y="3960000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4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00000" y="3960000"/>
                <a:ext cx="396056" cy="461665"/>
              </a:xfrm>
              <a:prstGeom prst="rect">
                <a:avLst/>
              </a:prstGeom>
              <a:blipFill rotWithShape="0">
                <a:blip r:embed="rId8"/>
                <a:stretch>
                  <a:fillRect l="-46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5" name="Text Box 18"/>
              <p:cNvSpPr txBox="1">
                <a:spLocks noChangeArrowheads="1"/>
              </p:cNvSpPr>
              <p:nvPr/>
            </p:nvSpPr>
            <p:spPr bwMode="auto">
              <a:xfrm>
                <a:off x="8100000" y="4680000"/>
                <a:ext cx="72003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𝟕𝟖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5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00000" y="4680000"/>
                <a:ext cx="720032" cy="461665"/>
              </a:xfrm>
              <a:prstGeom prst="rect">
                <a:avLst/>
              </a:prstGeom>
              <a:blipFill rotWithShape="0">
                <a:blip r:embed="rId9"/>
                <a:stretch>
                  <a:fillRect l="-254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7" name="Text Box 18"/>
              <p:cNvSpPr txBox="1">
                <a:spLocks noChangeArrowheads="1"/>
              </p:cNvSpPr>
              <p:nvPr/>
            </p:nvSpPr>
            <p:spPr bwMode="auto">
              <a:xfrm>
                <a:off x="8100000" y="5400000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7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00000" y="5400000"/>
                <a:ext cx="396056" cy="461665"/>
              </a:xfrm>
              <a:prstGeom prst="rect">
                <a:avLst/>
              </a:prstGeom>
              <a:blipFill rotWithShape="0">
                <a:blip r:embed="rId10"/>
                <a:stretch>
                  <a:fillRect l="-46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8" name="Text Box 18"/>
              <p:cNvSpPr txBox="1">
                <a:spLocks noChangeArrowheads="1"/>
              </p:cNvSpPr>
              <p:nvPr/>
            </p:nvSpPr>
            <p:spPr bwMode="auto">
              <a:xfrm>
                <a:off x="8100000" y="6120000"/>
                <a:ext cx="90011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𝟑𝟐𝟒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00000" y="6120000"/>
                <a:ext cx="900112" cy="461665"/>
              </a:xfrm>
              <a:prstGeom prst="rect">
                <a:avLst/>
              </a:prstGeom>
              <a:blipFill rotWithShape="0">
                <a:blip r:embed="rId11"/>
                <a:stretch>
                  <a:fillRect l="-204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117897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7" grpId="0"/>
      <p:bldP spid="9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26059" y="549871"/>
            <a:ext cx="3491879" cy="666419"/>
          </a:xfrm>
        </p:spPr>
        <p:txBody>
          <a:bodyPr/>
          <a:lstStyle/>
          <a:p>
            <a:pPr algn="ctr"/>
            <a:r>
              <a:rPr lang="cs-CZ" b="1" dirty="0" smtClean="0"/>
              <a:t>Celá čísla</a:t>
            </a:r>
            <a:endParaRPr lang="cs-CZ" b="1" dirty="0"/>
          </a:p>
        </p:txBody>
      </p:sp>
      <p:sp>
        <p:nvSpPr>
          <p:cNvPr id="86" name="Text Box 10"/>
          <p:cNvSpPr txBox="1">
            <a:spLocks noChangeArrowheads="1"/>
          </p:cNvSpPr>
          <p:nvPr/>
        </p:nvSpPr>
        <p:spPr bwMode="auto">
          <a:xfrm>
            <a:off x="331119" y="1978290"/>
            <a:ext cx="517698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dirty="0" smtClean="0">
                <a:cs typeface="Arial" panose="020B0604020202020204" pitchFamily="34" charset="0"/>
              </a:rPr>
              <a:t>Porovnej následující dvojic čísel:</a:t>
            </a:r>
            <a:endParaRPr lang="cs-CZ" altLang="cs-CZ" sz="2400" b="1" dirty="0"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8" name="Text Box 18"/>
              <p:cNvSpPr txBox="1">
                <a:spLocks noChangeArrowheads="1"/>
              </p:cNvSpPr>
              <p:nvPr/>
            </p:nvSpPr>
            <p:spPr bwMode="auto">
              <a:xfrm>
                <a:off x="323528" y="3240000"/>
                <a:ext cx="194421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𝟕</m:t>
                    </m:r>
                  </m:oMath>
                </a14:m>
                <a:r>
                  <a:rPr lang="cs-CZ" altLang="cs-CZ" sz="2400" b="1" dirty="0" smtClean="0">
                    <a:cs typeface="Arial" panose="020B0604020202020204" pitchFamily="34" charset="0"/>
                  </a:rPr>
                  <a:t>       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</m:oMath>
                </a14:m>
                <a:r>
                  <a:rPr lang="cs-CZ" altLang="cs-CZ" sz="2400" b="1" dirty="0" smtClean="0">
                    <a:cs typeface="Arial" panose="020B0604020202020204" pitchFamily="34" charset="0"/>
                  </a:rPr>
                  <a:t>   </a:t>
                </a:r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8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3240000"/>
                <a:ext cx="1944216" cy="461665"/>
              </a:xfrm>
              <a:prstGeom prst="rect">
                <a:avLst/>
              </a:prstGeom>
              <a:blipFill rotWithShape="0">
                <a:blip r:embed="rId2"/>
                <a:stretch>
                  <a:fillRect l="-4702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9" name="Text Box 19"/>
              <p:cNvSpPr txBox="1">
                <a:spLocks noChangeArrowheads="1"/>
              </p:cNvSpPr>
              <p:nvPr/>
            </p:nvSpPr>
            <p:spPr bwMode="auto">
              <a:xfrm>
                <a:off x="323528" y="3960000"/>
                <a:ext cx="208823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b)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2400" b="1" dirty="0">
                    <a:cs typeface="Arial" panose="020B0604020202020204" pitchFamily="34" charset="0"/>
                  </a:rPr>
                  <a:t>     </a:t>
                </a:r>
                <a:r>
                  <a:rPr lang="cs-CZ" altLang="cs-CZ" sz="2400" b="1" dirty="0" smtClean="0">
                    <a:cs typeface="Arial" panose="020B0604020202020204" pitchFamily="34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89" name="Text 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3960000"/>
                <a:ext cx="2088232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4373" t="-9333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0" name="Text Box 20"/>
              <p:cNvSpPr txBox="1">
                <a:spLocks noChangeArrowheads="1"/>
              </p:cNvSpPr>
              <p:nvPr/>
            </p:nvSpPr>
            <p:spPr bwMode="auto">
              <a:xfrm>
                <a:off x="323528" y="4680000"/>
                <a:ext cx="223224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c)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𝟕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   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0" name="Text 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4680000"/>
                <a:ext cx="2232248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4098" t="-9333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 Box 21"/>
              <p:cNvSpPr txBox="1">
                <a:spLocks noChangeArrowheads="1"/>
              </p:cNvSpPr>
              <p:nvPr/>
            </p:nvSpPr>
            <p:spPr bwMode="auto">
              <a:xfrm>
                <a:off x="323528" y="5400000"/>
                <a:ext cx="194421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d)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𝟕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𝟗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1" name="Text 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5400000"/>
                <a:ext cx="1944216" cy="461665"/>
              </a:xfrm>
              <a:prstGeom prst="rect">
                <a:avLst/>
              </a:prstGeom>
              <a:blipFill rotWithShape="0">
                <a:blip r:embed="rId5"/>
                <a:stretch>
                  <a:fillRect l="-4702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2" name="Text Box 22"/>
              <p:cNvSpPr txBox="1">
                <a:spLocks noChangeArrowheads="1"/>
              </p:cNvSpPr>
              <p:nvPr/>
            </p:nvSpPr>
            <p:spPr bwMode="auto">
              <a:xfrm>
                <a:off x="323528" y="6120000"/>
                <a:ext cx="208823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e)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𝟏𝟐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2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6120000"/>
                <a:ext cx="2088232" cy="461665"/>
              </a:xfrm>
              <a:prstGeom prst="rect">
                <a:avLst/>
              </a:prstGeom>
              <a:blipFill rotWithShape="0">
                <a:blip r:embed="rId6"/>
                <a:stretch>
                  <a:fillRect l="-4373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3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3240000"/>
                <a:ext cx="68408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&gt;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3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3240000"/>
                <a:ext cx="684088" cy="461665"/>
              </a:xfrm>
              <a:prstGeom prst="rect">
                <a:avLst/>
              </a:prstGeom>
              <a:blipFill rotWithShape="0">
                <a:blip r:embed="rId7"/>
                <a:stretch>
                  <a:fillRect l="-88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4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3960000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4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3960000"/>
                <a:ext cx="396056" cy="461665"/>
              </a:xfrm>
              <a:prstGeom prst="rect">
                <a:avLst/>
              </a:prstGeom>
              <a:blipFill rotWithShape="0">
                <a:blip r:embed="rId8"/>
                <a:stretch>
                  <a:fillRect l="-1538" r="-46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5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4680000"/>
                <a:ext cx="72003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5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4680000"/>
                <a:ext cx="720032" cy="461665"/>
              </a:xfrm>
              <a:prstGeom prst="rect">
                <a:avLst/>
              </a:prstGeom>
              <a:blipFill rotWithShape="0">
                <a:blip r:embed="rId9"/>
                <a:stretch>
                  <a:fillRect l="-84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7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5400000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&gt;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7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5400000"/>
                <a:ext cx="396056" cy="461665"/>
              </a:xfrm>
              <a:prstGeom prst="rect">
                <a:avLst/>
              </a:prstGeom>
              <a:blipFill rotWithShape="0">
                <a:blip r:embed="rId10"/>
                <a:stretch>
                  <a:fillRect l="-1538" r="-46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8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6120000"/>
                <a:ext cx="90011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6120000"/>
                <a:ext cx="900112" cy="461665"/>
              </a:xfrm>
              <a:prstGeom prst="rect">
                <a:avLst/>
              </a:prstGeom>
              <a:blipFill rotWithShape="0">
                <a:blip r:embed="rId11"/>
                <a:stretch>
                  <a:fillRect l="-67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 Box 18"/>
              <p:cNvSpPr txBox="1">
                <a:spLocks noChangeArrowheads="1"/>
              </p:cNvSpPr>
              <p:nvPr/>
            </p:nvSpPr>
            <p:spPr bwMode="auto">
              <a:xfrm>
                <a:off x="4859792" y="3212976"/>
                <a:ext cx="208823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𝟕</m:t>
                    </m:r>
                  </m:oMath>
                </a14:m>
                <a:r>
                  <a:rPr lang="cs-CZ" altLang="cs-CZ" sz="2400" b="1" dirty="0" smtClean="0">
                    <a:cs typeface="Arial" panose="020B0604020202020204" pitchFamily="34" charset="0"/>
                  </a:rPr>
                  <a:t>       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𝟒</m:t>
                    </m:r>
                  </m:oMath>
                </a14:m>
                <a:r>
                  <a:rPr lang="cs-CZ" altLang="cs-CZ" sz="2400" b="1" dirty="0" smtClean="0">
                    <a:cs typeface="Arial" panose="020B0604020202020204" pitchFamily="34" charset="0"/>
                  </a:rPr>
                  <a:t>   </a:t>
                </a:r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5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3212976"/>
                <a:ext cx="2088232" cy="461665"/>
              </a:xfrm>
              <a:prstGeom prst="rect">
                <a:avLst/>
              </a:prstGeom>
              <a:blipFill rotWithShape="0">
                <a:blip r:embed="rId12"/>
                <a:stretch>
                  <a:fillRect l="-4373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 Box 19"/>
              <p:cNvSpPr txBox="1">
                <a:spLocks noChangeArrowheads="1"/>
              </p:cNvSpPr>
              <p:nvPr/>
            </p:nvSpPr>
            <p:spPr bwMode="auto">
              <a:xfrm>
                <a:off x="4859792" y="3932976"/>
                <a:ext cx="208823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b)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2400" b="1" dirty="0">
                    <a:cs typeface="Arial" panose="020B0604020202020204" pitchFamily="34" charset="0"/>
                  </a:rPr>
                  <a:t>     </a:t>
                </a:r>
                <a:r>
                  <a:rPr lang="cs-CZ" altLang="cs-CZ" sz="2400" b="1" dirty="0" smtClean="0">
                    <a:cs typeface="Arial" panose="020B0604020202020204" pitchFamily="34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𝟗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6" name="Text 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3932976"/>
                <a:ext cx="2088232" cy="461665"/>
              </a:xfrm>
              <a:prstGeom prst="rect">
                <a:avLst/>
              </a:prstGeom>
              <a:blipFill rotWithShape="0">
                <a:blip r:embed="rId13"/>
                <a:stretch>
                  <a:fillRect l="-4373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 Box 20"/>
              <p:cNvSpPr txBox="1">
                <a:spLocks noChangeArrowheads="1"/>
              </p:cNvSpPr>
              <p:nvPr/>
            </p:nvSpPr>
            <p:spPr bwMode="auto">
              <a:xfrm>
                <a:off x="4859792" y="4652976"/>
                <a:ext cx="223224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c)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𝟏𝟐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𝟏𝟏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7" name="Text 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4652976"/>
                <a:ext cx="2232248" cy="461665"/>
              </a:xfrm>
              <a:prstGeom prst="rect">
                <a:avLst/>
              </a:prstGeom>
              <a:blipFill rotWithShape="0">
                <a:blip r:embed="rId14"/>
                <a:stretch>
                  <a:fillRect l="-4098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 Box 21"/>
              <p:cNvSpPr txBox="1">
                <a:spLocks noChangeArrowheads="1"/>
              </p:cNvSpPr>
              <p:nvPr/>
            </p:nvSpPr>
            <p:spPr bwMode="auto">
              <a:xfrm>
                <a:off x="4859792" y="5372976"/>
                <a:ext cx="223224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d)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𝟏𝟕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   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𝟗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8" name="Text 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5372976"/>
                <a:ext cx="2232248" cy="461665"/>
              </a:xfrm>
              <a:prstGeom prst="rect">
                <a:avLst/>
              </a:prstGeom>
              <a:blipFill rotWithShape="0">
                <a:blip r:embed="rId15"/>
                <a:stretch>
                  <a:fillRect l="-4098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 Box 22"/>
              <p:cNvSpPr txBox="1">
                <a:spLocks noChangeArrowheads="1"/>
              </p:cNvSpPr>
              <p:nvPr/>
            </p:nvSpPr>
            <p:spPr bwMode="auto">
              <a:xfrm>
                <a:off x="4859792" y="6092976"/>
                <a:ext cx="219647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e)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𝟏𝟏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9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6092976"/>
                <a:ext cx="2196472" cy="461665"/>
              </a:xfrm>
              <a:prstGeom prst="rect">
                <a:avLst/>
              </a:prstGeom>
              <a:blipFill rotWithShape="0">
                <a:blip r:embed="rId16"/>
                <a:stretch>
                  <a:fillRect l="-4155" t="-9333" r="-554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3212976"/>
                <a:ext cx="68408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0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3212976"/>
                <a:ext cx="684088" cy="461665"/>
              </a:xfrm>
              <a:prstGeom prst="rect">
                <a:avLst/>
              </a:prstGeom>
              <a:blipFill rotWithShape="0">
                <a:blip r:embed="rId17"/>
                <a:stretch>
                  <a:fillRect l="-89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3932976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1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3932976"/>
                <a:ext cx="396056" cy="461665"/>
              </a:xfrm>
              <a:prstGeom prst="rect">
                <a:avLst/>
              </a:prstGeom>
              <a:blipFill rotWithShape="0">
                <a:blip r:embed="rId18"/>
                <a:stretch>
                  <a:fillRect l="-1563" r="-625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4652976"/>
                <a:ext cx="72003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2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4652976"/>
                <a:ext cx="720032" cy="461665"/>
              </a:xfrm>
              <a:prstGeom prst="rect">
                <a:avLst/>
              </a:prstGeom>
              <a:blipFill rotWithShape="0">
                <a:blip r:embed="rId19"/>
                <a:stretch>
                  <a:fillRect l="-84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5372976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3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5372976"/>
                <a:ext cx="396056" cy="461665"/>
              </a:xfrm>
              <a:prstGeom prst="rect">
                <a:avLst/>
              </a:prstGeom>
              <a:blipFill rotWithShape="0">
                <a:blip r:embed="rId20"/>
                <a:stretch>
                  <a:fillRect l="-1563" r="-625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6092976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&gt;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4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6092976"/>
                <a:ext cx="396056" cy="461665"/>
              </a:xfrm>
              <a:prstGeom prst="rect">
                <a:avLst/>
              </a:prstGeom>
              <a:blipFill rotWithShape="0">
                <a:blip r:embed="rId21"/>
                <a:stretch>
                  <a:fillRect l="-1563" r="-625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371736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7" grpId="0"/>
      <p:bldP spid="98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26059" y="549871"/>
            <a:ext cx="3491879" cy="666419"/>
          </a:xfrm>
        </p:spPr>
        <p:txBody>
          <a:bodyPr/>
          <a:lstStyle/>
          <a:p>
            <a:pPr algn="ctr"/>
            <a:r>
              <a:rPr lang="cs-CZ" b="1" dirty="0" smtClean="0"/>
              <a:t>Celá čísla</a:t>
            </a:r>
            <a:endParaRPr lang="cs-CZ" b="1" dirty="0"/>
          </a:p>
        </p:txBody>
      </p:sp>
      <p:sp>
        <p:nvSpPr>
          <p:cNvPr id="86" name="Text Box 10"/>
          <p:cNvSpPr txBox="1">
            <a:spLocks noChangeArrowheads="1"/>
          </p:cNvSpPr>
          <p:nvPr/>
        </p:nvSpPr>
        <p:spPr bwMode="auto">
          <a:xfrm>
            <a:off x="269775" y="2169234"/>
            <a:ext cx="860444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dirty="0" smtClean="0">
                <a:cs typeface="Arial" panose="020B0604020202020204" pitchFamily="34" charset="0"/>
              </a:rPr>
              <a:t>Uspořádej vzestupně (od nejmenšího k největšímu) čísla:</a:t>
            </a:r>
            <a:endParaRPr lang="cs-CZ" altLang="cs-CZ" sz="2400" b="1" dirty="0"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8" name="Text Box 18"/>
              <p:cNvSpPr txBox="1">
                <a:spLocks noChangeArrowheads="1"/>
              </p:cNvSpPr>
              <p:nvPr/>
            </p:nvSpPr>
            <p:spPr bwMode="auto">
              <a:xfrm>
                <a:off x="971600" y="3068960"/>
                <a:ext cx="6768751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 xmlns:m="http://schemas.openxmlformats.org/officeDocument/2006/math">
                    <m:r>
                      <a:rPr lang="cs-CZ" altLang="cs-CZ" sz="32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𝟕</m:t>
                    </m:r>
                    <m:r>
                      <a:rPr lang="cs-CZ" altLang="cs-CZ" sz="32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;−</m:t>
                    </m:r>
                    <m:r>
                      <a:rPr lang="cs-CZ" altLang="cs-CZ" sz="32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  <m:r>
                      <a:rPr lang="cs-CZ" altLang="cs-CZ" sz="32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;</m:t>
                    </m:r>
                    <m:r>
                      <a:rPr lang="cs-CZ" altLang="cs-CZ" sz="32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𝟐𝟔</m:t>
                    </m:r>
                    <m:r>
                      <a:rPr lang="cs-CZ" altLang="cs-CZ" sz="32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;</m:t>
                    </m:r>
                    <m:r>
                      <a:rPr lang="cs-CZ" altLang="cs-CZ" sz="32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cs-CZ" altLang="cs-CZ" sz="32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;−</m:t>
                    </m:r>
                    <m:r>
                      <a:rPr lang="cs-CZ" altLang="cs-CZ" sz="32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</m:t>
                    </m:r>
                    <m:r>
                      <a:rPr lang="cs-CZ" altLang="cs-CZ" sz="32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;</m:t>
                    </m:r>
                    <m:r>
                      <a:rPr lang="cs-CZ" altLang="cs-CZ" sz="32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cs-CZ" altLang="cs-CZ" sz="32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;</m:t>
                    </m:r>
                  </m:oMath>
                </a14:m>
                <a:r>
                  <a:rPr lang="cs-CZ" altLang="cs-CZ" sz="3200" b="1" dirty="0" smtClean="0"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cs-CZ" altLang="cs-CZ" sz="32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32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𝟏𝟐</m:t>
                    </m:r>
                    <m:r>
                      <a:rPr lang="cs-CZ" altLang="cs-CZ" sz="32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;</m:t>
                    </m:r>
                    <m:r>
                      <a:rPr lang="cs-CZ" altLang="cs-CZ" sz="32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𝟏𝟒</m:t>
                    </m:r>
                    <m:r>
                      <a:rPr lang="cs-CZ" altLang="cs-CZ" sz="32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;−</m:t>
                    </m:r>
                    <m:r>
                      <a:rPr lang="cs-CZ" altLang="cs-CZ" sz="32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𝟏𝟕</m:t>
                    </m:r>
                    <m:r>
                      <a:rPr lang="cs-CZ" altLang="cs-CZ" sz="32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; </m:t>
                    </m:r>
                    <m:r>
                      <a:rPr lang="cs-CZ" altLang="cs-CZ" sz="32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𝟏𝟐</m:t>
                    </m:r>
                  </m:oMath>
                </a14:m>
                <a:r>
                  <a:rPr lang="cs-CZ" altLang="cs-CZ" sz="3200" b="1" dirty="0" smtClean="0">
                    <a:cs typeface="Arial" panose="020B0604020202020204" pitchFamily="34" charset="0"/>
                  </a:rPr>
                  <a:t>   </a:t>
                </a:r>
                <a:endParaRPr lang="cs-CZ" altLang="cs-CZ" sz="32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8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1600" y="3068960"/>
                <a:ext cx="6768751" cy="58477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9" name="Text Box 19"/>
              <p:cNvSpPr txBox="1">
                <a:spLocks noChangeArrowheads="1"/>
              </p:cNvSpPr>
              <p:nvPr/>
            </p:nvSpPr>
            <p:spPr bwMode="auto">
              <a:xfrm>
                <a:off x="539550" y="6021288"/>
                <a:ext cx="806489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1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2400" b="1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𝟏𝟕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𝟐𝟔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89" name="Text 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9550" y="6021288"/>
                <a:ext cx="8064896" cy="4616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952556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8" grpId="0"/>
      <p:bldP spid="8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26059" y="549871"/>
            <a:ext cx="3491879" cy="666419"/>
          </a:xfrm>
        </p:spPr>
        <p:txBody>
          <a:bodyPr/>
          <a:lstStyle/>
          <a:p>
            <a:pPr algn="ctr"/>
            <a:r>
              <a:rPr lang="cs-CZ" b="1" dirty="0" smtClean="0"/>
              <a:t>Celá čísla</a:t>
            </a:r>
            <a:endParaRPr lang="cs-CZ" b="1" dirty="0"/>
          </a:p>
        </p:txBody>
      </p:sp>
      <p:sp>
        <p:nvSpPr>
          <p:cNvPr id="86" name="Text Box 10"/>
          <p:cNvSpPr txBox="1">
            <a:spLocks noChangeArrowheads="1"/>
          </p:cNvSpPr>
          <p:nvPr/>
        </p:nvSpPr>
        <p:spPr bwMode="auto">
          <a:xfrm>
            <a:off x="1" y="1978290"/>
            <a:ext cx="914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dirty="0" smtClean="0">
                <a:cs typeface="Arial" panose="020B0604020202020204" pitchFamily="34" charset="0"/>
              </a:rPr>
              <a:t>Průměrná teplota v ČR byla 2°C. Urči odchylku teplot </a:t>
            </a:r>
            <a:br>
              <a:rPr lang="cs-CZ" altLang="cs-CZ" sz="2400" b="1" dirty="0" smtClean="0">
                <a:cs typeface="Arial" panose="020B0604020202020204" pitchFamily="34" charset="0"/>
              </a:rPr>
            </a:br>
            <a:r>
              <a:rPr lang="cs-CZ" altLang="cs-CZ" sz="2400" b="1" dirty="0" smtClean="0">
                <a:cs typeface="Arial" panose="020B0604020202020204" pitchFamily="34" charset="0"/>
              </a:rPr>
              <a:t>od průměrné teploty v jednotlivých městech ČR:</a:t>
            </a:r>
            <a:endParaRPr lang="cs-CZ" altLang="cs-CZ" sz="2400" b="1" dirty="0"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8" name="Text Box 18"/>
              <p:cNvSpPr txBox="1">
                <a:spLocks noChangeArrowheads="1"/>
              </p:cNvSpPr>
              <p:nvPr/>
            </p:nvSpPr>
            <p:spPr bwMode="auto">
              <a:xfrm>
                <a:off x="323528" y="3240000"/>
                <a:ext cx="237626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𝐏𝐫𝐚𝐡𝐚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°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𝐂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8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3240000"/>
                <a:ext cx="2376264" cy="461665"/>
              </a:xfrm>
              <a:prstGeom prst="rect">
                <a:avLst/>
              </a:prstGeom>
              <a:blipFill rotWithShape="0">
                <a:blip r:embed="rId2"/>
                <a:stretch>
                  <a:fillRect l="-3846" t="-9211" r="-256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9" name="Text Box 19"/>
              <p:cNvSpPr txBox="1">
                <a:spLocks noChangeArrowheads="1"/>
              </p:cNvSpPr>
              <p:nvPr/>
            </p:nvSpPr>
            <p:spPr bwMode="auto">
              <a:xfrm>
                <a:off x="323527" y="3960000"/>
                <a:ext cx="2502531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b)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𝐏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𝐥𝐳𝐞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ň 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°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𝐂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89" name="Text 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7" y="3960000"/>
                <a:ext cx="2502531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3650" t="-9333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0" name="Text Box 20"/>
              <p:cNvSpPr txBox="1">
                <a:spLocks noChangeArrowheads="1"/>
              </p:cNvSpPr>
              <p:nvPr/>
            </p:nvSpPr>
            <p:spPr bwMode="auto">
              <a:xfrm>
                <a:off x="323528" y="4680000"/>
                <a:ext cx="356438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c)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𝐋𝐢𝐛𝐞𝐫𝐞𝐜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°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𝐂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0" name="Text 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4680000"/>
                <a:ext cx="3564384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2564" t="-9333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 Box 21"/>
              <p:cNvSpPr txBox="1">
                <a:spLocks noChangeArrowheads="1"/>
              </p:cNvSpPr>
              <p:nvPr/>
            </p:nvSpPr>
            <p:spPr bwMode="auto">
              <a:xfrm>
                <a:off x="323528" y="5400000"/>
                <a:ext cx="320410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d)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𝐎𝐬𝐭𝐫𝐚𝐯𝐚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°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𝐂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1" name="Text 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5400000"/>
                <a:ext cx="3204104" cy="461665"/>
              </a:xfrm>
              <a:prstGeom prst="rect">
                <a:avLst/>
              </a:prstGeom>
              <a:blipFill rotWithShape="0">
                <a:blip r:embed="rId5"/>
                <a:stretch>
                  <a:fillRect l="-2852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2" name="Text Box 22"/>
              <p:cNvSpPr txBox="1">
                <a:spLocks noChangeArrowheads="1"/>
              </p:cNvSpPr>
              <p:nvPr/>
            </p:nvSpPr>
            <p:spPr bwMode="auto">
              <a:xfrm>
                <a:off x="323528" y="6120000"/>
                <a:ext cx="316832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e) 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𝐏𝐚𝐫𝐝𝐮𝐛𝐢𝐜𝐞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°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𝐂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2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6120000"/>
                <a:ext cx="3168328" cy="461665"/>
              </a:xfrm>
              <a:prstGeom prst="rect">
                <a:avLst/>
              </a:prstGeom>
              <a:blipFill rotWithShape="0">
                <a:blip r:embed="rId6"/>
                <a:stretch>
                  <a:fillRect l="-2885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3" name="Text Box 18"/>
              <p:cNvSpPr txBox="1">
                <a:spLocks noChangeArrowheads="1"/>
              </p:cNvSpPr>
              <p:nvPr/>
            </p:nvSpPr>
            <p:spPr bwMode="auto">
              <a:xfrm>
                <a:off x="6840240" y="3240000"/>
                <a:ext cx="90011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°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𝑪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3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240" y="3240000"/>
                <a:ext cx="900112" cy="461665"/>
              </a:xfrm>
              <a:prstGeom prst="rect">
                <a:avLst/>
              </a:prstGeom>
              <a:blipFill rotWithShape="0">
                <a:blip r:embed="rId7"/>
                <a:stretch>
                  <a:fillRect l="-676" r="-135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4" name="Text Box 18"/>
              <p:cNvSpPr txBox="1">
                <a:spLocks noChangeArrowheads="1"/>
              </p:cNvSpPr>
              <p:nvPr/>
            </p:nvSpPr>
            <p:spPr bwMode="auto">
              <a:xfrm>
                <a:off x="6840240" y="3960000"/>
                <a:ext cx="104412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°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𝑪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4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240" y="3960000"/>
                <a:ext cx="1044128" cy="461665"/>
              </a:xfrm>
              <a:prstGeom prst="rect">
                <a:avLst/>
              </a:prstGeom>
              <a:blipFill rotWithShape="0">
                <a:blip r:embed="rId8"/>
                <a:stretch>
                  <a:fillRect l="-58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5" name="Text Box 18"/>
              <p:cNvSpPr txBox="1">
                <a:spLocks noChangeArrowheads="1"/>
              </p:cNvSpPr>
              <p:nvPr/>
            </p:nvSpPr>
            <p:spPr bwMode="auto">
              <a:xfrm>
                <a:off x="6840240" y="4680000"/>
                <a:ext cx="90011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°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𝑪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5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240" y="4680000"/>
                <a:ext cx="900112" cy="461665"/>
              </a:xfrm>
              <a:prstGeom prst="rect">
                <a:avLst/>
              </a:prstGeom>
              <a:blipFill rotWithShape="0">
                <a:blip r:embed="rId9"/>
                <a:stretch>
                  <a:fillRect r="-135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7" name="Text Box 18"/>
              <p:cNvSpPr txBox="1">
                <a:spLocks noChangeArrowheads="1"/>
              </p:cNvSpPr>
              <p:nvPr/>
            </p:nvSpPr>
            <p:spPr bwMode="auto">
              <a:xfrm>
                <a:off x="6840240" y="5400000"/>
                <a:ext cx="104412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°</m:t>
                      </m:r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𝑪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7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240" y="5400000"/>
                <a:ext cx="1044128" cy="4616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8" name="Text Box 18"/>
              <p:cNvSpPr txBox="1">
                <a:spLocks noChangeArrowheads="1"/>
              </p:cNvSpPr>
              <p:nvPr/>
            </p:nvSpPr>
            <p:spPr bwMode="auto">
              <a:xfrm>
                <a:off x="6840240" y="6120000"/>
                <a:ext cx="90011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°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𝑪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240" y="6120000"/>
                <a:ext cx="900112" cy="461665"/>
              </a:xfrm>
              <a:prstGeom prst="rect">
                <a:avLst/>
              </a:prstGeom>
              <a:blipFill rotWithShape="0">
                <a:blip r:embed="rId11"/>
                <a:stretch>
                  <a:fillRect l="-135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761728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7" grpId="0"/>
      <p:bldP spid="9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26059" y="549871"/>
            <a:ext cx="3491879" cy="666419"/>
          </a:xfrm>
        </p:spPr>
        <p:txBody>
          <a:bodyPr/>
          <a:lstStyle/>
          <a:p>
            <a:pPr algn="ctr"/>
            <a:r>
              <a:rPr lang="cs-CZ" b="1" dirty="0" smtClean="0"/>
              <a:t>Celá čísla</a:t>
            </a:r>
            <a:endParaRPr lang="cs-CZ" b="1" dirty="0"/>
          </a:p>
        </p:txBody>
      </p:sp>
      <p:sp>
        <p:nvSpPr>
          <p:cNvPr id="86" name="Text Box 10"/>
          <p:cNvSpPr txBox="1">
            <a:spLocks noChangeArrowheads="1"/>
          </p:cNvSpPr>
          <p:nvPr/>
        </p:nvSpPr>
        <p:spPr bwMode="auto">
          <a:xfrm>
            <a:off x="1" y="1978290"/>
            <a:ext cx="914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dirty="0" smtClean="0">
                <a:cs typeface="Arial" panose="020B0604020202020204" pitchFamily="34" charset="0"/>
              </a:rPr>
              <a:t>Normální výška vody v Berounce je 165 cm. Urči odchylku výšky hladiny v jednotlivých dnech:</a:t>
            </a:r>
            <a:endParaRPr lang="cs-CZ" altLang="cs-CZ" sz="2400" b="1" dirty="0"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8" name="Text Box 18"/>
              <p:cNvSpPr txBox="1">
                <a:spLocks noChangeArrowheads="1"/>
              </p:cNvSpPr>
              <p:nvPr/>
            </p:nvSpPr>
            <p:spPr bwMode="auto">
              <a:xfrm>
                <a:off x="323528" y="3240000"/>
                <a:ext cx="356438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𝟏𝟕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. 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. 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𝟐𝟎𝟏𝟏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𝟏𝟓𝟒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𝐜𝐦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8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3240000"/>
                <a:ext cx="3564384" cy="461665"/>
              </a:xfrm>
              <a:prstGeom prst="rect">
                <a:avLst/>
              </a:prstGeom>
              <a:blipFill rotWithShape="0">
                <a:blip r:embed="rId2"/>
                <a:stretch>
                  <a:fillRect l="-2564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9" name="Text Box 19"/>
              <p:cNvSpPr txBox="1">
                <a:spLocks noChangeArrowheads="1"/>
              </p:cNvSpPr>
              <p:nvPr/>
            </p:nvSpPr>
            <p:spPr bwMode="auto">
              <a:xfrm>
                <a:off x="323527" y="3960000"/>
                <a:ext cx="3564385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b)</a:t>
                </a:r>
                <a14:m>
                  <m:oMath xmlns:m="http://schemas.openxmlformats.org/officeDocument/2006/math">
                    <m:r>
                      <a:rPr lang="cs-CZ" altLang="cs-CZ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𝟏𝟎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. 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𝟔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. 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𝟐𝟎𝟏𝟑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𝟓𝟕𝟕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𝐜𝐦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89" name="Text 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7" y="3960000"/>
                <a:ext cx="3564385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2564" t="-9333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0" name="Text Box 20"/>
              <p:cNvSpPr txBox="1">
                <a:spLocks noChangeArrowheads="1"/>
              </p:cNvSpPr>
              <p:nvPr/>
            </p:nvSpPr>
            <p:spPr bwMode="auto">
              <a:xfrm>
                <a:off x="323528" y="4680000"/>
                <a:ext cx="356438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c)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𝟏𝟎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.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𝟗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.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𝟐𝟎𝟏𝟓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𝟓𝟕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𝐜𝐦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0" name="Text 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4680000"/>
                <a:ext cx="3564384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2564" t="-9333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 Box 21"/>
              <p:cNvSpPr txBox="1">
                <a:spLocks noChangeArrowheads="1"/>
              </p:cNvSpPr>
              <p:nvPr/>
            </p:nvSpPr>
            <p:spPr bwMode="auto">
              <a:xfrm>
                <a:off x="323528" y="5400000"/>
                <a:ext cx="367240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d)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𝟏𝟗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. 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𝟏𝟏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. 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𝟐𝟎𝟏𝟓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𝟖𝟐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𝐜𝐦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1" name="Text 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5400000"/>
                <a:ext cx="3672408" cy="461665"/>
              </a:xfrm>
              <a:prstGeom prst="rect">
                <a:avLst/>
              </a:prstGeom>
              <a:blipFill rotWithShape="0">
                <a:blip r:embed="rId5"/>
                <a:stretch>
                  <a:fillRect l="-2488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2" name="Text Box 22"/>
              <p:cNvSpPr txBox="1">
                <a:spLocks noChangeArrowheads="1"/>
              </p:cNvSpPr>
              <p:nvPr/>
            </p:nvSpPr>
            <p:spPr bwMode="auto">
              <a:xfrm>
                <a:off x="323528" y="6120000"/>
                <a:ext cx="381642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e) 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𝟐𝟐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. 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𝟏𝟏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. 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𝟐𝟎𝟏𝟓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𝟏𝟒𝟎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𝐜𝐦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2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6120000"/>
                <a:ext cx="3816424" cy="461665"/>
              </a:xfrm>
              <a:prstGeom prst="rect">
                <a:avLst/>
              </a:prstGeom>
              <a:blipFill rotWithShape="0">
                <a:blip r:embed="rId6"/>
                <a:stretch>
                  <a:fillRect l="-2396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3" name="Text Box 18"/>
              <p:cNvSpPr txBox="1">
                <a:spLocks noChangeArrowheads="1"/>
              </p:cNvSpPr>
              <p:nvPr/>
            </p:nvSpPr>
            <p:spPr bwMode="auto">
              <a:xfrm>
                <a:off x="6840240" y="3240000"/>
                <a:ext cx="154818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𝒄𝒎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3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240" y="3240000"/>
                <a:ext cx="1548184" cy="4616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4" name="Text Box 18"/>
              <p:cNvSpPr txBox="1">
                <a:spLocks noChangeArrowheads="1"/>
              </p:cNvSpPr>
              <p:nvPr/>
            </p:nvSpPr>
            <p:spPr bwMode="auto">
              <a:xfrm>
                <a:off x="6840240" y="3960000"/>
                <a:ext cx="154818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𝟒𝟎𝟖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𝒄𝒎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4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240" y="3960000"/>
                <a:ext cx="1548184" cy="461665"/>
              </a:xfrm>
              <a:prstGeom prst="rect">
                <a:avLst/>
              </a:prstGeom>
              <a:blipFill rotWithShape="0">
                <a:blip r:embed="rId8"/>
                <a:stretch>
                  <a:fillRect l="-39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5" name="Text Box 18"/>
              <p:cNvSpPr txBox="1">
                <a:spLocks noChangeArrowheads="1"/>
              </p:cNvSpPr>
              <p:nvPr/>
            </p:nvSpPr>
            <p:spPr bwMode="auto">
              <a:xfrm>
                <a:off x="6840240" y="4680000"/>
                <a:ext cx="154818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𝟏𝟎𝟖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𝒄𝒎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5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240" y="4680000"/>
                <a:ext cx="1548184" cy="4616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7" name="Text Box 18"/>
              <p:cNvSpPr txBox="1">
                <a:spLocks noChangeArrowheads="1"/>
              </p:cNvSpPr>
              <p:nvPr/>
            </p:nvSpPr>
            <p:spPr bwMode="auto">
              <a:xfrm>
                <a:off x="6840240" y="5400000"/>
                <a:ext cx="140416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𝟖𝟑</m:t>
                      </m:r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𝒄𝒎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7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240" y="5400000"/>
                <a:ext cx="1404168" cy="4616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8" name="Text Box 18"/>
              <p:cNvSpPr txBox="1">
                <a:spLocks noChangeArrowheads="1"/>
              </p:cNvSpPr>
              <p:nvPr/>
            </p:nvSpPr>
            <p:spPr bwMode="auto">
              <a:xfrm>
                <a:off x="6840240" y="6120000"/>
                <a:ext cx="126015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𝟐𝟓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𝒄𝒎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240" y="6120000"/>
                <a:ext cx="1260152" cy="4616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350523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856006" y="115966"/>
            <a:ext cx="7793037" cy="782559"/>
          </a:xfrm>
        </p:spPr>
        <p:txBody>
          <a:bodyPr/>
          <a:lstStyle/>
          <a:p>
            <a:pPr algn="ctr"/>
            <a:r>
              <a:rPr lang="cs-CZ" dirty="0" smtClean="0"/>
              <a:t>Celá čísla</a:t>
            </a:r>
            <a:endParaRPr lang="cs-CZ" dirty="0"/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0" y="2852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0" y="26812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0" y="2833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0" y="2833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0" y="2833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29" name="Rectangle 9"/>
          <p:cNvSpPr>
            <a:spLocks noChangeArrowheads="1"/>
          </p:cNvSpPr>
          <p:nvPr/>
        </p:nvSpPr>
        <p:spPr bwMode="auto">
          <a:xfrm>
            <a:off x="0" y="2833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30" name="Text Box 10"/>
          <p:cNvSpPr txBox="1">
            <a:spLocks noChangeArrowheads="1"/>
          </p:cNvSpPr>
          <p:nvPr/>
        </p:nvSpPr>
        <p:spPr bwMode="auto">
          <a:xfrm>
            <a:off x="1432612" y="1098550"/>
            <a:ext cx="34274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800" b="1" dirty="0">
                <a:solidFill>
                  <a:srgbClr val="333399"/>
                </a:solidFill>
                <a:cs typeface="Arial" panose="020B0604020202020204" pitchFamily="34" charset="0"/>
              </a:rPr>
              <a:t>Porovnej stupnice:</a:t>
            </a:r>
            <a:endParaRPr lang="cs-CZ" altLang="cs-CZ" sz="2400" b="1" dirty="0">
              <a:solidFill>
                <a:srgbClr val="333399"/>
              </a:solidFill>
              <a:cs typeface="Arial" panose="020B0604020202020204" pitchFamily="34" charset="0"/>
            </a:endParaRPr>
          </a:p>
        </p:txBody>
      </p:sp>
      <p:sp>
        <p:nvSpPr>
          <p:cNvPr id="32" name="Text Box 21"/>
          <p:cNvSpPr txBox="1">
            <a:spLocks noChangeArrowheads="1"/>
          </p:cNvSpPr>
          <p:nvPr/>
        </p:nvSpPr>
        <p:spPr bwMode="auto">
          <a:xfrm>
            <a:off x="757029" y="2010918"/>
            <a:ext cx="15838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pravítko</a:t>
            </a:r>
            <a:endParaRPr lang="cs-CZ" altLang="cs-CZ" sz="2400" b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36" name="Text Box 32"/>
          <p:cNvSpPr txBox="1">
            <a:spLocks noChangeArrowheads="1"/>
          </p:cNvSpPr>
          <p:nvPr/>
        </p:nvSpPr>
        <p:spPr bwMode="auto">
          <a:xfrm>
            <a:off x="180000" y="4140000"/>
            <a:ext cx="58327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800" b="1" dirty="0">
                <a:solidFill>
                  <a:srgbClr val="FF0000"/>
                </a:solidFill>
                <a:cs typeface="Arial" panose="020B0604020202020204" pitchFamily="34" charset="0"/>
              </a:rPr>
              <a:t>Co mají obě stupnice společné?</a:t>
            </a:r>
            <a:endParaRPr lang="cs-CZ" altLang="cs-CZ" sz="2400" b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37" name="Text Box 33"/>
          <p:cNvSpPr txBox="1">
            <a:spLocks noChangeArrowheads="1"/>
          </p:cNvSpPr>
          <p:nvPr/>
        </p:nvSpPr>
        <p:spPr bwMode="auto">
          <a:xfrm>
            <a:off x="180000" y="4680000"/>
            <a:ext cx="234923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8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Bod nula</a:t>
            </a:r>
            <a:endParaRPr lang="cs-CZ" altLang="cs-CZ" sz="2400" b="1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38" name="Line 34"/>
          <p:cNvSpPr>
            <a:spLocks noChangeShapeType="1"/>
          </p:cNvSpPr>
          <p:nvPr/>
        </p:nvSpPr>
        <p:spPr bwMode="auto">
          <a:xfrm>
            <a:off x="517338" y="2595265"/>
            <a:ext cx="0" cy="287337"/>
          </a:xfrm>
          <a:prstGeom prst="lin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39" name="Line 35"/>
          <p:cNvSpPr>
            <a:spLocks noChangeShapeType="1"/>
          </p:cNvSpPr>
          <p:nvPr/>
        </p:nvSpPr>
        <p:spPr bwMode="auto">
          <a:xfrm flipH="1">
            <a:off x="7380288" y="4173538"/>
            <a:ext cx="1296000" cy="0"/>
          </a:xfrm>
          <a:prstGeom prst="lin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0" name="Text Box 36"/>
          <p:cNvSpPr txBox="1">
            <a:spLocks noChangeArrowheads="1"/>
          </p:cNvSpPr>
          <p:nvPr/>
        </p:nvSpPr>
        <p:spPr bwMode="auto">
          <a:xfrm>
            <a:off x="180000" y="5400000"/>
            <a:ext cx="583277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800" b="1" dirty="0">
                <a:solidFill>
                  <a:srgbClr val="FF0000"/>
                </a:solidFill>
                <a:cs typeface="Arial" panose="020B0604020202020204" pitchFamily="34" charset="0"/>
              </a:rPr>
              <a:t>V čem se liší?</a:t>
            </a:r>
            <a:endParaRPr lang="cs-CZ" altLang="cs-CZ" sz="2400" b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41" name="Text Box 37"/>
          <p:cNvSpPr txBox="1">
            <a:spLocks noChangeArrowheads="1"/>
          </p:cNvSpPr>
          <p:nvPr/>
        </p:nvSpPr>
        <p:spPr bwMode="auto">
          <a:xfrm>
            <a:off x="180000" y="5940000"/>
            <a:ext cx="65294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8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Teploměr má i hodnoty menší než 0</a:t>
            </a:r>
            <a:endParaRPr lang="cs-CZ" altLang="cs-CZ" sz="2400" b="1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42" name="Line 38"/>
          <p:cNvSpPr>
            <a:spLocks noChangeShapeType="1"/>
          </p:cNvSpPr>
          <p:nvPr/>
        </p:nvSpPr>
        <p:spPr bwMode="auto">
          <a:xfrm>
            <a:off x="522000" y="2718000"/>
            <a:ext cx="4464050" cy="0"/>
          </a:xfrm>
          <a:prstGeom prst="lin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3" name="Text Box 39"/>
          <p:cNvSpPr txBox="1">
            <a:spLocks noChangeArrowheads="1"/>
          </p:cNvSpPr>
          <p:nvPr/>
        </p:nvSpPr>
        <p:spPr bwMode="auto">
          <a:xfrm>
            <a:off x="899320" y="3806825"/>
            <a:ext cx="41767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Pouze kladné </a:t>
            </a:r>
            <a:r>
              <a:rPr lang="cs-CZ" altLang="cs-CZ" sz="2000" b="1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hodnoty (+)</a:t>
            </a:r>
          </a:p>
        </p:txBody>
      </p:sp>
      <p:sp>
        <p:nvSpPr>
          <p:cNvPr id="44" name="Line 40"/>
          <p:cNvSpPr>
            <a:spLocks noChangeShapeType="1"/>
          </p:cNvSpPr>
          <p:nvPr/>
        </p:nvSpPr>
        <p:spPr bwMode="auto">
          <a:xfrm flipV="1">
            <a:off x="8674420" y="2012951"/>
            <a:ext cx="0" cy="2160587"/>
          </a:xfrm>
          <a:prstGeom prst="lin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5" name="Text Box 41"/>
          <p:cNvSpPr txBox="1">
            <a:spLocks noChangeArrowheads="1"/>
          </p:cNvSpPr>
          <p:nvPr/>
        </p:nvSpPr>
        <p:spPr bwMode="auto">
          <a:xfrm rot="16200000">
            <a:off x="7216936" y="3115607"/>
            <a:ext cx="33845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kladné stupně (+) - teplo</a:t>
            </a:r>
          </a:p>
        </p:txBody>
      </p:sp>
      <p:sp>
        <p:nvSpPr>
          <p:cNvPr id="46" name="Line 42"/>
          <p:cNvSpPr>
            <a:spLocks noChangeShapeType="1"/>
          </p:cNvSpPr>
          <p:nvPr/>
        </p:nvSpPr>
        <p:spPr bwMode="auto">
          <a:xfrm>
            <a:off x="7363947" y="4149725"/>
            <a:ext cx="0" cy="2447925"/>
          </a:xfrm>
          <a:prstGeom prst="lin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7" name="Text Box 43"/>
          <p:cNvSpPr txBox="1">
            <a:spLocks noChangeArrowheads="1"/>
          </p:cNvSpPr>
          <p:nvPr/>
        </p:nvSpPr>
        <p:spPr bwMode="auto">
          <a:xfrm rot="5400000">
            <a:off x="5186202" y="4750713"/>
            <a:ext cx="37150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záporné</a:t>
            </a:r>
            <a:r>
              <a:rPr lang="cs-CZ" altLang="cs-CZ" sz="2000" b="1" i="1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 stupně (-) - </a:t>
            </a:r>
            <a:r>
              <a:rPr lang="cs-CZ" altLang="cs-CZ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chladno</a:t>
            </a:r>
            <a:endParaRPr lang="cs-CZ" altLang="cs-CZ" sz="2000" b="1" i="1" dirty="0">
              <a:solidFill>
                <a:schemeClr val="tx2">
                  <a:lumMod val="60000"/>
                  <a:lumOff val="4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48" name="Text Box 21"/>
          <p:cNvSpPr txBox="1">
            <a:spLocks noChangeArrowheads="1"/>
          </p:cNvSpPr>
          <p:nvPr/>
        </p:nvSpPr>
        <p:spPr bwMode="auto">
          <a:xfrm>
            <a:off x="7308011" y="846716"/>
            <a:ext cx="15838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teploměr</a:t>
            </a:r>
            <a:endParaRPr lang="cs-CZ" altLang="cs-CZ" sz="2400" b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00" y="2805699"/>
            <a:ext cx="4968689" cy="894764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000" y="1573200"/>
            <a:ext cx="952500" cy="4314825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359730" y="285503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</a:t>
            </a:r>
            <a:endParaRPr lang="cs-CZ" b="1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3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3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3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2" grpId="0"/>
      <p:bldP spid="36" grpId="0"/>
      <p:bldP spid="37" grpId="0"/>
      <p:bldP spid="38" grpId="0" animBg="1"/>
      <p:bldP spid="39" grpId="0" animBg="1"/>
      <p:bldP spid="40" grpId="0"/>
      <p:bldP spid="41" grpId="0"/>
      <p:bldP spid="42" grpId="0" animBg="1"/>
      <p:bldP spid="43" grpId="0"/>
      <p:bldP spid="44" grpId="0" animBg="1"/>
      <p:bldP spid="45" grpId="0"/>
      <p:bldP spid="46" grpId="0" animBg="1"/>
      <p:bldP spid="47" grpId="0"/>
      <p:bldP spid="48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7"/>
          <p:cNvSpPr>
            <a:spLocks noChangeArrowheads="1"/>
          </p:cNvSpPr>
          <p:nvPr/>
        </p:nvSpPr>
        <p:spPr bwMode="auto">
          <a:xfrm>
            <a:off x="0" y="6192000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na číselné ose vpravo od nuly se nazývají celá kladná čísla</a:t>
            </a:r>
            <a:r>
              <a:rPr lang="cs-CZ" altLang="cs-CZ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vlevo od nuly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záporná čísla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975368" y="260648"/>
            <a:ext cx="5696735" cy="1441562"/>
          </a:xfrm>
        </p:spPr>
        <p:txBody>
          <a:bodyPr/>
          <a:lstStyle/>
          <a:p>
            <a:pPr algn="ctr"/>
            <a:r>
              <a:rPr lang="cs-CZ" b="1" dirty="0" smtClean="0"/>
              <a:t>Celá čísla</a:t>
            </a:r>
            <a:br>
              <a:rPr lang="cs-CZ" b="1" dirty="0" smtClean="0"/>
            </a:br>
            <a:r>
              <a:rPr lang="cs-CZ" b="1" dirty="0" smtClean="0"/>
              <a:t>shrnutí</a:t>
            </a:r>
            <a:endParaRPr lang="cs-CZ" b="1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288000" y="3591264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39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75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11561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147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183569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2195736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255577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291581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327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363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399685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435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471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507605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543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687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651621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>
            <a:off x="615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579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>
            <a:off x="723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>
            <a:off x="759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7956000" y="34678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/>
          <p:nvPr/>
        </p:nvCxnSpPr>
        <p:spPr bwMode="auto">
          <a:xfrm>
            <a:off x="8316416" y="34678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>
            <a:off x="867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ovéPole 10"/>
          <p:cNvSpPr txBox="1"/>
          <p:nvPr/>
        </p:nvSpPr>
        <p:spPr>
          <a:xfrm>
            <a:off x="4194000" y="3699264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3780000" y="3699264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3420000" y="3699264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3060000" y="3699264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2700000" y="3699264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2340000" y="3699264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1980000" y="3699264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620000" y="3699264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60000" y="3699264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900000" y="3699264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83" name="TextovéPole 82"/>
          <p:cNvSpPr txBox="1"/>
          <p:nvPr/>
        </p:nvSpPr>
        <p:spPr>
          <a:xfrm>
            <a:off x="4554000" y="3699264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4914000" y="3699264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5274000" y="3699264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5634000" y="3699264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5994000" y="3699264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6354000" y="3699264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6714000" y="3699264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7074000" y="3699264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7434000" y="3699264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73" name="Rectangle 7"/>
          <p:cNvSpPr>
            <a:spLocks noChangeArrowheads="1"/>
          </p:cNvSpPr>
          <p:nvPr/>
        </p:nvSpPr>
        <p:spPr bwMode="auto">
          <a:xfrm>
            <a:off x="0" y="6192000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na číselné ose vpravo od nuly se nazývají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kladná čísla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</p:txBody>
      </p:sp>
      <p:sp>
        <p:nvSpPr>
          <p:cNvPr id="79" name="Rectangle 22"/>
          <p:cNvSpPr>
            <a:spLocks noChangeArrowheads="1"/>
          </p:cNvSpPr>
          <p:nvPr/>
        </p:nvSpPr>
        <p:spPr bwMode="auto">
          <a:xfrm>
            <a:off x="0" y="5580000"/>
            <a:ext cx="8568202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čísla jsou čísla přirozená, čísla </a:t>
            </a:r>
            <a:r>
              <a:rPr lang="cs-CZ" alt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nim </a:t>
            </a:r>
            <a:r>
              <a:rPr lang="cs-CZ" altLang="cs-CZ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opačná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nula.</a:t>
            </a:r>
          </a:p>
        </p:txBody>
      </p:sp>
      <p:sp>
        <p:nvSpPr>
          <p:cNvPr id="80" name="Rectangle 19"/>
          <p:cNvSpPr>
            <a:spLocks noChangeArrowheads="1"/>
          </p:cNvSpPr>
          <p:nvPr/>
        </p:nvSpPr>
        <p:spPr bwMode="auto">
          <a:xfrm>
            <a:off x="0" y="5580000"/>
            <a:ext cx="9108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čísla jsou čísla přirozená,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nim opačná</a:t>
            </a:r>
          </a:p>
        </p:txBody>
      </p:sp>
      <p:sp>
        <p:nvSpPr>
          <p:cNvPr id="81" name="Rectangle 4"/>
          <p:cNvSpPr>
            <a:spLocks noChangeArrowheads="1"/>
          </p:cNvSpPr>
          <p:nvPr/>
        </p:nvSpPr>
        <p:spPr bwMode="auto">
          <a:xfrm>
            <a:off x="0" y="5580000"/>
            <a:ext cx="9108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čísla jsou čísla přirozená, </a:t>
            </a:r>
          </a:p>
        </p:txBody>
      </p:sp>
      <p:sp>
        <p:nvSpPr>
          <p:cNvPr id="2" name="Ovál 1"/>
          <p:cNvSpPr/>
          <p:nvPr/>
        </p:nvSpPr>
        <p:spPr bwMode="auto">
          <a:xfrm>
            <a:off x="4494383" y="2871392"/>
            <a:ext cx="4578562" cy="1493712"/>
          </a:xfrm>
          <a:prstGeom prst="ellipse">
            <a:avLst/>
          </a:prstGeom>
          <a:noFill/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TextovéPole 81"/>
          <p:cNvSpPr txBox="1"/>
          <p:nvPr/>
        </p:nvSpPr>
        <p:spPr>
          <a:xfrm>
            <a:off x="7727009" y="3698579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8075123" y="3698579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8446513" y="3698579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111" name="TextovéPole 110"/>
          <p:cNvSpPr txBox="1"/>
          <p:nvPr/>
        </p:nvSpPr>
        <p:spPr>
          <a:xfrm>
            <a:off x="468000" y="3698579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112" name="TextovéPole 111"/>
          <p:cNvSpPr txBox="1"/>
          <p:nvPr/>
        </p:nvSpPr>
        <p:spPr>
          <a:xfrm>
            <a:off x="82813" y="3698579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113" name="Ovál 112"/>
          <p:cNvSpPr/>
          <p:nvPr/>
        </p:nvSpPr>
        <p:spPr bwMode="auto">
          <a:xfrm>
            <a:off x="82813" y="2888846"/>
            <a:ext cx="4118562" cy="1493712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4" name="Ovál 113"/>
          <p:cNvSpPr/>
          <p:nvPr/>
        </p:nvSpPr>
        <p:spPr bwMode="auto">
          <a:xfrm flipV="1">
            <a:off x="4175628" y="3335300"/>
            <a:ext cx="360000" cy="686721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Obdélník 2"/>
          <p:cNvSpPr/>
          <p:nvPr/>
        </p:nvSpPr>
        <p:spPr bwMode="auto">
          <a:xfrm>
            <a:off x="5040000" y="4500000"/>
            <a:ext cx="3600000" cy="1080000"/>
          </a:xfrm>
          <a:prstGeom prst="rect">
            <a:avLst/>
          </a:prstGeom>
          <a:noFill/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040000" y="4788000"/>
            <a:ext cx="3600000" cy="108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Přirozená čísla</a:t>
            </a:r>
            <a:endParaRPr 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6" name="Obdélník 115"/>
          <p:cNvSpPr/>
          <p:nvPr/>
        </p:nvSpPr>
        <p:spPr bwMode="auto">
          <a:xfrm>
            <a:off x="360000" y="4500000"/>
            <a:ext cx="3600000" cy="1080000"/>
          </a:xfrm>
          <a:prstGeom prst="rect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rgbClr val="92D050"/>
              </a:solidFill>
              <a:effectLst/>
              <a:latin typeface="Arial" charset="0"/>
            </a:endParaRPr>
          </a:p>
        </p:txBody>
      </p:sp>
      <p:sp>
        <p:nvSpPr>
          <p:cNvPr id="117" name="TextovéPole 116"/>
          <p:cNvSpPr txBox="1"/>
          <p:nvPr/>
        </p:nvSpPr>
        <p:spPr>
          <a:xfrm>
            <a:off x="360000" y="4608000"/>
            <a:ext cx="360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700" b="1" dirty="0" smtClean="0">
                <a:solidFill>
                  <a:srgbClr val="92D050"/>
                </a:solidFill>
              </a:rPr>
              <a:t>Opačná čísla </a:t>
            </a:r>
            <a:br>
              <a:rPr lang="cs-CZ" sz="2700" b="1" dirty="0" smtClean="0">
                <a:solidFill>
                  <a:srgbClr val="92D050"/>
                </a:solidFill>
              </a:rPr>
            </a:br>
            <a:r>
              <a:rPr lang="cs-CZ" sz="2700" b="1" dirty="0" smtClean="0">
                <a:solidFill>
                  <a:srgbClr val="92D050"/>
                </a:solidFill>
              </a:rPr>
              <a:t>k přirozeným číslům</a:t>
            </a:r>
            <a:endParaRPr lang="cs-CZ" sz="2700" b="1" dirty="0">
              <a:solidFill>
                <a:srgbClr val="92D050"/>
              </a:solidFill>
            </a:endParaRPr>
          </a:p>
        </p:txBody>
      </p:sp>
      <p:sp>
        <p:nvSpPr>
          <p:cNvPr id="120" name="Obdélník 119"/>
          <p:cNvSpPr/>
          <p:nvPr/>
        </p:nvSpPr>
        <p:spPr bwMode="auto">
          <a:xfrm>
            <a:off x="5040000" y="2048909"/>
            <a:ext cx="3600000" cy="720000"/>
          </a:xfrm>
          <a:prstGeom prst="rect">
            <a:avLst/>
          </a:prstGeom>
          <a:noFill/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1" name="TextovéPole 120"/>
          <p:cNvSpPr txBox="1"/>
          <p:nvPr/>
        </p:nvSpPr>
        <p:spPr>
          <a:xfrm>
            <a:off x="5121528" y="2135322"/>
            <a:ext cx="360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Kladná čísla</a:t>
            </a:r>
            <a:endParaRPr 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2" name="Obdélník 121"/>
          <p:cNvSpPr/>
          <p:nvPr/>
        </p:nvSpPr>
        <p:spPr bwMode="auto">
          <a:xfrm>
            <a:off x="360000" y="2088000"/>
            <a:ext cx="3600000" cy="720000"/>
          </a:xfrm>
          <a:prstGeom prst="rect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3" name="TextovéPole 122"/>
          <p:cNvSpPr txBox="1"/>
          <p:nvPr/>
        </p:nvSpPr>
        <p:spPr>
          <a:xfrm>
            <a:off x="406417" y="2172862"/>
            <a:ext cx="360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92D050"/>
                </a:solidFill>
              </a:rPr>
              <a:t>Záporná čísla</a:t>
            </a:r>
            <a:endParaRPr lang="cs-CZ" sz="28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43271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2000"/>
                            </p:stCondLst>
                            <p:childTnLst>
                              <p:par>
                                <p:cTn id="2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6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2000"/>
                            </p:stCondLst>
                            <p:childTnLst>
                              <p:par>
                                <p:cTn id="2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6" fill="hold">
                            <p:stCondLst>
                              <p:cond delay="2000"/>
                            </p:stCondLst>
                            <p:childTnLst>
                              <p:par>
                                <p:cTn id="3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2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2000"/>
                            </p:stCondLst>
                            <p:childTnLst>
                              <p:par>
                                <p:cTn id="3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/>
      <p:bldP spid="11" grpId="0"/>
      <p:bldP spid="69" grpId="0"/>
      <p:bldP spid="70" grpId="0"/>
      <p:bldP spid="71" grpId="0"/>
      <p:bldP spid="72" grpId="0"/>
      <p:bldP spid="74" grpId="0"/>
      <p:bldP spid="75" grpId="0"/>
      <p:bldP spid="76" grpId="0"/>
      <p:bldP spid="77" grpId="0"/>
      <p:bldP spid="78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73" grpId="0"/>
      <p:bldP spid="79" grpId="0"/>
      <p:bldP spid="80" grpId="0"/>
      <p:bldP spid="81" grpId="0"/>
      <p:bldP spid="2" grpId="0" animBg="1"/>
      <p:bldP spid="2" grpId="1" animBg="1"/>
      <p:bldP spid="82" grpId="0"/>
      <p:bldP spid="109" grpId="0"/>
      <p:bldP spid="110" grpId="0"/>
      <p:bldP spid="111" grpId="0"/>
      <p:bldP spid="112" grpId="0"/>
      <p:bldP spid="113" grpId="0" animBg="1"/>
      <p:bldP spid="113" grpId="1" animBg="1"/>
      <p:bldP spid="114" grpId="0" animBg="1"/>
      <p:bldP spid="3" grpId="0" animBg="1"/>
      <p:bldP spid="4" grpId="0"/>
      <p:bldP spid="116" grpId="0" animBg="1"/>
      <p:bldP spid="117" grpId="0"/>
      <p:bldP spid="120" grpId="0" animBg="1"/>
      <p:bldP spid="121" grpId="0"/>
      <p:bldP spid="122" grpId="0" animBg="1"/>
      <p:bldP spid="1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819481" y="279200"/>
            <a:ext cx="7793037" cy="617685"/>
          </a:xfrm>
        </p:spPr>
        <p:txBody>
          <a:bodyPr/>
          <a:lstStyle/>
          <a:p>
            <a:pPr algn="ctr"/>
            <a:r>
              <a:rPr lang="cs-CZ" dirty="0" smtClean="0"/>
              <a:t>Celá čísla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2634929" y="2225521"/>
            <a:ext cx="4391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Narýsuj si číselnou osu</a:t>
            </a:r>
            <a:r>
              <a:rPr lang="cs-CZ" sz="2800" dirty="0" smtClean="0"/>
              <a:t>:</a:t>
            </a:r>
            <a:r>
              <a:rPr lang="cs-CZ" b="1" dirty="0" smtClean="0"/>
              <a:t> </a:t>
            </a:r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288000" y="3082285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396000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756000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115616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1476000" y="293828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1835696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2195736" y="293828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2555776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2915816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3276000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3636000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3996856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4356000" y="293828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4716000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5076056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5436000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6876000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6516216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>
            <a:off x="6156000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5796000" y="293828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>
            <a:off x="7236000" y="293828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>
            <a:off x="7596000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7956000" y="2958832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/>
          <p:nvPr/>
        </p:nvCxnSpPr>
        <p:spPr bwMode="auto">
          <a:xfrm>
            <a:off x="8316416" y="2958832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>
            <a:off x="8676000" y="293828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ovéPole 10"/>
          <p:cNvSpPr txBox="1"/>
          <p:nvPr/>
        </p:nvSpPr>
        <p:spPr>
          <a:xfrm>
            <a:off x="4194000" y="3190285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3780000" y="3190285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3420000" y="3190285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3060000" y="3190285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2700000" y="3190285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2340000" y="3190285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1980000" y="3190285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620000" y="3190285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60000" y="3190285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900000" y="3190285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83" name="TextovéPole 82"/>
          <p:cNvSpPr txBox="1"/>
          <p:nvPr/>
        </p:nvSpPr>
        <p:spPr>
          <a:xfrm>
            <a:off x="4554000" y="3190285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4914000" y="3190285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5274000" y="3190285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5634000" y="3190285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5994000" y="3190285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6354000" y="3190285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6714000" y="3190285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7074000" y="3190285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7434000" y="3190285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92" name="Rectangle 4"/>
          <p:cNvSpPr>
            <a:spLocks noChangeArrowheads="1"/>
          </p:cNvSpPr>
          <p:nvPr/>
        </p:nvSpPr>
        <p:spPr bwMode="auto">
          <a:xfrm>
            <a:off x="1238792" y="942850"/>
            <a:ext cx="7733782" cy="894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obrazu každého přirozeného čísla na číselné ose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lze přiřadit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obraz souměrný podle obrazu čísla nula.</a:t>
            </a:r>
          </a:p>
        </p:txBody>
      </p:sp>
      <p:sp>
        <p:nvSpPr>
          <p:cNvPr id="93" name="Rectangle 16"/>
          <p:cNvSpPr>
            <a:spLocks noChangeArrowheads="1"/>
          </p:cNvSpPr>
          <p:nvPr/>
        </p:nvSpPr>
        <p:spPr bwMode="auto">
          <a:xfrm>
            <a:off x="607470" y="4656435"/>
            <a:ext cx="8080743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Říkáme, že ke každému přirozenému číslu přiřazujeme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číslo opačné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94" name="Rectangle 27"/>
          <p:cNvSpPr>
            <a:spLocks noChangeArrowheads="1"/>
          </p:cNvSpPr>
          <p:nvPr/>
        </p:nvSpPr>
        <p:spPr bwMode="auto">
          <a:xfrm>
            <a:off x="1439956" y="5528598"/>
            <a:ext cx="6629078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číslu     existuje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opačné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číslo      .</a:t>
            </a:r>
            <a:endParaRPr lang="cs-CZ" altLang="cs-CZ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2556000" y="6228000"/>
            <a:ext cx="550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5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95" name="TextovéPole 94"/>
          <p:cNvSpPr txBox="1"/>
          <p:nvPr/>
        </p:nvSpPr>
        <p:spPr>
          <a:xfrm>
            <a:off x="3996000" y="6228000"/>
            <a:ext cx="797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- 3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96" name="TextovéPole 95"/>
          <p:cNvSpPr txBox="1"/>
          <p:nvPr/>
        </p:nvSpPr>
        <p:spPr>
          <a:xfrm>
            <a:off x="2556000" y="6228000"/>
            <a:ext cx="550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3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97" name="TextovéPole 96"/>
          <p:cNvSpPr txBox="1"/>
          <p:nvPr/>
        </p:nvSpPr>
        <p:spPr>
          <a:xfrm>
            <a:off x="2556000" y="6228000"/>
            <a:ext cx="550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8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98" name="TextovéPole 97"/>
          <p:cNvSpPr txBox="1"/>
          <p:nvPr/>
        </p:nvSpPr>
        <p:spPr>
          <a:xfrm>
            <a:off x="3996000" y="6228000"/>
            <a:ext cx="838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- 5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99" name="TextovéPole 98"/>
          <p:cNvSpPr txBox="1"/>
          <p:nvPr/>
        </p:nvSpPr>
        <p:spPr>
          <a:xfrm>
            <a:off x="3996000" y="6228000"/>
            <a:ext cx="88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- 8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100" name="TextovéPole 99"/>
          <p:cNvSpPr txBox="1"/>
          <p:nvPr/>
        </p:nvSpPr>
        <p:spPr>
          <a:xfrm>
            <a:off x="2736000" y="5472000"/>
            <a:ext cx="550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00B050"/>
                </a:solidFill>
              </a:rPr>
              <a:t>5</a:t>
            </a:r>
            <a:endParaRPr lang="cs-CZ" sz="3600" b="1" dirty="0">
              <a:solidFill>
                <a:srgbClr val="00B050"/>
              </a:solidFill>
            </a:endParaRPr>
          </a:p>
        </p:txBody>
      </p:sp>
      <p:sp>
        <p:nvSpPr>
          <p:cNvPr id="101" name="TextovéPole 100"/>
          <p:cNvSpPr txBox="1"/>
          <p:nvPr/>
        </p:nvSpPr>
        <p:spPr>
          <a:xfrm>
            <a:off x="6732000" y="5472804"/>
            <a:ext cx="797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00B050"/>
                </a:solidFill>
              </a:rPr>
              <a:t>- 3</a:t>
            </a:r>
            <a:endParaRPr lang="cs-CZ" sz="3600" b="1" dirty="0">
              <a:solidFill>
                <a:srgbClr val="00B050"/>
              </a:solidFill>
            </a:endParaRPr>
          </a:p>
        </p:txBody>
      </p:sp>
      <p:sp>
        <p:nvSpPr>
          <p:cNvPr id="102" name="TextovéPole 101"/>
          <p:cNvSpPr txBox="1"/>
          <p:nvPr/>
        </p:nvSpPr>
        <p:spPr>
          <a:xfrm>
            <a:off x="2736000" y="5472000"/>
            <a:ext cx="550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00B050"/>
                </a:solidFill>
              </a:rPr>
              <a:t>3</a:t>
            </a:r>
            <a:endParaRPr lang="cs-CZ" sz="3600" b="1" dirty="0">
              <a:solidFill>
                <a:srgbClr val="00B050"/>
              </a:solidFill>
            </a:endParaRPr>
          </a:p>
        </p:txBody>
      </p:sp>
      <p:sp>
        <p:nvSpPr>
          <p:cNvPr id="103" name="TextovéPole 102"/>
          <p:cNvSpPr txBox="1"/>
          <p:nvPr/>
        </p:nvSpPr>
        <p:spPr>
          <a:xfrm>
            <a:off x="2736000" y="5470069"/>
            <a:ext cx="550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00B050"/>
                </a:solidFill>
              </a:rPr>
              <a:t>8</a:t>
            </a:r>
            <a:endParaRPr lang="cs-CZ" sz="3600" b="1" dirty="0">
              <a:solidFill>
                <a:srgbClr val="00B050"/>
              </a:solidFill>
            </a:endParaRPr>
          </a:p>
        </p:txBody>
      </p:sp>
      <p:sp>
        <p:nvSpPr>
          <p:cNvPr id="104" name="TextovéPole 103"/>
          <p:cNvSpPr txBox="1"/>
          <p:nvPr/>
        </p:nvSpPr>
        <p:spPr>
          <a:xfrm>
            <a:off x="6732000" y="5473445"/>
            <a:ext cx="838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00B050"/>
                </a:solidFill>
              </a:rPr>
              <a:t>- 5</a:t>
            </a:r>
            <a:endParaRPr lang="cs-CZ" sz="3600" b="1" dirty="0">
              <a:solidFill>
                <a:srgbClr val="00B050"/>
              </a:solidFill>
            </a:endParaRPr>
          </a:p>
        </p:txBody>
      </p:sp>
      <p:sp>
        <p:nvSpPr>
          <p:cNvPr id="105" name="TextovéPole 104"/>
          <p:cNvSpPr txBox="1"/>
          <p:nvPr/>
        </p:nvSpPr>
        <p:spPr>
          <a:xfrm>
            <a:off x="6732000" y="5472000"/>
            <a:ext cx="88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00B050"/>
                </a:solidFill>
              </a:rPr>
              <a:t>- 8</a:t>
            </a:r>
            <a:endParaRPr lang="cs-CZ" sz="3600" b="1" dirty="0">
              <a:solidFill>
                <a:srgbClr val="00B050"/>
              </a:solidFill>
            </a:endParaRPr>
          </a:p>
        </p:txBody>
      </p:sp>
      <p:sp>
        <p:nvSpPr>
          <p:cNvPr id="106" name="Rectangle 27"/>
          <p:cNvSpPr>
            <a:spLocks noChangeArrowheads="1"/>
          </p:cNvSpPr>
          <p:nvPr/>
        </p:nvSpPr>
        <p:spPr bwMode="auto">
          <a:xfrm>
            <a:off x="21582" y="6300000"/>
            <a:ext cx="925252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5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Říkáme, že číslo     a číslo        jsou čísla navzájem opačná.</a:t>
            </a:r>
            <a:endParaRPr lang="cs-CZ" altLang="cs-CZ" sz="25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louk 12"/>
          <p:cNvSpPr/>
          <p:nvPr/>
        </p:nvSpPr>
        <p:spPr bwMode="auto">
          <a:xfrm rot="10800000">
            <a:off x="3276000" y="2520000"/>
            <a:ext cx="2160000" cy="1886489"/>
          </a:xfrm>
          <a:prstGeom prst="arc">
            <a:avLst>
              <a:gd name="adj1" fmla="val 10813196"/>
              <a:gd name="adj2" fmla="val 0"/>
            </a:avLst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7" name="Oblouk 106"/>
          <p:cNvSpPr/>
          <p:nvPr/>
        </p:nvSpPr>
        <p:spPr bwMode="auto">
          <a:xfrm rot="10800000">
            <a:off x="2556000" y="2520000"/>
            <a:ext cx="3600000" cy="1886489"/>
          </a:xfrm>
          <a:prstGeom prst="arc">
            <a:avLst>
              <a:gd name="adj1" fmla="val 10813196"/>
              <a:gd name="adj2" fmla="val 0"/>
            </a:avLst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8" name="Oblouk 107"/>
          <p:cNvSpPr/>
          <p:nvPr/>
        </p:nvSpPr>
        <p:spPr bwMode="auto">
          <a:xfrm rot="10800000">
            <a:off x="1476000" y="2520000"/>
            <a:ext cx="5760000" cy="1886489"/>
          </a:xfrm>
          <a:prstGeom prst="arc">
            <a:avLst>
              <a:gd name="adj1" fmla="val 10813196"/>
              <a:gd name="adj2" fmla="val 0"/>
            </a:avLst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9692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00"/>
                            </p:stCondLst>
                            <p:childTnLst>
                              <p:par>
                                <p:cTn id="1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69" grpId="0"/>
      <p:bldP spid="70" grpId="0"/>
      <p:bldP spid="71" grpId="0"/>
      <p:bldP spid="72" grpId="0"/>
      <p:bldP spid="74" grpId="0"/>
      <p:bldP spid="75" grpId="0"/>
      <p:bldP spid="76" grpId="0"/>
      <p:bldP spid="77" grpId="0"/>
      <p:bldP spid="78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12" grpId="0"/>
      <p:bldP spid="95" grpId="0"/>
      <p:bldP spid="95" grpId="1"/>
      <p:bldP spid="96" grpId="0"/>
      <p:bldP spid="96" grpId="1"/>
      <p:bldP spid="97" grpId="0"/>
      <p:bldP spid="97" grpId="1"/>
      <p:bldP spid="98" grpId="0"/>
      <p:bldP spid="99" grpId="0"/>
      <p:bldP spid="99" grpId="1"/>
      <p:bldP spid="100" grpId="0"/>
      <p:bldP spid="101" grpId="0"/>
      <p:bldP spid="101" grpId="1"/>
      <p:bldP spid="102" grpId="0"/>
      <p:bldP spid="102" grpId="1"/>
      <p:bldP spid="103" grpId="0"/>
      <p:bldP spid="103" grpId="1"/>
      <p:bldP spid="104" grpId="0"/>
      <p:bldP spid="105" grpId="0"/>
      <p:bldP spid="105" grpId="1"/>
      <p:bldP spid="106" grpId="0"/>
      <p:bldP spid="13" grpId="0" animBg="1"/>
      <p:bldP spid="107" grpId="0" animBg="1"/>
      <p:bldP spid="10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7"/>
          <p:cNvSpPr>
            <a:spLocks noChangeArrowheads="1"/>
          </p:cNvSpPr>
          <p:nvPr/>
        </p:nvSpPr>
        <p:spPr bwMode="auto">
          <a:xfrm>
            <a:off x="0" y="6192000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na číselné ose vpravo od nuly se nazývají celá kladná čísla</a:t>
            </a:r>
            <a:r>
              <a:rPr lang="cs-CZ" altLang="cs-CZ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vlevo od nuly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záporná čísla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975368" y="548372"/>
            <a:ext cx="5696735" cy="666419"/>
          </a:xfrm>
        </p:spPr>
        <p:txBody>
          <a:bodyPr/>
          <a:lstStyle/>
          <a:p>
            <a:pPr algn="ctr"/>
            <a:r>
              <a:rPr lang="cs-CZ" b="1" dirty="0" smtClean="0"/>
              <a:t>Celá čísla</a:t>
            </a:r>
            <a:endParaRPr lang="cs-CZ" b="1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288000" y="3591264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39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75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11561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147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183569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2195736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255577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291581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327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363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399685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435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471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507605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543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687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651621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>
            <a:off x="615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579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>
            <a:off x="723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>
            <a:off x="759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7956000" y="34678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/>
          <p:nvPr/>
        </p:nvCxnSpPr>
        <p:spPr bwMode="auto">
          <a:xfrm>
            <a:off x="8316416" y="34678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>
            <a:off x="867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ovéPole 10"/>
          <p:cNvSpPr txBox="1"/>
          <p:nvPr/>
        </p:nvSpPr>
        <p:spPr>
          <a:xfrm>
            <a:off x="4194000" y="3699264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3780000" y="3699264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3420000" y="3699264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3060000" y="3699264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2700000" y="3699264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2340000" y="3699264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1980000" y="3699264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620000" y="3699264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60000" y="3699264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900000" y="3699264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83" name="TextovéPole 82"/>
          <p:cNvSpPr txBox="1"/>
          <p:nvPr/>
        </p:nvSpPr>
        <p:spPr>
          <a:xfrm>
            <a:off x="4554000" y="3699264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4914000" y="3699264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5274000" y="3699264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5634000" y="3699264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5994000" y="3699264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6354000" y="3699264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6714000" y="3699264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7074000" y="3699264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7434000" y="3699264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73" name="Rectangle 7"/>
          <p:cNvSpPr>
            <a:spLocks noChangeArrowheads="1"/>
          </p:cNvSpPr>
          <p:nvPr/>
        </p:nvSpPr>
        <p:spPr bwMode="auto">
          <a:xfrm>
            <a:off x="0" y="6192000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na číselné ose vpravo od nuly se nazývají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kladná čísla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</p:txBody>
      </p:sp>
      <p:sp>
        <p:nvSpPr>
          <p:cNvPr id="79" name="Rectangle 22"/>
          <p:cNvSpPr>
            <a:spLocks noChangeArrowheads="1"/>
          </p:cNvSpPr>
          <p:nvPr/>
        </p:nvSpPr>
        <p:spPr bwMode="auto">
          <a:xfrm>
            <a:off x="0" y="5580000"/>
            <a:ext cx="8568202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čísla jsou čísla přirozená, čísla </a:t>
            </a:r>
            <a:r>
              <a:rPr lang="cs-CZ" alt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nim </a:t>
            </a:r>
            <a:r>
              <a:rPr lang="cs-CZ" altLang="cs-CZ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opačná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nula.</a:t>
            </a:r>
          </a:p>
        </p:txBody>
      </p:sp>
      <p:sp>
        <p:nvSpPr>
          <p:cNvPr id="80" name="Rectangle 19"/>
          <p:cNvSpPr>
            <a:spLocks noChangeArrowheads="1"/>
          </p:cNvSpPr>
          <p:nvPr/>
        </p:nvSpPr>
        <p:spPr bwMode="auto">
          <a:xfrm>
            <a:off x="0" y="5580000"/>
            <a:ext cx="9108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čísla jsou čísla přirozená,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nim opačná</a:t>
            </a:r>
          </a:p>
        </p:txBody>
      </p:sp>
      <p:sp>
        <p:nvSpPr>
          <p:cNvPr id="81" name="Rectangle 4"/>
          <p:cNvSpPr>
            <a:spLocks noChangeArrowheads="1"/>
          </p:cNvSpPr>
          <p:nvPr/>
        </p:nvSpPr>
        <p:spPr bwMode="auto">
          <a:xfrm>
            <a:off x="0" y="5580000"/>
            <a:ext cx="9108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čísla jsou čísla přirozená, </a:t>
            </a:r>
          </a:p>
        </p:txBody>
      </p:sp>
      <p:sp>
        <p:nvSpPr>
          <p:cNvPr id="2" name="Ovál 1"/>
          <p:cNvSpPr/>
          <p:nvPr/>
        </p:nvSpPr>
        <p:spPr bwMode="auto">
          <a:xfrm>
            <a:off x="4494383" y="2871392"/>
            <a:ext cx="4578562" cy="1493712"/>
          </a:xfrm>
          <a:prstGeom prst="ellipse">
            <a:avLst/>
          </a:prstGeom>
          <a:noFill/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TextovéPole 81"/>
          <p:cNvSpPr txBox="1"/>
          <p:nvPr/>
        </p:nvSpPr>
        <p:spPr>
          <a:xfrm>
            <a:off x="7727009" y="3698579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8075123" y="3698579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8446513" y="3698579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111" name="TextovéPole 110"/>
          <p:cNvSpPr txBox="1"/>
          <p:nvPr/>
        </p:nvSpPr>
        <p:spPr>
          <a:xfrm>
            <a:off x="468000" y="3698579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112" name="TextovéPole 111"/>
          <p:cNvSpPr txBox="1"/>
          <p:nvPr/>
        </p:nvSpPr>
        <p:spPr>
          <a:xfrm>
            <a:off x="82813" y="3698579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113" name="Ovál 112"/>
          <p:cNvSpPr/>
          <p:nvPr/>
        </p:nvSpPr>
        <p:spPr bwMode="auto">
          <a:xfrm>
            <a:off x="82813" y="2888846"/>
            <a:ext cx="4118562" cy="1493712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4" name="Ovál 113"/>
          <p:cNvSpPr/>
          <p:nvPr/>
        </p:nvSpPr>
        <p:spPr bwMode="auto">
          <a:xfrm flipV="1">
            <a:off x="4175628" y="3335300"/>
            <a:ext cx="360000" cy="686721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Obdélník 2"/>
          <p:cNvSpPr/>
          <p:nvPr/>
        </p:nvSpPr>
        <p:spPr bwMode="auto">
          <a:xfrm>
            <a:off x="5040000" y="4500000"/>
            <a:ext cx="3600000" cy="1080000"/>
          </a:xfrm>
          <a:prstGeom prst="rect">
            <a:avLst/>
          </a:prstGeom>
          <a:noFill/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040000" y="4788000"/>
            <a:ext cx="3600000" cy="108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Přirozená čísla</a:t>
            </a:r>
            <a:endParaRPr 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6" name="Obdélník 115"/>
          <p:cNvSpPr/>
          <p:nvPr/>
        </p:nvSpPr>
        <p:spPr bwMode="auto">
          <a:xfrm>
            <a:off x="360000" y="4500000"/>
            <a:ext cx="3600000" cy="1080000"/>
          </a:xfrm>
          <a:prstGeom prst="rect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rgbClr val="92D050"/>
              </a:solidFill>
              <a:effectLst/>
              <a:latin typeface="Arial" charset="0"/>
            </a:endParaRPr>
          </a:p>
        </p:txBody>
      </p:sp>
      <p:sp>
        <p:nvSpPr>
          <p:cNvPr id="117" name="TextovéPole 116"/>
          <p:cNvSpPr txBox="1"/>
          <p:nvPr/>
        </p:nvSpPr>
        <p:spPr>
          <a:xfrm>
            <a:off x="360000" y="4608000"/>
            <a:ext cx="360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700" b="1" dirty="0" smtClean="0">
                <a:solidFill>
                  <a:srgbClr val="92D050"/>
                </a:solidFill>
              </a:rPr>
              <a:t>Opačná čísla </a:t>
            </a:r>
            <a:br>
              <a:rPr lang="cs-CZ" sz="2700" b="1" dirty="0" smtClean="0">
                <a:solidFill>
                  <a:srgbClr val="92D050"/>
                </a:solidFill>
              </a:rPr>
            </a:br>
            <a:r>
              <a:rPr lang="cs-CZ" sz="2700" b="1" dirty="0" smtClean="0">
                <a:solidFill>
                  <a:srgbClr val="92D050"/>
                </a:solidFill>
              </a:rPr>
              <a:t>k přirozeným číslům</a:t>
            </a:r>
            <a:endParaRPr lang="cs-CZ" sz="2700" b="1" dirty="0">
              <a:solidFill>
                <a:srgbClr val="92D050"/>
              </a:solidFill>
            </a:endParaRPr>
          </a:p>
        </p:txBody>
      </p:sp>
      <p:sp>
        <p:nvSpPr>
          <p:cNvPr id="120" name="Obdélník 119"/>
          <p:cNvSpPr/>
          <p:nvPr/>
        </p:nvSpPr>
        <p:spPr bwMode="auto">
          <a:xfrm>
            <a:off x="5040000" y="2048909"/>
            <a:ext cx="3600000" cy="720000"/>
          </a:xfrm>
          <a:prstGeom prst="rect">
            <a:avLst/>
          </a:prstGeom>
          <a:noFill/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1" name="TextovéPole 120"/>
          <p:cNvSpPr txBox="1"/>
          <p:nvPr/>
        </p:nvSpPr>
        <p:spPr>
          <a:xfrm>
            <a:off x="5121528" y="2135322"/>
            <a:ext cx="360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Kladná čísla</a:t>
            </a:r>
            <a:endParaRPr 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2" name="Obdélník 121"/>
          <p:cNvSpPr/>
          <p:nvPr/>
        </p:nvSpPr>
        <p:spPr bwMode="auto">
          <a:xfrm>
            <a:off x="360000" y="2088000"/>
            <a:ext cx="3600000" cy="720000"/>
          </a:xfrm>
          <a:prstGeom prst="rect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3" name="TextovéPole 122"/>
          <p:cNvSpPr txBox="1"/>
          <p:nvPr/>
        </p:nvSpPr>
        <p:spPr>
          <a:xfrm>
            <a:off x="406417" y="2172862"/>
            <a:ext cx="360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92D050"/>
                </a:solidFill>
              </a:rPr>
              <a:t>Záporná čísla</a:t>
            </a:r>
            <a:endParaRPr lang="cs-CZ" sz="28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6650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2000"/>
                            </p:stCondLst>
                            <p:childTnLst>
                              <p:par>
                                <p:cTn id="2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6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2000"/>
                            </p:stCondLst>
                            <p:childTnLst>
                              <p:par>
                                <p:cTn id="2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6" fill="hold">
                            <p:stCondLst>
                              <p:cond delay="2000"/>
                            </p:stCondLst>
                            <p:childTnLst>
                              <p:par>
                                <p:cTn id="3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2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2000"/>
                            </p:stCondLst>
                            <p:childTnLst>
                              <p:par>
                                <p:cTn id="3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/>
      <p:bldP spid="11" grpId="0"/>
      <p:bldP spid="69" grpId="0"/>
      <p:bldP spid="70" grpId="0"/>
      <p:bldP spid="71" grpId="0"/>
      <p:bldP spid="72" grpId="0"/>
      <p:bldP spid="74" grpId="0"/>
      <p:bldP spid="75" grpId="0"/>
      <p:bldP spid="76" grpId="0"/>
      <p:bldP spid="77" grpId="0"/>
      <p:bldP spid="78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73" grpId="0"/>
      <p:bldP spid="79" grpId="0"/>
      <p:bldP spid="80" grpId="0"/>
      <p:bldP spid="81" grpId="0"/>
      <p:bldP spid="2" grpId="0" animBg="1"/>
      <p:bldP spid="2" grpId="1" animBg="1"/>
      <p:bldP spid="82" grpId="0"/>
      <p:bldP spid="109" grpId="0"/>
      <p:bldP spid="110" grpId="0"/>
      <p:bldP spid="111" grpId="0"/>
      <p:bldP spid="112" grpId="0"/>
      <p:bldP spid="113" grpId="0" animBg="1"/>
      <p:bldP spid="113" grpId="1" animBg="1"/>
      <p:bldP spid="114" grpId="0" animBg="1"/>
      <p:bldP spid="3" grpId="0" animBg="1"/>
      <p:bldP spid="4" grpId="0"/>
      <p:bldP spid="116" grpId="0" animBg="1"/>
      <p:bldP spid="117" grpId="0"/>
      <p:bldP spid="120" grpId="0" animBg="1"/>
      <p:bldP spid="121" grpId="0"/>
      <p:bldP spid="122" grpId="0" animBg="1"/>
      <p:bldP spid="1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979712" y="124131"/>
            <a:ext cx="5696735" cy="666419"/>
          </a:xfrm>
        </p:spPr>
        <p:txBody>
          <a:bodyPr/>
          <a:lstStyle/>
          <a:p>
            <a:pPr algn="ctr"/>
            <a:r>
              <a:rPr lang="cs-CZ" b="1" dirty="0" smtClean="0"/>
              <a:t>Celá čísla</a:t>
            </a:r>
            <a:endParaRPr lang="cs-CZ" b="1" dirty="0"/>
          </a:p>
        </p:txBody>
      </p:sp>
      <p:sp>
        <p:nvSpPr>
          <p:cNvPr id="5" name="Obdélník 4"/>
          <p:cNvSpPr/>
          <p:nvPr/>
        </p:nvSpPr>
        <p:spPr>
          <a:xfrm>
            <a:off x="2144391" y="891678"/>
            <a:ext cx="56886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Slouží k vyjádření změny počtu prvků </a:t>
            </a:r>
            <a:r>
              <a:rPr lang="cs-CZ" altLang="cs-CZ" sz="2400" b="1" dirty="0" smtClean="0"/>
              <a:t/>
            </a:r>
            <a:br>
              <a:rPr lang="cs-CZ" altLang="cs-CZ" sz="2400" b="1" dirty="0" smtClean="0"/>
            </a:br>
            <a:r>
              <a:rPr lang="cs-CZ" altLang="cs-CZ" sz="2400" b="1" dirty="0" smtClean="0"/>
              <a:t>a </a:t>
            </a:r>
            <a:r>
              <a:rPr lang="cs-CZ" altLang="cs-CZ" sz="2400" b="1" dirty="0"/>
              <a:t>jejich porovnávání. </a:t>
            </a:r>
            <a:endParaRPr lang="cs-CZ" altLang="cs-CZ" sz="2400" b="1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785" y="1829738"/>
            <a:ext cx="607200" cy="3960000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721" y="1915812"/>
            <a:ext cx="874172" cy="3960000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785" y="1996601"/>
            <a:ext cx="2868867" cy="3960000"/>
          </a:xfrm>
          <a:prstGeom prst="rect">
            <a:avLst/>
          </a:prstGeom>
        </p:spPr>
      </p:pic>
      <p:sp>
        <p:nvSpPr>
          <p:cNvPr id="92" name="Obdélník 91"/>
          <p:cNvSpPr/>
          <p:nvPr/>
        </p:nvSpPr>
        <p:spPr>
          <a:xfrm>
            <a:off x="0" y="5940000"/>
            <a:ext cx="9144000" cy="8640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altLang="cs-CZ" sz="2400" b="1" dirty="0"/>
              <a:t>Například změny stavu hladin řek, změny teplot vzduchu, změny výše konta v bance apod.</a:t>
            </a:r>
            <a:endParaRPr lang="cs-CZ" altLang="cs-CZ" sz="2400" b="1" dirty="0"/>
          </a:p>
        </p:txBody>
      </p:sp>
      <p:sp>
        <p:nvSpPr>
          <p:cNvPr id="14" name="Obdélník 13"/>
          <p:cNvSpPr/>
          <p:nvPr/>
        </p:nvSpPr>
        <p:spPr>
          <a:xfrm>
            <a:off x="0" y="5940000"/>
            <a:ext cx="9144000" cy="8640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altLang="cs-CZ" sz="2400" b="1" dirty="0"/>
              <a:t>Například změny stavu hladin řek, změny teplot vzduchu, </a:t>
            </a:r>
            <a:r>
              <a:rPr lang="cs-CZ" altLang="cs-CZ" sz="2400" b="1" dirty="0">
                <a:solidFill>
                  <a:schemeClr val="bg1"/>
                </a:solidFill>
              </a:rPr>
              <a:t>změny výše konta v bance apod.</a:t>
            </a:r>
            <a:endParaRPr lang="cs-CZ" altLang="cs-CZ" sz="2400" b="1" dirty="0">
              <a:solidFill>
                <a:schemeClr val="bg1"/>
              </a:solidFill>
            </a:endParaRPr>
          </a:p>
        </p:txBody>
      </p:sp>
      <p:sp>
        <p:nvSpPr>
          <p:cNvPr id="93" name="Obdélník 92"/>
          <p:cNvSpPr/>
          <p:nvPr/>
        </p:nvSpPr>
        <p:spPr>
          <a:xfrm>
            <a:off x="0" y="5940000"/>
            <a:ext cx="9144000" cy="864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Například změny stavu hladin řek, </a:t>
            </a:r>
            <a:r>
              <a:rPr lang="cs-CZ" altLang="cs-CZ" sz="2400" b="1" dirty="0">
                <a:solidFill>
                  <a:schemeClr val="bg1"/>
                </a:solidFill>
              </a:rPr>
              <a:t>změny teplot vzduchu, změny výše konta v bance apod.</a:t>
            </a:r>
            <a:endParaRPr lang="cs-CZ" altLang="cs-CZ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11296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2" grpId="0"/>
      <p:bldP spid="14" grpId="0"/>
      <p:bldP spid="14" grpId="1"/>
      <p:bldP spid="93" grpId="0"/>
      <p:bldP spid="9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071091" y="560477"/>
            <a:ext cx="5696735" cy="666419"/>
          </a:xfrm>
        </p:spPr>
        <p:txBody>
          <a:bodyPr/>
          <a:lstStyle/>
          <a:p>
            <a:pPr algn="ctr"/>
            <a:r>
              <a:rPr lang="cs-CZ" b="1" dirty="0" smtClean="0"/>
              <a:t>Celá čísla</a:t>
            </a:r>
            <a:endParaRPr lang="cs-CZ" b="1" dirty="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0" y="2334568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 altLang="cs-CZ" sz="2400" b="1">
              <a:cs typeface="Arial" panose="020B0604020202020204" pitchFamily="34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245045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 altLang="cs-CZ" sz="2400" b="1">
              <a:cs typeface="Arial" panose="020B0604020202020204" pitchFamily="34" charset="0"/>
            </a:endParaRP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0" y="260285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 altLang="cs-CZ" sz="2400" b="1">
              <a:cs typeface="Arial" panose="020B0604020202020204" pitchFamily="34" charset="0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0" y="260285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 altLang="cs-CZ" sz="2400" b="1">
              <a:cs typeface="Arial" panose="020B0604020202020204" pitchFamily="34" charset="0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0" y="260285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 altLang="cs-CZ" sz="2400" b="1">
              <a:cs typeface="Arial" panose="020B0604020202020204" pitchFamily="34" charset="0"/>
            </a:endParaRPr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0" y="260285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 altLang="cs-CZ" sz="2400" b="1">
              <a:cs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20000" y="1988840"/>
            <a:ext cx="31319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3200" b="1" dirty="0">
                <a:solidFill>
                  <a:srgbClr val="FF3300"/>
                </a:solidFill>
                <a:cs typeface="Arial" panose="020B0604020202020204" pitchFamily="34" charset="0"/>
              </a:rPr>
              <a:t>Zapamatuj si: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 Box 12"/>
              <p:cNvSpPr txBox="1">
                <a:spLocks noChangeArrowheads="1"/>
              </p:cNvSpPr>
              <p:nvPr/>
            </p:nvSpPr>
            <p:spPr bwMode="auto">
              <a:xfrm>
                <a:off x="720000" y="3240000"/>
                <a:ext cx="863327" cy="830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4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4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</m:oMath>
                  </m:oMathPara>
                </a14:m>
                <a:endParaRPr lang="cs-CZ" altLang="cs-CZ" sz="48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0" name="Text 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3240000"/>
                <a:ext cx="863327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 Box 24"/>
              <p:cNvSpPr txBox="1">
                <a:spLocks noChangeArrowheads="1"/>
              </p:cNvSpPr>
              <p:nvPr/>
            </p:nvSpPr>
            <p:spPr bwMode="auto">
              <a:xfrm>
                <a:off x="720001" y="2700000"/>
                <a:ext cx="704782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solidFill>
                      <a:srgbClr val="333399"/>
                    </a:solidFill>
                    <a:cs typeface="Arial" panose="020B0604020202020204" pitchFamily="34" charset="0"/>
                  </a:rPr>
                  <a:t>znaménka (</a:t>
                </a:r>
                <a14:m>
                  <m:oMath xmlns:m="http://schemas.openxmlformats.org/officeDocument/2006/math">
                    <m:r>
                      <a:rPr lang="cs-CZ" altLang="cs-CZ" sz="2400" b="1" i="0" smtClean="0">
                        <a:solidFill>
                          <a:srgbClr val="333399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  <m:r>
                      <a:rPr lang="cs-CZ" altLang="cs-CZ" sz="2400" b="1" i="1" smtClean="0">
                        <a:solidFill>
                          <a:srgbClr val="333399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cs-CZ" altLang="cs-CZ" sz="2400" b="1" dirty="0" smtClean="0">
                    <a:solidFill>
                      <a:srgbClr val="333399"/>
                    </a:solidFill>
                    <a:cs typeface="Arial" panose="020B0604020202020204" pitchFamily="34" charset="0"/>
                  </a:rPr>
                  <a:t>) </a:t>
                </a:r>
                <a:r>
                  <a:rPr lang="cs-CZ" altLang="cs-CZ" sz="2400" b="1" dirty="0">
                    <a:solidFill>
                      <a:srgbClr val="333399"/>
                    </a:solidFill>
                    <a:cs typeface="Arial" panose="020B0604020202020204" pitchFamily="34" charset="0"/>
                  </a:rPr>
                  <a:t>a (</a:t>
                </a:r>
                <a:r>
                  <a:rPr lang="cs-CZ" altLang="cs-CZ" sz="2400" b="1" dirty="0" smtClean="0">
                    <a:solidFill>
                      <a:srgbClr val="333399"/>
                    </a:solidFill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 </m:t>
                    </m:r>
                  </m:oMath>
                </a14:m>
                <a:r>
                  <a:rPr lang="cs-CZ" altLang="cs-CZ" sz="2400" b="1" dirty="0">
                    <a:solidFill>
                      <a:srgbClr val="333399"/>
                    </a:solidFill>
                    <a:cs typeface="Arial" panose="020B0604020202020204" pitchFamily="34" charset="0"/>
                  </a:rPr>
                  <a:t>) </a:t>
                </a:r>
                <a:r>
                  <a:rPr lang="cs-CZ" altLang="cs-CZ" sz="2400" b="1" dirty="0" smtClean="0">
                    <a:solidFill>
                      <a:srgbClr val="333399"/>
                    </a:solidFill>
                    <a:cs typeface="Arial" panose="020B0604020202020204" pitchFamily="34" charset="0"/>
                  </a:rPr>
                  <a:t>samotnému číslu patří</a:t>
                </a:r>
                <a:endParaRPr lang="cs-CZ" altLang="cs-CZ" sz="2400" b="1" dirty="0">
                  <a:solidFill>
                    <a:srgbClr val="FF33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1" name="Text 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1" y="2700000"/>
                <a:ext cx="7047826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1298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 Box 25"/>
          <p:cNvSpPr txBox="1">
            <a:spLocks noChangeArrowheads="1"/>
          </p:cNvSpPr>
          <p:nvPr/>
        </p:nvSpPr>
        <p:spPr bwMode="auto">
          <a:xfrm>
            <a:off x="1872000" y="3456000"/>
            <a:ext cx="22679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i="1" dirty="0">
                <a:cs typeface="Arial" panose="020B0604020202020204" pitchFamily="34" charset="0"/>
              </a:rPr>
              <a:t>(čti: </a:t>
            </a:r>
            <a:r>
              <a:rPr lang="cs-CZ" altLang="cs-CZ" sz="2400" b="1" i="1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minus </a:t>
            </a:r>
            <a:r>
              <a:rPr lang="cs-CZ" altLang="cs-CZ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tři</a:t>
            </a:r>
            <a:r>
              <a:rPr lang="cs-CZ" altLang="cs-CZ" sz="2400" b="1" i="1" dirty="0" smtClean="0">
                <a:cs typeface="Arial" panose="020B0604020202020204" pitchFamily="34" charset="0"/>
              </a:rPr>
              <a:t>)</a:t>
            </a:r>
            <a:endParaRPr lang="cs-CZ" altLang="cs-CZ" sz="2400" b="1" i="1" dirty="0"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 Box 30"/>
              <p:cNvSpPr txBox="1">
                <a:spLocks noChangeArrowheads="1"/>
              </p:cNvSpPr>
              <p:nvPr/>
            </p:nvSpPr>
            <p:spPr bwMode="auto">
              <a:xfrm>
                <a:off x="4860000" y="3240000"/>
                <a:ext cx="948685" cy="830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4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4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</m:oMath>
                  </m:oMathPara>
                </a14:m>
                <a:endParaRPr lang="cs-CZ" altLang="cs-CZ" sz="48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3" name="Text 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60000" y="3240000"/>
                <a:ext cx="948685" cy="83099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 Box 31"/>
          <p:cNvSpPr txBox="1">
            <a:spLocks noChangeArrowheads="1"/>
          </p:cNvSpPr>
          <p:nvPr/>
        </p:nvSpPr>
        <p:spPr bwMode="auto">
          <a:xfrm>
            <a:off x="6048001" y="3456000"/>
            <a:ext cx="2124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i="1" dirty="0">
                <a:cs typeface="Arial" panose="020B0604020202020204" pitchFamily="34" charset="0"/>
              </a:rPr>
              <a:t>(čti:</a:t>
            </a:r>
            <a:r>
              <a:rPr lang="cs-CZ" altLang="cs-CZ" sz="2400" b="1" i="1" dirty="0">
                <a:solidFill>
                  <a:schemeClr val="hlink"/>
                </a:solidFill>
                <a:cs typeface="Arial" panose="020B0604020202020204" pitchFamily="34" charset="0"/>
              </a:rPr>
              <a:t> </a:t>
            </a:r>
            <a:r>
              <a:rPr lang="cs-CZ" altLang="cs-CZ" sz="2400" b="1" i="1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plus </a:t>
            </a:r>
            <a:r>
              <a:rPr lang="cs-CZ" altLang="cs-CZ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tři</a:t>
            </a:r>
            <a:r>
              <a:rPr lang="cs-CZ" altLang="cs-CZ" sz="2400" b="1" i="1" dirty="0" smtClean="0">
                <a:cs typeface="Arial" panose="020B0604020202020204" pitchFamily="34" charset="0"/>
              </a:rPr>
              <a:t>)</a:t>
            </a:r>
            <a:endParaRPr lang="cs-CZ" altLang="cs-CZ" sz="2400" b="1" i="1" dirty="0"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 Box 32"/>
              <p:cNvSpPr txBox="1">
                <a:spLocks noChangeArrowheads="1"/>
              </p:cNvSpPr>
              <p:nvPr/>
            </p:nvSpPr>
            <p:spPr bwMode="auto">
              <a:xfrm>
                <a:off x="720000" y="4320000"/>
                <a:ext cx="8316496" cy="954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 xmlns:m="http://schemas.openxmlformats.org/officeDocument/2006/math">
                    <m:r>
                      <a:rPr lang="cs-CZ" altLang="cs-CZ" sz="3200" b="1" i="1" dirty="0" smtClean="0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3200" b="1" i="1" dirty="0" smtClean="0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3200" b="1" i="1" dirty="0" smtClean="0">
                    <a:solidFill>
                      <a:srgbClr val="333399"/>
                    </a:solidFill>
                    <a:cs typeface="Arial" panose="020B0604020202020204" pitchFamily="34" charset="0"/>
                  </a:rPr>
                  <a:t> </a:t>
                </a:r>
                <a:r>
                  <a:rPr lang="cs-CZ" altLang="cs-CZ" sz="2400" b="1" dirty="0">
                    <a:cs typeface="Arial" panose="020B0604020202020204" pitchFamily="34" charset="0"/>
                  </a:rPr>
                  <a:t>je od </a:t>
                </a:r>
                <a14:m>
                  <m:oMath xmlns:m="http://schemas.openxmlformats.org/officeDocument/2006/math">
                    <m:r>
                      <a:rPr lang="cs-CZ" altLang="cs-CZ" sz="3200" b="1" i="1" dirty="0" smtClean="0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  <m:r>
                      <a:rPr lang="cs-CZ" altLang="cs-CZ" sz="3200" b="1" i="1" dirty="0" smtClean="0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3200" b="1" i="1" dirty="0" smtClean="0">
                    <a:solidFill>
                      <a:srgbClr val="333399"/>
                    </a:solidFill>
                    <a:cs typeface="Arial" panose="020B0604020202020204" pitchFamily="34" charset="0"/>
                  </a:rPr>
                  <a:t> </a:t>
                </a:r>
                <a:r>
                  <a:rPr lang="cs-CZ" altLang="cs-CZ" sz="2400" b="1" dirty="0">
                    <a:cs typeface="Arial" panose="020B0604020202020204" pitchFamily="34" charset="0"/>
                  </a:rPr>
                  <a:t>právě tak rozdílné, jako </a:t>
                </a:r>
                <a:r>
                  <a:rPr lang="cs-CZ" altLang="cs-CZ" sz="2400" b="1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cs-CZ" altLang="cs-CZ" sz="2400" b="1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2400" b="1" i="1" dirty="0" smtClean="0">
                    <a:solidFill>
                      <a:schemeClr val="tx1"/>
                    </a:solidFill>
                    <a:cs typeface="Arial" panose="020B0604020202020204" pitchFamily="34" charset="0"/>
                  </a:rPr>
                  <a:t> </a:t>
                </a:r>
                <a:r>
                  <a:rPr lang="cs-CZ" altLang="cs-CZ" sz="2400" b="1" dirty="0" smtClean="0">
                    <a:solidFill>
                      <a:schemeClr val="tx1"/>
                    </a:solidFill>
                    <a:cs typeface="Arial" panose="020B0604020202020204" pitchFamily="34" charset="0"/>
                  </a:rPr>
                  <a:t>stupně </a:t>
                </a:r>
                <a:r>
                  <a:rPr lang="cs-CZ" altLang="cs-CZ" sz="2400" b="1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pod nulou a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2400" b="1" i="1" dirty="0" smtClean="0">
                    <a:solidFill>
                      <a:schemeClr val="tx1"/>
                    </a:solidFill>
                    <a:cs typeface="Arial" panose="020B0604020202020204" pitchFamily="34" charset="0"/>
                  </a:rPr>
                  <a:t> </a:t>
                </a:r>
                <a:r>
                  <a:rPr lang="cs-CZ" altLang="cs-CZ" sz="2400" b="1" dirty="0" smtClean="0">
                    <a:solidFill>
                      <a:schemeClr val="tx1"/>
                    </a:solidFill>
                    <a:cs typeface="Arial" panose="020B0604020202020204" pitchFamily="34" charset="0"/>
                  </a:rPr>
                  <a:t>stupně </a:t>
                </a:r>
                <a:r>
                  <a:rPr lang="cs-CZ" altLang="cs-CZ" sz="2400" b="1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nad nulou na </a:t>
                </a:r>
                <a:r>
                  <a:rPr lang="cs-CZ" altLang="cs-CZ" sz="2400" b="1" dirty="0" smtClean="0">
                    <a:solidFill>
                      <a:schemeClr val="tx1"/>
                    </a:solidFill>
                    <a:cs typeface="Arial" panose="020B0604020202020204" pitchFamily="34" charset="0"/>
                  </a:rPr>
                  <a:t>teploměru.</a:t>
                </a:r>
                <a:endParaRPr lang="cs-CZ" altLang="cs-CZ" sz="2400" b="1" dirty="0">
                  <a:solidFill>
                    <a:schemeClr val="tx1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5" name="Text 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4320000"/>
                <a:ext cx="8316496" cy="954107"/>
              </a:xfrm>
              <a:prstGeom prst="rect">
                <a:avLst/>
              </a:prstGeom>
              <a:blipFill rotWithShape="0">
                <a:blip r:embed="rId5"/>
                <a:stretch>
                  <a:fillRect l="-147" r="-73" b="-1474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 Box 33"/>
              <p:cNvSpPr txBox="1">
                <a:spLocks noChangeArrowheads="1"/>
              </p:cNvSpPr>
              <p:nvPr/>
            </p:nvSpPr>
            <p:spPr bwMode="auto">
              <a:xfrm>
                <a:off x="720000" y="5580000"/>
                <a:ext cx="6841008" cy="5734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Pouhý zápis </a:t>
                </a:r>
                <a14:m>
                  <m:oMath xmlns:m="http://schemas.openxmlformats.org/officeDocument/2006/math">
                    <m:r>
                      <a:rPr lang="cs-CZ" altLang="cs-CZ" sz="3200" b="1" i="1" dirty="0" smtClean="0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2400" b="1" dirty="0" smtClean="0">
                    <a:solidFill>
                      <a:srgbClr val="FF3300"/>
                    </a:solidFill>
                    <a:cs typeface="Arial" panose="020B0604020202020204" pitchFamily="34" charset="0"/>
                  </a:rPr>
                  <a:t> </a:t>
                </a:r>
                <a:r>
                  <a:rPr lang="cs-CZ" altLang="cs-CZ" sz="2400" b="1" dirty="0">
                    <a:cs typeface="Arial" panose="020B0604020202020204" pitchFamily="34" charset="0"/>
                  </a:rPr>
                  <a:t>značí</a:t>
                </a:r>
                <a:r>
                  <a:rPr lang="cs-CZ" altLang="cs-CZ" sz="2400" b="1" dirty="0">
                    <a:solidFill>
                      <a:srgbClr val="333399"/>
                    </a:solidFill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cs-CZ" altLang="cs-CZ" sz="3200" b="1" i="1" dirty="0" smtClean="0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  <m:r>
                      <a:rPr lang="cs-CZ" altLang="cs-CZ" sz="3200" b="1" i="1" dirty="0" smtClean="0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2400" b="1" dirty="0" smtClean="0">
                    <a:cs typeface="Arial" panose="020B0604020202020204" pitchFamily="34" charset="0"/>
                  </a:rPr>
                  <a:t>, </a:t>
                </a:r>
                <a:r>
                  <a:rPr lang="cs-CZ" altLang="cs-CZ" sz="2400" b="1" dirty="0">
                    <a:cs typeface="Arial" panose="020B0604020202020204" pitchFamily="34" charset="0"/>
                  </a:rPr>
                  <a:t>stejně jako výrazem</a:t>
                </a:r>
              </a:p>
            </p:txBody>
          </p:sp>
        </mc:Choice>
        <mc:Fallback>
          <p:sp>
            <p:nvSpPr>
              <p:cNvPr id="26" name="Text 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5580000"/>
                <a:ext cx="6841008" cy="573427"/>
              </a:xfrm>
              <a:prstGeom prst="rect">
                <a:avLst/>
              </a:prstGeom>
              <a:blipFill rotWithShape="0">
                <a:blip r:embed="rId6"/>
                <a:stretch>
                  <a:fillRect l="-1337" r="-891" b="-2021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 Box 34"/>
              <p:cNvSpPr txBox="1">
                <a:spLocks noChangeArrowheads="1"/>
              </p:cNvSpPr>
              <p:nvPr/>
            </p:nvSpPr>
            <p:spPr bwMode="auto">
              <a:xfrm>
                <a:off x="720001" y="6228000"/>
                <a:ext cx="788444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2400" b="1" dirty="0" smtClean="0">
                    <a:solidFill>
                      <a:schemeClr val="tx1"/>
                    </a:solidFill>
                    <a:cs typeface="Arial" panose="020B0604020202020204" pitchFamily="34" charset="0"/>
                  </a:rPr>
                  <a:t> stupně </a:t>
                </a:r>
                <a:r>
                  <a:rPr lang="cs-CZ" altLang="cs-CZ" sz="2400" b="1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rozumíme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  <m:r>
                      <a:rPr lang="cs-CZ" altLang="cs-CZ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2400" b="1" dirty="0" smtClean="0">
                    <a:solidFill>
                      <a:schemeClr val="tx1"/>
                    </a:solidFill>
                    <a:cs typeface="Arial" panose="020B0604020202020204" pitchFamily="34" charset="0"/>
                  </a:rPr>
                  <a:t> </a:t>
                </a:r>
                <a:r>
                  <a:rPr lang="cs-CZ" altLang="cs-CZ" sz="2400" b="1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stupňů, tedy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2400" b="1" dirty="0" smtClean="0">
                    <a:solidFill>
                      <a:schemeClr val="tx1"/>
                    </a:solidFill>
                    <a:cs typeface="Arial" panose="020B0604020202020204" pitchFamily="34" charset="0"/>
                  </a:rPr>
                  <a:t> stupně tepla.</a:t>
                </a:r>
                <a:endParaRPr lang="cs-CZ" altLang="cs-CZ" sz="2400" b="1" dirty="0">
                  <a:solidFill>
                    <a:schemeClr val="tx1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7" name="Text 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1" y="6228000"/>
                <a:ext cx="7884448" cy="461665"/>
              </a:xfrm>
              <a:prstGeom prst="rect">
                <a:avLst/>
              </a:prstGeom>
              <a:blipFill rotWithShape="0">
                <a:blip r:embed="rId7"/>
                <a:stretch>
                  <a:fillRect l="-155" t="-9333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943657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 build="p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124537" y="112004"/>
            <a:ext cx="5696735" cy="666419"/>
          </a:xfrm>
        </p:spPr>
        <p:txBody>
          <a:bodyPr/>
          <a:lstStyle/>
          <a:p>
            <a:pPr algn="ctr"/>
            <a:r>
              <a:rPr lang="cs-CZ" b="1" dirty="0" smtClean="0"/>
              <a:t>Absolutní hodnota</a:t>
            </a:r>
            <a:endParaRPr lang="cs-CZ" b="1" dirty="0"/>
          </a:p>
        </p:txBody>
      </p:sp>
      <p:cxnSp>
        <p:nvCxnSpPr>
          <p:cNvPr id="28" name="Přímá spojnice 27"/>
          <p:cNvCxnSpPr/>
          <p:nvPr/>
        </p:nvCxnSpPr>
        <p:spPr bwMode="auto">
          <a:xfrm>
            <a:off x="288000" y="2348880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39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75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111561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147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183569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2195736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255577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291581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327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363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399685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435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471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507605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543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687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51621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15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579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723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759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7956000" y="22254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8316416" y="22254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867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4194000" y="2456880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3780000" y="2456880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3420000" y="2456880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060000" y="2456880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2700000" y="2456880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2340000" y="2456880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980000" y="2456880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1620000" y="2456880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260000" y="2456880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900000" y="2456880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63" name="TextovéPole 62"/>
          <p:cNvSpPr txBox="1"/>
          <p:nvPr/>
        </p:nvSpPr>
        <p:spPr>
          <a:xfrm>
            <a:off x="4554000" y="2456880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4914000" y="2456880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5274000" y="2456880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634000" y="2456880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5994000" y="2456880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6354000" y="2456880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6714000" y="2456880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7074000" y="2456880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7434000" y="2456880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7727009" y="2456195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8075123" y="2456195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8446513" y="2456195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468000" y="2456195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82813" y="2456195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Vzdálenost obrazu čísla na číselné ose od nuly se nazývá </a:t>
            </a:r>
            <a:r>
              <a:rPr lang="cs-CZ" altLang="cs-CZ" sz="2400" b="1" dirty="0">
                <a:solidFill>
                  <a:srgbClr val="FF0000"/>
                </a:solidFill>
              </a:rPr>
              <a:t>absolutní hodnota čísla</a:t>
            </a:r>
            <a:r>
              <a:rPr lang="cs-CZ" altLang="cs-CZ" sz="2400" b="1" dirty="0"/>
              <a:t>.</a:t>
            </a:r>
            <a:endParaRPr lang="cs-CZ" altLang="cs-CZ" sz="24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4356000" y="2803988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2196000" y="2803988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>
            <a:off x="6516000" y="2803988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6"/>
          <p:cNvCxnSpPr/>
          <p:nvPr/>
        </p:nvCxnSpPr>
        <p:spPr bwMode="auto">
          <a:xfrm>
            <a:off x="2196000" y="3343988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>
            <a:off x="4356000" y="3343988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sp>
        <p:nvSpPr>
          <p:cNvPr id="8" name="Levá složená závorka 7"/>
          <p:cNvSpPr/>
          <p:nvPr/>
        </p:nvSpPr>
        <p:spPr bwMode="auto">
          <a:xfrm rot="16200000">
            <a:off x="5202000" y="2659988"/>
            <a:ext cx="484685" cy="2160000"/>
          </a:xfrm>
          <a:prstGeom prst="leftBrace">
            <a:avLst/>
          </a:prstGeom>
          <a:noFill/>
          <a:ln w="1905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" name="Levá složená závorka 80"/>
          <p:cNvSpPr/>
          <p:nvPr/>
        </p:nvSpPr>
        <p:spPr bwMode="auto">
          <a:xfrm rot="16200000">
            <a:off x="3042000" y="2659988"/>
            <a:ext cx="484685" cy="2160000"/>
          </a:xfrm>
          <a:prstGeom prst="leftBrace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Rectangle 7"/>
          <p:cNvSpPr>
            <a:spLocks noChangeArrowheads="1"/>
          </p:cNvSpPr>
          <p:nvPr/>
        </p:nvSpPr>
        <p:spPr bwMode="auto">
          <a:xfrm>
            <a:off x="0" y="4500000"/>
            <a:ext cx="9081773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pPr algn="ctr"/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Protože se jedná o vzdálenost, je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absolutní hodnota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vždy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číslo kladné nebo nula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cs-CZ" altLang="cs-CZ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3" name="Rectangle 7"/>
              <p:cNvSpPr>
                <a:spLocks noChangeArrowheads="1"/>
              </p:cNvSpPr>
              <p:nvPr/>
            </p:nvSpPr>
            <p:spPr bwMode="auto">
              <a:xfrm>
                <a:off x="1080000" y="3780000"/>
                <a:ext cx="1566124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−</m:t>
                          </m:r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𝟔</m:t>
                          </m:r>
                        </m:e>
                      </m:d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</m:oMath>
                  </m:oMathPara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8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0000" y="3780000"/>
                <a:ext cx="1566124" cy="57626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4" name="Rectangle 7"/>
              <p:cNvSpPr>
                <a:spLocks noChangeArrowheads="1"/>
              </p:cNvSpPr>
              <p:nvPr/>
            </p:nvSpPr>
            <p:spPr bwMode="auto">
              <a:xfrm>
                <a:off x="6156000" y="3780000"/>
                <a:ext cx="138608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𝟔</m:t>
                          </m:r>
                        </m:e>
                      </m:d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</m:oMath>
                  </m:oMathPara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8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56000" y="3780000"/>
                <a:ext cx="1386080" cy="57626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5" name="Rectangle 7"/>
              <p:cNvSpPr>
                <a:spLocks noChangeArrowheads="1"/>
              </p:cNvSpPr>
              <p:nvPr/>
            </p:nvSpPr>
            <p:spPr bwMode="auto">
              <a:xfrm>
                <a:off x="360000" y="6120000"/>
                <a:ext cx="4116509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rgbClr val="FF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Platí: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𝒙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cs-CZ" altLang="cs-CZ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𝒙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𝒙</m:t>
                    </m:r>
                  </m:oMath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8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" y="6120000"/>
                <a:ext cx="4116509" cy="576262"/>
              </a:xfrm>
              <a:prstGeom prst="rect">
                <a:avLst/>
              </a:prstGeom>
              <a:blipFill rotWithShape="0">
                <a:blip r:embed="rId4"/>
                <a:stretch>
                  <a:fillRect l="-2963" t="-5319" b="-265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6" name="Rectangle 7"/>
              <p:cNvSpPr>
                <a:spLocks noChangeArrowheads="1"/>
              </p:cNvSpPr>
              <p:nvPr/>
            </p:nvSpPr>
            <p:spPr bwMode="auto">
              <a:xfrm>
                <a:off x="3960001" y="6120000"/>
                <a:ext cx="291600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rgbClr val="FF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t</a:t>
                </a:r>
                <a14:m>
                  <m:oMath xmlns:m="http://schemas.openxmlformats.org/officeDocument/2006/math">
                    <m:r>
                      <a:rPr lang="cs-CZ" altLang="cs-CZ" sz="2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𝐣</m:t>
                    </m:r>
                    <m:r>
                      <a:rPr lang="cs-CZ" altLang="cs-CZ" sz="2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.</m:t>
                    </m:r>
                    <m:d>
                      <m:dPr>
                        <m:begChr m:val="|"/>
                        <m:endChr m:val="|"/>
                        <m:ctrlP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𝟔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cs-CZ" altLang="cs-CZ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𝟔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𝟔</m:t>
                    </m:r>
                  </m:oMath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86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60001" y="6120000"/>
                <a:ext cx="2916000" cy="576262"/>
              </a:xfrm>
              <a:prstGeom prst="rect">
                <a:avLst/>
              </a:prstGeom>
              <a:blipFill rotWithShape="0">
                <a:blip r:embed="rId5"/>
                <a:stretch>
                  <a:fillRect l="-4393" t="-5319" b="-265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7" name="Rectangle 7"/>
              <p:cNvSpPr>
                <a:spLocks noChangeArrowheads="1"/>
              </p:cNvSpPr>
              <p:nvPr/>
            </p:nvSpPr>
            <p:spPr bwMode="auto">
              <a:xfrm>
                <a:off x="4805082" y="3884625"/>
                <a:ext cx="138608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𝒄𝒎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72F828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87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05082" y="3884625"/>
                <a:ext cx="1386080" cy="57626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8" name="Rectangle 7"/>
              <p:cNvSpPr>
                <a:spLocks noChangeArrowheads="1"/>
              </p:cNvSpPr>
              <p:nvPr/>
            </p:nvSpPr>
            <p:spPr bwMode="auto">
              <a:xfrm>
                <a:off x="2645081" y="3869597"/>
                <a:ext cx="138608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𝒄𝒎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00B0F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8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45081" y="3869597"/>
                <a:ext cx="1386080" cy="57626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Obdélník 8"/>
              <p:cNvSpPr/>
              <p:nvPr/>
            </p:nvSpPr>
            <p:spPr>
              <a:xfrm>
                <a:off x="3239335" y="5220000"/>
                <a:ext cx="2223686" cy="5734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cs-CZ" altLang="cs-CZ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Značí se </a:t>
                </a:r>
                <a14:m>
                  <m:oMath xmlns:m="http://schemas.openxmlformats.org/officeDocument/2006/math">
                    <m:r>
                      <a:rPr lang="cs-CZ" altLang="cs-CZ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</m:t>
                    </m:r>
                    <m:r>
                      <a:rPr lang="cs-CZ" altLang="cs-CZ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𝒙</m:t>
                    </m:r>
                    <m:r>
                      <a:rPr lang="cs-CZ" altLang="cs-CZ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</m:t>
                    </m:r>
                  </m:oMath>
                </a14:m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.</a:t>
                </a:r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9" name="Obdélní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9335" y="5220000"/>
                <a:ext cx="2223686" cy="573427"/>
              </a:xfrm>
              <a:prstGeom prst="rect">
                <a:avLst/>
              </a:prstGeom>
              <a:blipFill rotWithShape="0">
                <a:blip r:embed="rId8"/>
                <a:stretch>
                  <a:fillRect l="-5479" t="-4255" r="-4658" b="-2659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9" name="Rectangle 7"/>
              <p:cNvSpPr>
                <a:spLocks noChangeArrowheads="1"/>
              </p:cNvSpPr>
              <p:nvPr/>
            </p:nvSpPr>
            <p:spPr bwMode="auto">
              <a:xfrm>
                <a:off x="7200000" y="6120000"/>
                <a:ext cx="108000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altLang="cs-CZ" sz="28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cs-CZ" altLang="cs-CZ" sz="28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𝟎</m:t>
                          </m:r>
                        </m:e>
                      </m:d>
                      <m:r>
                        <a:rPr lang="cs-CZ" altLang="cs-CZ" sz="28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=</m:t>
                      </m:r>
                    </m:oMath>
                  </m:oMathPara>
                </a14:m>
                <a:endParaRPr lang="cs-CZ" altLang="cs-CZ" sz="2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8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6120000"/>
                <a:ext cx="1080000" cy="57626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0" name="Rectangle 7"/>
              <p:cNvSpPr>
                <a:spLocks noChangeArrowheads="1"/>
              </p:cNvSpPr>
              <p:nvPr/>
            </p:nvSpPr>
            <p:spPr bwMode="auto">
              <a:xfrm>
                <a:off x="8208000" y="6120000"/>
                <a:ext cx="426991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8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𝟎</m:t>
                      </m:r>
                    </m:oMath>
                  </m:oMathPara>
                </a14:m>
                <a:endParaRPr lang="cs-CZ" altLang="cs-CZ" sz="2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9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08000" y="6120000"/>
                <a:ext cx="426991" cy="57626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16609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00"/>
                            </p:stCondLst>
                            <p:childTnLst>
                              <p:par>
                                <p:cTn id="26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500"/>
                            </p:stCondLst>
                            <p:childTnLst>
                              <p:par>
                                <p:cTn id="28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6" fill="hold">
                      <p:stCondLst>
                        <p:cond delay="indefinite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6" fill="hold">
                      <p:stCondLst>
                        <p:cond delay="indefinite"/>
                      </p:stCondLst>
                      <p:childTnLst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>
                      <p:stCondLst>
                        <p:cond delay="indefinite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2" grpId="0"/>
      <p:bldP spid="8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9" grpId="0"/>
      <p:bldP spid="89" grpId="0"/>
      <p:bldP spid="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" y="112004"/>
            <a:ext cx="9144000" cy="666419"/>
          </a:xfrm>
        </p:spPr>
        <p:txBody>
          <a:bodyPr/>
          <a:lstStyle/>
          <a:p>
            <a:pPr algn="ctr"/>
            <a:r>
              <a:rPr lang="cs-CZ" b="1" dirty="0" smtClean="0"/>
              <a:t>Porovnávání celých čísel</a:t>
            </a:r>
            <a:endParaRPr lang="cs-CZ" b="1" dirty="0"/>
          </a:p>
        </p:txBody>
      </p:sp>
      <p:cxnSp>
        <p:nvCxnSpPr>
          <p:cNvPr id="28" name="Přímá spojnice 27"/>
          <p:cNvCxnSpPr/>
          <p:nvPr/>
        </p:nvCxnSpPr>
        <p:spPr bwMode="auto">
          <a:xfrm>
            <a:off x="288000" y="2348880"/>
            <a:ext cx="597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395512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75520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115248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147528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183532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219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255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291636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3275512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363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399556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435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579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543572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507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4715512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6155512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3113512" y="2456880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2699512" y="2456880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2339512" y="2456880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1979512" y="2456880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1619512" y="2456880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1259512" y="2456880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899512" y="2456880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539512" y="2456880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79512" y="2456880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3473512" y="2456880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3833512" y="2456880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4193512" y="2456880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4553512" y="2456880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4913512" y="2456880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5273512" y="2456880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5633512" y="2456880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5993512" y="2456880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194393" y="842589"/>
            <a:ext cx="68339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Směrem </a:t>
            </a:r>
            <a:r>
              <a:rPr lang="cs-CZ" altLang="cs-CZ" sz="2400" b="1" dirty="0">
                <a:solidFill>
                  <a:srgbClr val="FF0000"/>
                </a:solidFill>
              </a:rPr>
              <a:t>doprava  (nahoru) </a:t>
            </a:r>
            <a:r>
              <a:rPr lang="cs-CZ" altLang="cs-CZ" sz="2400" b="1" dirty="0"/>
              <a:t>leží na číselné ose čísla </a:t>
            </a:r>
            <a:r>
              <a:rPr lang="cs-CZ" altLang="cs-CZ" sz="2400" b="1" dirty="0">
                <a:solidFill>
                  <a:srgbClr val="FF0000"/>
                </a:solidFill>
              </a:rPr>
              <a:t>větší, </a:t>
            </a:r>
            <a:r>
              <a:rPr lang="cs-CZ" altLang="cs-CZ" sz="2400" b="1" dirty="0"/>
              <a:t>směrem</a:t>
            </a:r>
            <a:r>
              <a:rPr lang="cs-CZ" altLang="cs-CZ" sz="2400" b="1" dirty="0">
                <a:solidFill>
                  <a:srgbClr val="FF0000"/>
                </a:solidFill>
              </a:rPr>
              <a:t> doleva (dolů) </a:t>
            </a:r>
            <a:r>
              <a:rPr lang="cs-CZ" altLang="cs-CZ" sz="2400" b="1" dirty="0" smtClean="0"/>
              <a:t>čísla</a:t>
            </a:r>
            <a:r>
              <a:rPr lang="cs-CZ" altLang="cs-CZ" sz="2400" b="1" dirty="0" smtClean="0">
                <a:solidFill>
                  <a:srgbClr val="FF0000"/>
                </a:solidFill>
              </a:rPr>
              <a:t> menší</a:t>
            </a:r>
            <a:r>
              <a:rPr lang="cs-CZ" altLang="cs-CZ" sz="2400" b="1" dirty="0"/>
              <a:t>.</a:t>
            </a:r>
            <a:endParaRPr lang="cs-CZ" altLang="cs-CZ" sz="2400" b="1" dirty="0"/>
          </a:p>
        </p:txBody>
      </p:sp>
      <p:cxnSp>
        <p:nvCxnSpPr>
          <p:cNvPr id="77" name="Přímá spojnice 76"/>
          <p:cNvCxnSpPr/>
          <p:nvPr/>
        </p:nvCxnSpPr>
        <p:spPr bwMode="auto">
          <a:xfrm flipH="1" flipV="1">
            <a:off x="8352000" y="1512000"/>
            <a:ext cx="0" cy="525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Přímá spojnice 99"/>
          <p:cNvCxnSpPr/>
          <p:nvPr/>
        </p:nvCxnSpPr>
        <p:spPr bwMode="auto">
          <a:xfrm rot="5400000">
            <a:off x="8352368" y="648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/>
          <p:nvPr/>
        </p:nvCxnSpPr>
        <p:spPr bwMode="auto">
          <a:xfrm rot="5400000">
            <a:off x="8352368" y="612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 rot="5400000">
            <a:off x="8352368" y="576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Přímá spojnice 102"/>
          <p:cNvCxnSpPr/>
          <p:nvPr/>
        </p:nvCxnSpPr>
        <p:spPr bwMode="auto">
          <a:xfrm rot="5400000">
            <a:off x="8352368" y="540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Přímá spojnice 103"/>
          <p:cNvCxnSpPr/>
          <p:nvPr/>
        </p:nvCxnSpPr>
        <p:spPr bwMode="auto">
          <a:xfrm rot="5400000">
            <a:off x="8352368" y="504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 rot="5400000">
            <a:off x="8352368" y="468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 rot="5400000">
            <a:off x="8350704" y="324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 rot="5400000">
            <a:off x="8352368" y="360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 rot="5400000">
            <a:off x="8350704" y="396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 rot="5400000">
            <a:off x="8350704" y="432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Přímá spojnice 109"/>
          <p:cNvCxnSpPr/>
          <p:nvPr/>
        </p:nvCxnSpPr>
        <p:spPr bwMode="auto">
          <a:xfrm rot="5400000">
            <a:off x="8352368" y="288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Přímá spojnice 110"/>
          <p:cNvCxnSpPr/>
          <p:nvPr/>
        </p:nvCxnSpPr>
        <p:spPr bwMode="auto">
          <a:xfrm rot="5400000">
            <a:off x="8352368" y="252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Přímá spojnice 111"/>
          <p:cNvCxnSpPr/>
          <p:nvPr/>
        </p:nvCxnSpPr>
        <p:spPr bwMode="auto">
          <a:xfrm rot="5400000">
            <a:off x="8352368" y="216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Přímá spojnice 112"/>
          <p:cNvCxnSpPr/>
          <p:nvPr/>
        </p:nvCxnSpPr>
        <p:spPr bwMode="auto">
          <a:xfrm rot="5400000">
            <a:off x="8352368" y="180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Přímá spojnice 113"/>
          <p:cNvCxnSpPr/>
          <p:nvPr/>
        </p:nvCxnSpPr>
        <p:spPr bwMode="auto">
          <a:xfrm rot="5400000">
            <a:off x="8352368" y="144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5" name="TextovéPole 114"/>
          <p:cNvSpPr txBox="1"/>
          <p:nvPr/>
        </p:nvSpPr>
        <p:spPr>
          <a:xfrm>
            <a:off x="7956368" y="3924000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16" name="TextovéPole 115"/>
          <p:cNvSpPr txBox="1"/>
          <p:nvPr/>
        </p:nvSpPr>
        <p:spPr>
          <a:xfrm>
            <a:off x="7884368" y="4284000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117" name="TextovéPole 116"/>
          <p:cNvSpPr txBox="1"/>
          <p:nvPr/>
        </p:nvSpPr>
        <p:spPr>
          <a:xfrm>
            <a:off x="7884368" y="4644000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118" name="TextovéPole 117"/>
          <p:cNvSpPr txBox="1"/>
          <p:nvPr/>
        </p:nvSpPr>
        <p:spPr>
          <a:xfrm>
            <a:off x="7884368" y="5004000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119" name="TextovéPole 118"/>
          <p:cNvSpPr txBox="1"/>
          <p:nvPr/>
        </p:nvSpPr>
        <p:spPr>
          <a:xfrm>
            <a:off x="7884368" y="5364000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120" name="TextovéPole 119"/>
          <p:cNvSpPr txBox="1"/>
          <p:nvPr/>
        </p:nvSpPr>
        <p:spPr>
          <a:xfrm>
            <a:off x="7884368" y="5724000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121" name="TextovéPole 120"/>
          <p:cNvSpPr txBox="1"/>
          <p:nvPr/>
        </p:nvSpPr>
        <p:spPr>
          <a:xfrm>
            <a:off x="7884368" y="6084000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122" name="TextovéPole 121"/>
          <p:cNvSpPr txBox="1"/>
          <p:nvPr/>
        </p:nvSpPr>
        <p:spPr>
          <a:xfrm>
            <a:off x="7884000" y="6444000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125" name="TextovéPole 124"/>
          <p:cNvSpPr txBox="1"/>
          <p:nvPr/>
        </p:nvSpPr>
        <p:spPr>
          <a:xfrm>
            <a:off x="7956368" y="3563591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126" name="TextovéPole 125"/>
          <p:cNvSpPr txBox="1"/>
          <p:nvPr/>
        </p:nvSpPr>
        <p:spPr>
          <a:xfrm>
            <a:off x="7956368" y="3203189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127" name="TextovéPole 126"/>
          <p:cNvSpPr txBox="1"/>
          <p:nvPr/>
        </p:nvSpPr>
        <p:spPr>
          <a:xfrm>
            <a:off x="7956368" y="2844000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128" name="TextovéPole 127"/>
          <p:cNvSpPr txBox="1"/>
          <p:nvPr/>
        </p:nvSpPr>
        <p:spPr>
          <a:xfrm>
            <a:off x="7956368" y="2484000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129" name="TextovéPole 128"/>
          <p:cNvSpPr txBox="1"/>
          <p:nvPr/>
        </p:nvSpPr>
        <p:spPr>
          <a:xfrm>
            <a:off x="7956368" y="2124000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130" name="TextovéPole 129"/>
          <p:cNvSpPr txBox="1"/>
          <p:nvPr/>
        </p:nvSpPr>
        <p:spPr>
          <a:xfrm>
            <a:off x="7956368" y="1764000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131" name="TextovéPole 130"/>
          <p:cNvSpPr txBox="1"/>
          <p:nvPr/>
        </p:nvSpPr>
        <p:spPr>
          <a:xfrm>
            <a:off x="7956368" y="1404000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5" name="Obdélník 4"/>
          <p:cNvSpPr/>
          <p:nvPr/>
        </p:nvSpPr>
        <p:spPr>
          <a:xfrm>
            <a:off x="180000" y="5298283"/>
            <a:ext cx="39956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 smtClean="0"/>
              <a:t>Doplňte znak nerovnosti:</a:t>
            </a:r>
            <a:endParaRPr lang="cs-CZ" altLang="cs-CZ" sz="2400" b="1" dirty="0"/>
          </a:p>
        </p:txBody>
      </p:sp>
      <p:sp>
        <p:nvSpPr>
          <p:cNvPr id="139" name="Obdélník 138"/>
          <p:cNvSpPr/>
          <p:nvPr/>
        </p:nvSpPr>
        <p:spPr>
          <a:xfrm>
            <a:off x="5400000" y="5118283"/>
            <a:ext cx="6780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4800" b="1" dirty="0" smtClean="0">
                <a:solidFill>
                  <a:srgbClr val="002060"/>
                </a:solidFill>
              </a:rPr>
              <a:t>5</a:t>
            </a:r>
            <a:endParaRPr lang="cs-CZ" altLang="cs-CZ" sz="4800" b="1" dirty="0">
              <a:solidFill>
                <a:srgbClr val="002060"/>
              </a:solidFill>
            </a:endParaRPr>
          </a:p>
        </p:txBody>
      </p:sp>
      <p:sp>
        <p:nvSpPr>
          <p:cNvPr id="140" name="Obdélník 139"/>
          <p:cNvSpPr/>
          <p:nvPr/>
        </p:nvSpPr>
        <p:spPr>
          <a:xfrm>
            <a:off x="6660000" y="5118283"/>
            <a:ext cx="5868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4800" b="1" dirty="0" smtClean="0">
                <a:solidFill>
                  <a:srgbClr val="002060"/>
                </a:solidFill>
              </a:rPr>
              <a:t>0</a:t>
            </a:r>
            <a:endParaRPr lang="cs-CZ" altLang="cs-CZ" sz="48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5940000" y="5082283"/>
                <a:ext cx="71501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5082283"/>
                <a:ext cx="715013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2" name="Rectangle 26"/>
              <p:cNvSpPr>
                <a:spLocks noChangeArrowheads="1"/>
              </p:cNvSpPr>
              <p:nvPr/>
            </p:nvSpPr>
            <p:spPr bwMode="auto">
              <a:xfrm>
                <a:off x="180000" y="4398283"/>
                <a:ext cx="5081741" cy="6409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 algn="r"/>
                <a:r>
                  <a:rPr lang="cs-CZ" altLang="cs-CZ" sz="2000" b="1" dirty="0"/>
                  <a:t>                                                                                         </a:t>
                </a:r>
                <a:br>
                  <a:rPr lang="cs-CZ" altLang="cs-CZ" sz="2000" b="1" dirty="0"/>
                </a:br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Číslo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je tedy větší než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nula </a:t>
                </a:r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42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000" y="4398283"/>
                <a:ext cx="5081741" cy="640994"/>
              </a:xfrm>
              <a:prstGeom prst="rect">
                <a:avLst/>
              </a:prstGeom>
              <a:blipFill rotWithShape="0">
                <a:blip r:embed="rId3"/>
                <a:stretch>
                  <a:fillRect l="-1200" r="-4682" b="-4095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3" name="Rectangle 24"/>
              <p:cNvSpPr>
                <a:spLocks noChangeArrowheads="1"/>
              </p:cNvSpPr>
              <p:nvPr/>
            </p:nvSpPr>
            <p:spPr bwMode="auto">
              <a:xfrm>
                <a:off x="0" y="3420000"/>
                <a:ext cx="4020696" cy="5762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Číslo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</m:oMath>
                </a14:m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28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je číslo kladné </a:t>
                </a:r>
              </a:p>
            </p:txBody>
          </p:sp>
        </mc:Choice>
        <mc:Fallback>
          <p:sp>
            <p:nvSpPr>
              <p:cNvPr id="143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420000"/>
                <a:ext cx="4020696" cy="576263"/>
              </a:xfrm>
              <a:prstGeom prst="rect">
                <a:avLst/>
              </a:prstGeom>
              <a:blipFill rotWithShape="0">
                <a:blip r:embed="rId4"/>
                <a:stretch>
                  <a:fillRect l="-3030" t="-6316" r="-2273" b="-2421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4" name="Ovál 143"/>
          <p:cNvSpPr/>
          <p:nvPr/>
        </p:nvSpPr>
        <p:spPr bwMode="auto">
          <a:xfrm>
            <a:off x="3383585" y="1800977"/>
            <a:ext cx="3252260" cy="1287753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5" name="Ovál 144"/>
          <p:cNvSpPr/>
          <p:nvPr/>
        </p:nvSpPr>
        <p:spPr bwMode="auto">
          <a:xfrm>
            <a:off x="7661799" y="1380831"/>
            <a:ext cx="1233424" cy="2530931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7" name="Rectangle 25"/>
              <p:cNvSpPr>
                <a:spLocks noChangeArrowheads="1"/>
              </p:cNvSpPr>
              <p:nvPr/>
            </p:nvSpPr>
            <p:spPr bwMode="auto">
              <a:xfrm>
                <a:off x="134506" y="3614347"/>
                <a:ext cx="7982866" cy="6248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</m:t>
                    </m:r>
                  </m:oMath>
                </a14:m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a </a:t>
                </a:r>
                <a:r>
                  <a:rPr lang="cs-CZ" altLang="cs-CZ" sz="28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kladná čísla leží vpravo </a:t>
                </a:r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(nad) od nuly (nulou). </a:t>
                </a:r>
                <a:endParaRPr lang="cs-CZ" altLang="cs-CZ" sz="2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47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4506" y="3614347"/>
                <a:ext cx="7982866" cy="624819"/>
              </a:xfrm>
              <a:prstGeom prst="rect">
                <a:avLst/>
              </a:prstGeom>
              <a:blipFill rotWithShape="0">
                <a:blip r:embed="rId5"/>
                <a:stretch>
                  <a:fillRect l="-1527" t="-36275" b="-5392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Přímá spojnice 11"/>
          <p:cNvCxnSpPr/>
          <p:nvPr/>
        </p:nvCxnSpPr>
        <p:spPr bwMode="auto">
          <a:xfrm>
            <a:off x="3276000" y="2780928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8" name="Přímá spojnice 147"/>
          <p:cNvCxnSpPr/>
          <p:nvPr/>
        </p:nvCxnSpPr>
        <p:spPr bwMode="auto">
          <a:xfrm>
            <a:off x="3276000" y="3500928"/>
            <a:ext cx="29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49" name="Přímá spojnice 148"/>
          <p:cNvCxnSpPr/>
          <p:nvPr/>
        </p:nvCxnSpPr>
        <p:spPr bwMode="auto">
          <a:xfrm rot="16200000">
            <a:off x="8810349" y="3919796"/>
            <a:ext cx="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0" name="Přímá spojnice 149"/>
          <p:cNvCxnSpPr/>
          <p:nvPr/>
        </p:nvCxnSpPr>
        <p:spPr bwMode="auto">
          <a:xfrm rot="16200000">
            <a:off x="7694349" y="2811846"/>
            <a:ext cx="259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151" name="Rectangle 33"/>
          <p:cNvSpPr>
            <a:spLocks noChangeArrowheads="1"/>
          </p:cNvSpPr>
          <p:nvPr/>
        </p:nvSpPr>
        <p:spPr bwMode="auto">
          <a:xfrm>
            <a:off x="21555" y="6150750"/>
            <a:ext cx="7692098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3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Každé kladné číslo je větší než nula.</a:t>
            </a:r>
          </a:p>
        </p:txBody>
      </p:sp>
    </p:spTree>
    <p:extLst>
      <p:ext uri="{BB962C8B-B14F-4D97-AF65-F5344CB8AC3E}">
        <p14:creationId xmlns:p14="http://schemas.microsoft.com/office/powerpoint/2010/main" val="159115224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4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4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2" fill="hold">
                      <p:stCondLst>
                        <p:cond delay="indefinite"/>
                      </p:stCondLst>
                      <p:childTnLst>
                        <p:par>
                          <p:cTn id="343" fill="hold">
                            <p:stCondLst>
                              <p:cond delay="0"/>
                            </p:stCondLst>
                            <p:childTnLst>
                              <p:par>
                                <p:cTn id="3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9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0" fill="hold">
                      <p:stCondLst>
                        <p:cond delay="indefinite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4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5" fill="hold">
                      <p:stCondLst>
                        <p:cond delay="indefinite"/>
                      </p:stCondLst>
                      <p:childTnLst>
                        <p:par>
                          <p:cTn id="366" fill="hold">
                            <p:stCondLst>
                              <p:cond delay="0"/>
                            </p:stCondLst>
                            <p:childTnLst>
                              <p:par>
                                <p:cTn id="36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9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0" fill="hold">
                      <p:stCondLst>
                        <p:cond delay="indefinite"/>
                      </p:stCondLst>
                      <p:childTnLst>
                        <p:par>
                          <p:cTn id="371" fill="hold">
                            <p:stCondLst>
                              <p:cond delay="0"/>
                            </p:stCondLst>
                            <p:childTnLst>
                              <p:par>
                                <p:cTn id="3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5" fill="hold">
                      <p:stCondLst>
                        <p:cond delay="indefinite"/>
                      </p:stCondLst>
                      <p:childTnLst>
                        <p:par>
                          <p:cTn id="376" fill="hold">
                            <p:stCondLst>
                              <p:cond delay="0"/>
                            </p:stCondLst>
                            <p:childTnLst>
                              <p:par>
                                <p:cTn id="37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0" fill="hold">
                            <p:stCondLst>
                              <p:cond delay="500"/>
                            </p:stCondLst>
                            <p:childTnLst>
                              <p:par>
                                <p:cTn id="3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4" fill="hold">
                            <p:stCondLst>
                              <p:cond delay="1000"/>
                            </p:stCondLst>
                            <p:childTnLst>
                              <p:par>
                                <p:cTn id="3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1500"/>
                            </p:stCondLst>
                            <p:childTnLst>
                              <p:par>
                                <p:cTn id="3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2" fill="hold">
                      <p:stCondLst>
                        <p:cond delay="indefinite"/>
                      </p:stCondLst>
                      <p:childTnLst>
                        <p:par>
                          <p:cTn id="393" fill="hold">
                            <p:stCondLst>
                              <p:cond delay="0"/>
                            </p:stCondLst>
                            <p:childTnLst>
                              <p:par>
                                <p:cTn id="3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7" fill="hold">
                      <p:stCondLst>
                        <p:cond delay="indefinite"/>
                      </p:stCondLst>
                      <p:childTnLst>
                        <p:par>
                          <p:cTn id="398" fill="hold">
                            <p:stCondLst>
                              <p:cond delay="0"/>
                            </p:stCondLst>
                            <p:childTnLst>
                              <p:par>
                                <p:cTn id="3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2" fill="hold">
                      <p:stCondLst>
                        <p:cond delay="indefinite"/>
                      </p:stCondLst>
                      <p:childTnLst>
                        <p:par>
                          <p:cTn id="403" fill="hold">
                            <p:stCondLst>
                              <p:cond delay="0"/>
                            </p:stCondLst>
                            <p:childTnLst>
                              <p:par>
                                <p:cTn id="40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6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9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1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2" dur="250" autoRev="1" fill="remove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13" dur="250" autoRev="1" fill="remove"/>
                                        <p:tgtEl>
                                          <p:spTgt spid="1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14" dur="250" autoRev="1" fill="remove"/>
                                        <p:tgtEl>
                                          <p:spTgt spid="1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5" dur="250" autoRev="1" fill="remove"/>
                                        <p:tgtEl>
                                          <p:spTgt spid="1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2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5" grpId="0"/>
      <p:bldP spid="139" grpId="0"/>
      <p:bldP spid="140" grpId="0"/>
      <p:bldP spid="10" grpId="0"/>
      <p:bldP spid="142" grpId="0"/>
      <p:bldP spid="143" grpId="0"/>
      <p:bldP spid="144" grpId="0" animBg="1"/>
      <p:bldP spid="145" grpId="0" animBg="1"/>
      <p:bldP spid="147" grpId="0"/>
      <p:bldP spid="151" grpId="0"/>
      <p:bldP spid="151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" y="112004"/>
            <a:ext cx="9144000" cy="666419"/>
          </a:xfrm>
        </p:spPr>
        <p:txBody>
          <a:bodyPr/>
          <a:lstStyle/>
          <a:p>
            <a:pPr algn="ctr"/>
            <a:r>
              <a:rPr lang="cs-CZ" b="1" dirty="0" smtClean="0"/>
              <a:t>Porovnávání celých čísel</a:t>
            </a:r>
            <a:endParaRPr lang="cs-CZ" b="1" dirty="0"/>
          </a:p>
        </p:txBody>
      </p:sp>
      <p:cxnSp>
        <p:nvCxnSpPr>
          <p:cNvPr id="28" name="Přímá spojnice 27"/>
          <p:cNvCxnSpPr/>
          <p:nvPr/>
        </p:nvCxnSpPr>
        <p:spPr bwMode="auto">
          <a:xfrm>
            <a:off x="288000" y="2348880"/>
            <a:ext cx="597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395512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75520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115248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147528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183532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219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255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291636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3275512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363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399556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435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579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543572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507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4715512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6155512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3113512" y="2456880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2699512" y="2456880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2339512" y="2456880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1979512" y="2456880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1619512" y="2456880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1259512" y="2456880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899512" y="2456880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539512" y="2456880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79512" y="2456880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3473512" y="2456880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3833512" y="2456880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4193512" y="2456880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4553512" y="2456880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4913512" y="2456880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5273512" y="2456880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5633512" y="2456880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5993512" y="2456880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194393" y="842589"/>
            <a:ext cx="68339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Směrem </a:t>
            </a:r>
            <a:r>
              <a:rPr lang="cs-CZ" altLang="cs-CZ" sz="2400" b="1" dirty="0">
                <a:solidFill>
                  <a:srgbClr val="FF0000"/>
                </a:solidFill>
              </a:rPr>
              <a:t>doprava  (nahoru) </a:t>
            </a:r>
            <a:r>
              <a:rPr lang="cs-CZ" altLang="cs-CZ" sz="2400" b="1" dirty="0"/>
              <a:t>leží na číselné ose čísla </a:t>
            </a:r>
            <a:r>
              <a:rPr lang="cs-CZ" altLang="cs-CZ" sz="2400" b="1" dirty="0">
                <a:solidFill>
                  <a:srgbClr val="FF0000"/>
                </a:solidFill>
              </a:rPr>
              <a:t>větší, </a:t>
            </a:r>
            <a:r>
              <a:rPr lang="cs-CZ" altLang="cs-CZ" sz="2400" b="1" dirty="0"/>
              <a:t>směrem</a:t>
            </a:r>
            <a:r>
              <a:rPr lang="cs-CZ" altLang="cs-CZ" sz="2400" b="1" dirty="0">
                <a:solidFill>
                  <a:srgbClr val="FF0000"/>
                </a:solidFill>
              </a:rPr>
              <a:t> doleva (dolů) </a:t>
            </a:r>
            <a:r>
              <a:rPr lang="cs-CZ" altLang="cs-CZ" sz="2400" b="1" dirty="0" smtClean="0"/>
              <a:t>čísla</a:t>
            </a:r>
            <a:r>
              <a:rPr lang="cs-CZ" altLang="cs-CZ" sz="2400" b="1" dirty="0" smtClean="0">
                <a:solidFill>
                  <a:srgbClr val="FF0000"/>
                </a:solidFill>
              </a:rPr>
              <a:t> menší</a:t>
            </a:r>
            <a:r>
              <a:rPr lang="cs-CZ" altLang="cs-CZ" sz="2400" b="1" dirty="0"/>
              <a:t>.</a:t>
            </a:r>
            <a:endParaRPr lang="cs-CZ" altLang="cs-CZ" sz="2400" b="1" dirty="0"/>
          </a:p>
        </p:txBody>
      </p:sp>
      <p:cxnSp>
        <p:nvCxnSpPr>
          <p:cNvPr id="77" name="Přímá spojnice 76"/>
          <p:cNvCxnSpPr/>
          <p:nvPr/>
        </p:nvCxnSpPr>
        <p:spPr bwMode="auto">
          <a:xfrm flipH="1" flipV="1">
            <a:off x="8352000" y="1512000"/>
            <a:ext cx="0" cy="525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Přímá spojnice 99"/>
          <p:cNvCxnSpPr/>
          <p:nvPr/>
        </p:nvCxnSpPr>
        <p:spPr bwMode="auto">
          <a:xfrm rot="5400000">
            <a:off x="8352368" y="648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/>
          <p:nvPr/>
        </p:nvCxnSpPr>
        <p:spPr bwMode="auto">
          <a:xfrm rot="5400000">
            <a:off x="8352368" y="612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 rot="5400000">
            <a:off x="8352368" y="576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Přímá spojnice 102"/>
          <p:cNvCxnSpPr/>
          <p:nvPr/>
        </p:nvCxnSpPr>
        <p:spPr bwMode="auto">
          <a:xfrm rot="5400000">
            <a:off x="8352368" y="540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Přímá spojnice 103"/>
          <p:cNvCxnSpPr/>
          <p:nvPr/>
        </p:nvCxnSpPr>
        <p:spPr bwMode="auto">
          <a:xfrm rot="5400000">
            <a:off x="8352368" y="504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 rot="5400000">
            <a:off x="8352368" y="468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 rot="5400000">
            <a:off x="8350704" y="324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 rot="5400000">
            <a:off x="8352368" y="360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 rot="5400000">
            <a:off x="8350704" y="396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 rot="5400000">
            <a:off x="8350704" y="432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Přímá spojnice 109"/>
          <p:cNvCxnSpPr/>
          <p:nvPr/>
        </p:nvCxnSpPr>
        <p:spPr bwMode="auto">
          <a:xfrm rot="5400000">
            <a:off x="8352368" y="288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Přímá spojnice 110"/>
          <p:cNvCxnSpPr/>
          <p:nvPr/>
        </p:nvCxnSpPr>
        <p:spPr bwMode="auto">
          <a:xfrm rot="5400000">
            <a:off x="8352368" y="252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Přímá spojnice 111"/>
          <p:cNvCxnSpPr/>
          <p:nvPr/>
        </p:nvCxnSpPr>
        <p:spPr bwMode="auto">
          <a:xfrm rot="5400000">
            <a:off x="8352368" y="216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Přímá spojnice 112"/>
          <p:cNvCxnSpPr/>
          <p:nvPr/>
        </p:nvCxnSpPr>
        <p:spPr bwMode="auto">
          <a:xfrm rot="5400000">
            <a:off x="8352368" y="180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Přímá spojnice 113"/>
          <p:cNvCxnSpPr/>
          <p:nvPr/>
        </p:nvCxnSpPr>
        <p:spPr bwMode="auto">
          <a:xfrm rot="5400000">
            <a:off x="8352368" y="144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5" name="TextovéPole 114"/>
          <p:cNvSpPr txBox="1"/>
          <p:nvPr/>
        </p:nvSpPr>
        <p:spPr>
          <a:xfrm>
            <a:off x="7956368" y="3924000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16" name="TextovéPole 115"/>
          <p:cNvSpPr txBox="1"/>
          <p:nvPr/>
        </p:nvSpPr>
        <p:spPr>
          <a:xfrm>
            <a:off x="7884368" y="4284000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117" name="TextovéPole 116"/>
          <p:cNvSpPr txBox="1"/>
          <p:nvPr/>
        </p:nvSpPr>
        <p:spPr>
          <a:xfrm>
            <a:off x="7884368" y="4644000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118" name="TextovéPole 117"/>
          <p:cNvSpPr txBox="1"/>
          <p:nvPr/>
        </p:nvSpPr>
        <p:spPr>
          <a:xfrm>
            <a:off x="7884368" y="5004000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119" name="TextovéPole 118"/>
          <p:cNvSpPr txBox="1"/>
          <p:nvPr/>
        </p:nvSpPr>
        <p:spPr>
          <a:xfrm>
            <a:off x="7884368" y="5364000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120" name="TextovéPole 119"/>
          <p:cNvSpPr txBox="1"/>
          <p:nvPr/>
        </p:nvSpPr>
        <p:spPr>
          <a:xfrm>
            <a:off x="7884368" y="5724000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121" name="TextovéPole 120"/>
          <p:cNvSpPr txBox="1"/>
          <p:nvPr/>
        </p:nvSpPr>
        <p:spPr>
          <a:xfrm>
            <a:off x="7884368" y="6084000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122" name="TextovéPole 121"/>
          <p:cNvSpPr txBox="1"/>
          <p:nvPr/>
        </p:nvSpPr>
        <p:spPr>
          <a:xfrm>
            <a:off x="7884000" y="6444000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125" name="TextovéPole 124"/>
          <p:cNvSpPr txBox="1"/>
          <p:nvPr/>
        </p:nvSpPr>
        <p:spPr>
          <a:xfrm>
            <a:off x="7956368" y="3563591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126" name="TextovéPole 125"/>
          <p:cNvSpPr txBox="1"/>
          <p:nvPr/>
        </p:nvSpPr>
        <p:spPr>
          <a:xfrm>
            <a:off x="7956368" y="3203189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127" name="TextovéPole 126"/>
          <p:cNvSpPr txBox="1"/>
          <p:nvPr/>
        </p:nvSpPr>
        <p:spPr>
          <a:xfrm>
            <a:off x="7956368" y="2844000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128" name="TextovéPole 127"/>
          <p:cNvSpPr txBox="1"/>
          <p:nvPr/>
        </p:nvSpPr>
        <p:spPr>
          <a:xfrm>
            <a:off x="7956368" y="2484000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129" name="TextovéPole 128"/>
          <p:cNvSpPr txBox="1"/>
          <p:nvPr/>
        </p:nvSpPr>
        <p:spPr>
          <a:xfrm>
            <a:off x="7956368" y="2124000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130" name="TextovéPole 129"/>
          <p:cNvSpPr txBox="1"/>
          <p:nvPr/>
        </p:nvSpPr>
        <p:spPr>
          <a:xfrm>
            <a:off x="7956368" y="1764000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131" name="TextovéPole 130"/>
          <p:cNvSpPr txBox="1"/>
          <p:nvPr/>
        </p:nvSpPr>
        <p:spPr>
          <a:xfrm>
            <a:off x="7956368" y="1404000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5" name="Obdélník 4"/>
          <p:cNvSpPr/>
          <p:nvPr/>
        </p:nvSpPr>
        <p:spPr>
          <a:xfrm>
            <a:off x="180000" y="5298283"/>
            <a:ext cx="39956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 smtClean="0"/>
              <a:t>Doplňte znak nerovnosti:</a:t>
            </a:r>
            <a:endParaRPr lang="cs-CZ" altLang="cs-CZ" sz="2400" b="1" dirty="0"/>
          </a:p>
        </p:txBody>
      </p:sp>
      <p:sp>
        <p:nvSpPr>
          <p:cNvPr id="139" name="Obdélník 138"/>
          <p:cNvSpPr/>
          <p:nvPr/>
        </p:nvSpPr>
        <p:spPr>
          <a:xfrm>
            <a:off x="5301652" y="5118283"/>
            <a:ext cx="7763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4800" b="1" dirty="0" smtClean="0">
                <a:solidFill>
                  <a:srgbClr val="002060"/>
                </a:solidFill>
              </a:rPr>
              <a:t>-7</a:t>
            </a:r>
            <a:endParaRPr lang="cs-CZ" altLang="cs-CZ" sz="4800" b="1" dirty="0">
              <a:solidFill>
                <a:srgbClr val="002060"/>
              </a:solidFill>
            </a:endParaRPr>
          </a:p>
        </p:txBody>
      </p:sp>
      <p:sp>
        <p:nvSpPr>
          <p:cNvPr id="140" name="Obdélník 139"/>
          <p:cNvSpPr/>
          <p:nvPr/>
        </p:nvSpPr>
        <p:spPr>
          <a:xfrm>
            <a:off x="6660000" y="5118283"/>
            <a:ext cx="5868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4800" b="1" dirty="0" smtClean="0">
                <a:solidFill>
                  <a:srgbClr val="002060"/>
                </a:solidFill>
              </a:rPr>
              <a:t>0</a:t>
            </a:r>
            <a:endParaRPr lang="cs-CZ" altLang="cs-CZ" sz="48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5940000" y="5082283"/>
                <a:ext cx="71501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5082283"/>
                <a:ext cx="715013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2" name="Rectangle 26"/>
              <p:cNvSpPr>
                <a:spLocks noChangeArrowheads="1"/>
              </p:cNvSpPr>
              <p:nvPr/>
            </p:nvSpPr>
            <p:spPr bwMode="auto">
              <a:xfrm>
                <a:off x="180000" y="4398283"/>
                <a:ext cx="5813512" cy="6409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000" b="1" dirty="0" smtClean="0"/>
                  <a:t>                                                                                         </a:t>
                </a:r>
                <a:br>
                  <a:rPr lang="cs-CZ" altLang="cs-CZ" sz="2000" b="1" dirty="0" smtClean="0"/>
                </a:br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Číslo </a:t>
                </a:r>
                <a14:m>
                  <m:oMath xmlns:m="http://schemas.openxmlformats.org/officeDocument/2006/math">
                    <m:r>
                      <a:rPr lang="cs-CZ" altLang="cs-CZ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𝟕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je tedy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menší </a:t>
                </a:r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než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nula </a:t>
                </a:r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42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000" y="4398283"/>
                <a:ext cx="5813512" cy="640994"/>
              </a:xfrm>
              <a:prstGeom prst="rect">
                <a:avLst/>
              </a:prstGeom>
              <a:blipFill rotWithShape="0">
                <a:blip r:embed="rId3"/>
                <a:stretch>
                  <a:fillRect l="-2204" b="-4095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3" name="Rectangle 24"/>
              <p:cNvSpPr>
                <a:spLocks noChangeArrowheads="1"/>
              </p:cNvSpPr>
              <p:nvPr/>
            </p:nvSpPr>
            <p:spPr bwMode="auto">
              <a:xfrm>
                <a:off x="-1" y="3420000"/>
                <a:ext cx="4499913" cy="5762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Číslo </a:t>
                </a:r>
                <a14:m>
                  <m:oMath xmlns:m="http://schemas.openxmlformats.org/officeDocument/2006/math">
                    <m:r>
                      <a:rPr lang="cs-CZ" altLang="cs-CZ" sz="28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𝟕</m:t>
                    </m:r>
                  </m:oMath>
                </a14:m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28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je číslo </a:t>
                </a:r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záporné </a:t>
                </a:r>
                <a:endParaRPr lang="cs-CZ" altLang="cs-CZ" sz="2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43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3420000"/>
                <a:ext cx="4499913" cy="576263"/>
              </a:xfrm>
              <a:prstGeom prst="rect">
                <a:avLst/>
              </a:prstGeom>
              <a:blipFill rotWithShape="0">
                <a:blip r:embed="rId4"/>
                <a:stretch>
                  <a:fillRect l="-2710" t="-6316" r="-2575" b="-2421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4" name="Ovál 143"/>
          <p:cNvSpPr/>
          <p:nvPr/>
        </p:nvSpPr>
        <p:spPr bwMode="auto">
          <a:xfrm>
            <a:off x="143616" y="1911056"/>
            <a:ext cx="3036769" cy="1166148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5" name="Ovál 144"/>
          <p:cNvSpPr/>
          <p:nvPr/>
        </p:nvSpPr>
        <p:spPr bwMode="auto">
          <a:xfrm>
            <a:off x="7596336" y="4251004"/>
            <a:ext cx="1394013" cy="2530931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7" name="Rectangle 25"/>
          <p:cNvSpPr>
            <a:spLocks noChangeArrowheads="1"/>
          </p:cNvSpPr>
          <p:nvPr/>
        </p:nvSpPr>
        <p:spPr bwMode="auto">
          <a:xfrm>
            <a:off x="669052" y="3599353"/>
            <a:ext cx="7982866" cy="624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a záporná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leží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vlevo (pod) od nuly (nulou). </a:t>
            </a:r>
            <a:endParaRPr lang="cs-CZ" altLang="cs-CZ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Přímá spojnice 11"/>
          <p:cNvCxnSpPr/>
          <p:nvPr/>
        </p:nvCxnSpPr>
        <p:spPr bwMode="auto">
          <a:xfrm>
            <a:off x="3276000" y="2780928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8" name="Přímá spojnice 147"/>
          <p:cNvCxnSpPr/>
          <p:nvPr/>
        </p:nvCxnSpPr>
        <p:spPr bwMode="auto">
          <a:xfrm rot="10800000">
            <a:off x="324000" y="3500928"/>
            <a:ext cx="29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49" name="Přímá spojnice 148"/>
          <p:cNvCxnSpPr/>
          <p:nvPr/>
        </p:nvCxnSpPr>
        <p:spPr bwMode="auto">
          <a:xfrm rot="16200000">
            <a:off x="8810349" y="3919796"/>
            <a:ext cx="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0" name="Přímá spojnice 149"/>
          <p:cNvCxnSpPr/>
          <p:nvPr/>
        </p:nvCxnSpPr>
        <p:spPr bwMode="auto">
          <a:xfrm rot="5400000">
            <a:off x="7694349" y="5400000"/>
            <a:ext cx="259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151" name="Rectangle 33"/>
          <p:cNvSpPr>
            <a:spLocks noChangeArrowheads="1"/>
          </p:cNvSpPr>
          <p:nvPr/>
        </p:nvSpPr>
        <p:spPr bwMode="auto">
          <a:xfrm>
            <a:off x="21554" y="6150750"/>
            <a:ext cx="8258443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Každé </a:t>
            </a:r>
            <a:r>
              <a:rPr lang="cs-CZ" altLang="cs-CZ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záporné </a:t>
            </a:r>
            <a:r>
              <a:rPr lang="cs-CZ" altLang="cs-CZ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číslo je </a:t>
            </a:r>
            <a:r>
              <a:rPr lang="cs-CZ" altLang="cs-CZ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menší </a:t>
            </a:r>
            <a:r>
              <a:rPr lang="cs-CZ" altLang="cs-CZ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než nula.</a:t>
            </a:r>
          </a:p>
        </p:txBody>
      </p:sp>
    </p:spTree>
    <p:extLst>
      <p:ext uri="{BB962C8B-B14F-4D97-AF65-F5344CB8AC3E}">
        <p14:creationId xmlns:p14="http://schemas.microsoft.com/office/powerpoint/2010/main" val="341961688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4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4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2" fill="hold">
                      <p:stCondLst>
                        <p:cond delay="indefinite"/>
                      </p:stCondLst>
                      <p:childTnLst>
                        <p:par>
                          <p:cTn id="343" fill="hold">
                            <p:stCondLst>
                              <p:cond delay="0"/>
                            </p:stCondLst>
                            <p:childTnLst>
                              <p:par>
                                <p:cTn id="3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9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0" fill="hold">
                      <p:stCondLst>
                        <p:cond delay="indefinite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4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5" fill="hold">
                      <p:stCondLst>
                        <p:cond delay="indefinite"/>
                      </p:stCondLst>
                      <p:childTnLst>
                        <p:par>
                          <p:cTn id="366" fill="hold">
                            <p:stCondLst>
                              <p:cond delay="0"/>
                            </p:stCondLst>
                            <p:childTnLst>
                              <p:par>
                                <p:cTn id="36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9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0" fill="hold">
                      <p:stCondLst>
                        <p:cond delay="indefinite"/>
                      </p:stCondLst>
                      <p:childTnLst>
                        <p:par>
                          <p:cTn id="371" fill="hold">
                            <p:stCondLst>
                              <p:cond delay="0"/>
                            </p:stCondLst>
                            <p:childTnLst>
                              <p:par>
                                <p:cTn id="3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5" fill="hold">
                      <p:stCondLst>
                        <p:cond delay="indefinite"/>
                      </p:stCondLst>
                      <p:childTnLst>
                        <p:par>
                          <p:cTn id="376" fill="hold">
                            <p:stCondLst>
                              <p:cond delay="0"/>
                            </p:stCondLst>
                            <p:childTnLst>
                              <p:par>
                                <p:cTn id="37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0" fill="hold">
                            <p:stCondLst>
                              <p:cond delay="500"/>
                            </p:stCondLst>
                            <p:childTnLst>
                              <p:par>
                                <p:cTn id="38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4" fill="hold">
                            <p:stCondLst>
                              <p:cond delay="1000"/>
                            </p:stCondLst>
                            <p:childTnLst>
                              <p:par>
                                <p:cTn id="3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1500"/>
                            </p:stCondLst>
                            <p:childTnLst>
                              <p:par>
                                <p:cTn id="38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2" fill="hold">
                      <p:stCondLst>
                        <p:cond delay="indefinite"/>
                      </p:stCondLst>
                      <p:childTnLst>
                        <p:par>
                          <p:cTn id="393" fill="hold">
                            <p:stCondLst>
                              <p:cond delay="0"/>
                            </p:stCondLst>
                            <p:childTnLst>
                              <p:par>
                                <p:cTn id="3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7" fill="hold">
                      <p:stCondLst>
                        <p:cond delay="indefinite"/>
                      </p:stCondLst>
                      <p:childTnLst>
                        <p:par>
                          <p:cTn id="398" fill="hold">
                            <p:stCondLst>
                              <p:cond delay="0"/>
                            </p:stCondLst>
                            <p:childTnLst>
                              <p:par>
                                <p:cTn id="3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2" fill="hold">
                      <p:stCondLst>
                        <p:cond delay="indefinite"/>
                      </p:stCondLst>
                      <p:childTnLst>
                        <p:par>
                          <p:cTn id="403" fill="hold">
                            <p:stCondLst>
                              <p:cond delay="0"/>
                            </p:stCondLst>
                            <p:childTnLst>
                              <p:par>
                                <p:cTn id="40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6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9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1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2" dur="250" autoRev="1" fill="remove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13" dur="250" autoRev="1" fill="remove"/>
                                        <p:tgtEl>
                                          <p:spTgt spid="1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14" dur="250" autoRev="1" fill="remove"/>
                                        <p:tgtEl>
                                          <p:spTgt spid="1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5" dur="250" autoRev="1" fill="remove"/>
                                        <p:tgtEl>
                                          <p:spTgt spid="1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2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5" grpId="0"/>
      <p:bldP spid="139" grpId="0"/>
      <p:bldP spid="140" grpId="0"/>
      <p:bldP spid="10" grpId="0"/>
      <p:bldP spid="142" grpId="0"/>
      <p:bldP spid="143" grpId="0"/>
      <p:bldP spid="144" grpId="0" animBg="1"/>
      <p:bldP spid="145" grpId="0" animBg="1"/>
      <p:bldP spid="147" grpId="0"/>
      <p:bldP spid="151" grpId="0"/>
      <p:bldP spid="151" grpId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3187</TotalTime>
  <Words>1567</Words>
  <Application>Microsoft Office PowerPoint</Application>
  <PresentationFormat>Předvádění na obrazovce (4:3)</PresentationFormat>
  <Paragraphs>471</Paragraphs>
  <Slides>20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7" baseType="lpstr">
      <vt:lpstr>Arial</vt:lpstr>
      <vt:lpstr>Cambria Math</vt:lpstr>
      <vt:lpstr>Symbol</vt:lpstr>
      <vt:lpstr>Tahoma</vt:lpstr>
      <vt:lpstr>Trebuchet MS</vt:lpstr>
      <vt:lpstr>Wingdings</vt:lpstr>
      <vt:lpstr>Prezentace školení zaměstnanců</vt:lpstr>
      <vt:lpstr>Celá čísla</vt:lpstr>
      <vt:lpstr>Celá čísla</vt:lpstr>
      <vt:lpstr>Celá čísla</vt:lpstr>
      <vt:lpstr>Celá čísla</vt:lpstr>
      <vt:lpstr>Celá čísla</vt:lpstr>
      <vt:lpstr>Celá čísla</vt:lpstr>
      <vt:lpstr>Absolutní hodnota</vt:lpstr>
      <vt:lpstr>Porovnávání celých čísel</vt:lpstr>
      <vt:lpstr>Porovnávání celých čísel</vt:lpstr>
      <vt:lpstr>Porovnávání celých čísel</vt:lpstr>
      <vt:lpstr>Porovnávání celých čísel</vt:lpstr>
      <vt:lpstr>Porovnávání celých čísel</vt:lpstr>
      <vt:lpstr>Celá čísla</vt:lpstr>
      <vt:lpstr>Celá čísla</vt:lpstr>
      <vt:lpstr>Celá čísla</vt:lpstr>
      <vt:lpstr>Celá čísla</vt:lpstr>
      <vt:lpstr>Celá čísla</vt:lpstr>
      <vt:lpstr>Celá čísla</vt:lpstr>
      <vt:lpstr>Celá čísla</vt:lpstr>
      <vt:lpstr>Celá čísla shrnutí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297</cp:revision>
  <dcterms:created xsi:type="dcterms:W3CDTF">2012-01-02T08:14:14Z</dcterms:created>
  <dcterms:modified xsi:type="dcterms:W3CDTF">2015-11-22T17:50:26Z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