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10" autoAdjust="0"/>
    <p:restoredTop sz="94600" autoAdjust="0"/>
  </p:normalViewPr>
  <p:slideViewPr>
    <p:cSldViewPr>
      <p:cViewPr varScale="1">
        <p:scale>
          <a:sx n="155" d="100"/>
          <a:sy n="155" d="100"/>
        </p:scale>
        <p:origin x="-25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10781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7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20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19" Type="http://schemas.openxmlformats.org/officeDocument/2006/relationships/image" Target="../media/image56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Relationship Id="rId14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532440" cy="1096566"/>
          </a:xfrm>
        </p:spPr>
        <p:txBody>
          <a:bodyPr/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a </a:t>
            </a:r>
            <a:r>
              <a:rPr lang="cs-CZ" dirty="0" smtClean="0"/>
              <a:t>dělení </a:t>
            </a:r>
            <a:r>
              <a:rPr lang="cs-CZ" dirty="0" smtClean="0"/>
              <a:t>smíšených čísel</a:t>
            </a:r>
            <a:br>
              <a:rPr lang="cs-CZ" dirty="0" smtClean="0"/>
            </a:br>
            <a:r>
              <a:rPr lang="cs-CZ" sz="3200" dirty="0" smtClean="0"/>
              <a:t>(kladná racionální čísla)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Zlomky a desetinná čísla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283718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Na desetinná čísla lze převádět poloviny, čtvrtiny, pětiny, …, ale již ne třetiny, šestiny, sedminy, …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149163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Zlomky a desetinná čísla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násobíme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tak, že převedeme vše na desetinná čísla (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nejde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vždy) nebo zlomky (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jde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vždy).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3528" y="300379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180000" y="306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060000"/>
                <a:ext cx="1116124" cy="483466"/>
              </a:xfrm>
              <a:prstGeom prst="rect">
                <a:avLst/>
              </a:prstGeom>
              <a:blipFill rotWithShape="1">
                <a:blip r:embed="rId2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116000" y="3096000"/>
                <a:ext cx="13321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0</m:t>
                    </m:r>
                    <m:r>
                      <a:rPr lang="cs-CZ" b="0" i="1" smtClean="0">
                        <a:latin typeface="Cambria Math"/>
                      </a:rPr>
                      <m:t>,5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3096000"/>
                <a:ext cx="13321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2268000" y="3096000"/>
                <a:ext cx="5580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0</m:t>
                      </m:r>
                      <m:r>
                        <a:rPr lang="cs-CZ" b="0" i="1" smtClean="0"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latin typeface="Cambria Math"/>
                        </a:rPr>
                        <m:t>35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000" y="3096000"/>
                <a:ext cx="558062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978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333834" y="35165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65107" y="360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7" y="3600000"/>
                <a:ext cx="1116124" cy="483466"/>
              </a:xfrm>
              <a:prstGeom prst="rect">
                <a:avLst/>
              </a:prstGeom>
              <a:blipFill rotWithShape="1">
                <a:blip r:embed="rId5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1080000" y="3600000"/>
                <a:ext cx="111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600000"/>
                <a:ext cx="1116124" cy="485197"/>
              </a:xfrm>
              <a:prstGeom prst="rect">
                <a:avLst/>
              </a:prstGeom>
              <a:blipFill rotWithShape="1">
                <a:blip r:embed="rId6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835696" y="3600000"/>
                <a:ext cx="396000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3600000"/>
                <a:ext cx="396000" cy="485197"/>
              </a:xfrm>
              <a:prstGeom prst="rect">
                <a:avLst/>
              </a:prstGeom>
              <a:blipFill rotWithShape="1">
                <a:blip r:embed="rId7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806026" y="296946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680000" y="306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0,3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1116124" cy="483466"/>
              </a:xfrm>
              <a:prstGeom prst="rect">
                <a:avLst/>
              </a:prstGeom>
              <a:blipFill rotWithShape="1">
                <a:blip r:embed="rId8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611223" y="3060000"/>
                <a:ext cx="111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223" y="3060000"/>
                <a:ext cx="1116124" cy="485197"/>
              </a:xfrm>
              <a:prstGeom prst="rect">
                <a:avLst/>
              </a:prstGeom>
              <a:blipFill rotWithShape="1">
                <a:blip r:embed="rId9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444208" y="3060000"/>
                <a:ext cx="792088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060000"/>
                <a:ext cx="792088" cy="485774"/>
              </a:xfrm>
              <a:prstGeom prst="rect">
                <a:avLst/>
              </a:prstGeom>
              <a:blipFill rotWithShape="1">
                <a:blip r:embed="rId10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876256" y="3060000"/>
                <a:ext cx="57606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060000"/>
                <a:ext cx="576064" cy="485197"/>
              </a:xfrm>
              <a:prstGeom prst="rect">
                <a:avLst/>
              </a:prstGeom>
              <a:blipFill rotWithShape="1">
                <a:blip r:embed="rId11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4730421" y="361728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680000" y="3600000"/>
                <a:ext cx="1116124" cy="488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0,9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116124" cy="488403"/>
              </a:xfrm>
              <a:prstGeom prst="rect">
                <a:avLst/>
              </a:prstGeom>
              <a:blipFill rotWithShape="1">
                <a:blip r:embed="rId1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5580000" y="3600000"/>
                <a:ext cx="111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3600000"/>
                <a:ext cx="1116124" cy="485197"/>
              </a:xfrm>
              <a:prstGeom prst="rect">
                <a:avLst/>
              </a:prstGeom>
              <a:blipFill rotWithShape="1">
                <a:blip r:embed="rId13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6300192" y="3600000"/>
                <a:ext cx="469850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600000"/>
                <a:ext cx="469850" cy="484043"/>
              </a:xfrm>
              <a:prstGeom prst="rect">
                <a:avLst/>
              </a:prstGeom>
              <a:blipFill rotWithShape="1">
                <a:blip r:embed="rId14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2304000" y="33840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304000" y="34200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536" y="35364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876536" y="35724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1835696" y="4083918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835696" y="4119918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300192" y="4083918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6300192" y="4119918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702529" y="3914609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5994046" y="3657955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ovéPole 4"/>
          <p:cNvSpPr txBox="1"/>
          <p:nvPr/>
        </p:nvSpPr>
        <p:spPr>
          <a:xfrm>
            <a:off x="5778022" y="3786834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2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061273" y="353865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2" grpId="0"/>
      <p:bldP spid="2" grpId="0"/>
      <p:bldP spid="10" grpId="0"/>
      <p:bldP spid="11" grpId="0"/>
      <p:bldP spid="14" grpId="0"/>
      <p:bldP spid="17" grpId="0"/>
      <p:bldP spid="18" grpId="0"/>
      <p:bldP spid="23" grpId="0"/>
      <p:bldP spid="26" grpId="0"/>
      <p:bldP spid="27" grpId="0"/>
      <p:bldP spid="30" grpId="0"/>
      <p:bldP spid="35" grpId="0"/>
      <p:bldP spid="36" grpId="0"/>
      <p:bldP spid="37" grpId="0"/>
      <p:bldP spid="5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Smíšená čísla</a:t>
            </a:r>
            <a:br>
              <a:rPr lang="cs-CZ" dirty="0" smtClean="0"/>
            </a:br>
            <a:r>
              <a:rPr lang="cs-CZ" sz="3200" dirty="0" smtClean="0"/>
              <a:t>Násobení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152531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Smíšená čísla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násobíme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tak, že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je převedeme na zlomky (desetinná čísla) a teprve poté je násobíme.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3528" y="246206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0" y="2518269"/>
                <a:ext cx="129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18269"/>
                <a:ext cx="1296124" cy="485197"/>
              </a:xfrm>
              <a:prstGeom prst="rect">
                <a:avLst/>
              </a:prstGeom>
              <a:blipFill rotWithShape="1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116000" y="2554269"/>
                <a:ext cx="1439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2,25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3,1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2554269"/>
                <a:ext cx="1439776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2357754" y="2554269"/>
                <a:ext cx="7020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>
                          <a:latin typeface="Cambria Math"/>
                        </a:rPr>
                        <m:t>6,975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754" y="2554269"/>
                <a:ext cx="702078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52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333834" y="297486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0" y="3058269"/>
                <a:ext cx="1281231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58269"/>
                <a:ext cx="1281231" cy="485197"/>
              </a:xfrm>
              <a:prstGeom prst="rect">
                <a:avLst/>
              </a:prstGeom>
              <a:blipFill rotWithShape="1">
                <a:blip r:embed="rId5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1151620" y="3058269"/>
                <a:ext cx="900100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20" y="3058269"/>
                <a:ext cx="900100" cy="485774"/>
              </a:xfrm>
              <a:prstGeom prst="rect">
                <a:avLst/>
              </a:prstGeom>
              <a:blipFill rotWithShape="1">
                <a:blip r:embed="rId6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411760" y="3058269"/>
                <a:ext cx="720080" cy="484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058269"/>
                <a:ext cx="720080" cy="484172"/>
              </a:xfrm>
              <a:prstGeom prst="rect">
                <a:avLst/>
              </a:prstGeom>
              <a:blipFill rotWithShape="1">
                <a:blip r:embed="rId7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806026" y="242773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680000" y="2518269"/>
                <a:ext cx="1332160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5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518269"/>
                <a:ext cx="1332160" cy="485454"/>
              </a:xfrm>
              <a:prstGeom prst="rect">
                <a:avLst/>
              </a:prstGeom>
              <a:blipFill rotWithShape="1">
                <a:blip r:embed="rId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724128" y="2518269"/>
                <a:ext cx="864096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518269"/>
                <a:ext cx="864096" cy="485454"/>
              </a:xfrm>
              <a:prstGeom prst="rect">
                <a:avLst/>
              </a:prstGeom>
              <a:blipFill rotWithShape="1">
                <a:blip r:embed="rId9"/>
                <a:stretch>
                  <a:fillRect r="-1408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876256" y="2518269"/>
                <a:ext cx="647792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518269"/>
                <a:ext cx="647792" cy="485197"/>
              </a:xfrm>
              <a:prstGeom prst="rect">
                <a:avLst/>
              </a:prstGeom>
              <a:blipFill rotWithShape="1">
                <a:blip r:embed="rId10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4730421" y="307555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680000" y="3058269"/>
                <a:ext cx="1260152" cy="485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9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58269"/>
                <a:ext cx="1260152" cy="485902"/>
              </a:xfrm>
              <a:prstGeom prst="rect">
                <a:avLst/>
              </a:prstGeom>
              <a:blipFill rotWithShape="1">
                <a:blip r:embed="rId11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5724128" y="3058269"/>
                <a:ext cx="1296143" cy="485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48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058269"/>
                <a:ext cx="1296143" cy="485902"/>
              </a:xfrm>
              <a:prstGeom prst="rect">
                <a:avLst/>
              </a:prstGeom>
              <a:blipFill rotWithShape="1">
                <a:blip r:embed="rId12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588224" y="3058269"/>
                <a:ext cx="612416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36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3058269"/>
                <a:ext cx="612416" cy="485197"/>
              </a:xfrm>
              <a:prstGeom prst="rect">
                <a:avLst/>
              </a:prstGeom>
              <a:blipFill rotWithShape="1">
                <a:blip r:embed="rId13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7020272" y="3132000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36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3132000"/>
                <a:ext cx="57606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2411760" y="2842269"/>
            <a:ext cx="6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411760" y="2878269"/>
            <a:ext cx="6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947984" y="2994669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947984" y="3030669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483472" y="350785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483472" y="354385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092280" y="3435846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092280" y="3471846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79" y="3600000"/>
            <a:ext cx="914158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Alternativně, lze postupovat i tak, že smíšená čísla před výpočtem 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rozepíšeme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2354157" y="437337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79512" y="4356088"/>
                <a:ext cx="1260152" cy="485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356088"/>
                <a:ext cx="1260152" cy="485902"/>
              </a:xfrm>
              <a:prstGeom prst="rect">
                <a:avLst/>
              </a:prstGeom>
              <a:blipFill rotWithShape="1">
                <a:blip r:embed="rId15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2952000" y="4392000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4392000"/>
                <a:ext cx="50405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3203848" y="4356088"/>
                <a:ext cx="594066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4356088"/>
                <a:ext cx="594066" cy="485197"/>
              </a:xfrm>
              <a:prstGeom prst="rect">
                <a:avLst/>
              </a:prstGeom>
              <a:blipFill rotWithShape="1">
                <a:blip r:embed="rId17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6804248" y="4356088"/>
                <a:ext cx="57606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8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4356088"/>
                <a:ext cx="576064" cy="485197"/>
              </a:xfrm>
              <a:prstGeom prst="rect">
                <a:avLst/>
              </a:prstGeom>
              <a:blipFill rotWithShape="1">
                <a:blip r:embed="rId18"/>
                <a:stretch>
                  <a:fillRect r="-10526"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Přímá spojnice 56"/>
          <p:cNvCxnSpPr/>
          <p:nvPr/>
        </p:nvCxnSpPr>
        <p:spPr bwMode="auto">
          <a:xfrm>
            <a:off x="6912608" y="4840006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6912608" y="4876006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3564000" y="4356000"/>
                <a:ext cx="576064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20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000" y="4356000"/>
                <a:ext cx="576064" cy="484043"/>
              </a:xfrm>
              <a:prstGeom prst="rect">
                <a:avLst/>
              </a:prstGeom>
              <a:blipFill rotWithShape="1">
                <a:blip r:embed="rId19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1836000" y="3060000"/>
                <a:ext cx="719776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000" y="3060000"/>
                <a:ext cx="719776" cy="485774"/>
              </a:xfrm>
              <a:prstGeom prst="rect">
                <a:avLst/>
              </a:prstGeom>
              <a:blipFill rotWithShape="1">
                <a:blip r:embed="rId20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Přímá spojnice 59"/>
          <p:cNvCxnSpPr/>
          <p:nvPr/>
        </p:nvCxnSpPr>
        <p:spPr bwMode="auto">
          <a:xfrm flipV="1">
            <a:off x="5832488" y="2830845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V="1">
            <a:off x="6156176" y="2574132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5868492" y="270376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6228184" y="242276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3</a:t>
            </a:r>
            <a:endParaRPr lang="cs-CZ" sz="1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6444000" y="2520000"/>
                <a:ext cx="576271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000" y="2520000"/>
                <a:ext cx="576271" cy="485774"/>
              </a:xfrm>
              <a:prstGeom prst="rect">
                <a:avLst/>
              </a:prstGeom>
              <a:blipFill rotWithShape="1">
                <a:blip r:embed="rId21"/>
                <a:stretch>
                  <a:fillRect r="-8421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 flipV="1">
            <a:off x="5848067" y="3372878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6228184" y="3127261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ovéPole 66"/>
          <p:cNvSpPr txBox="1"/>
          <p:nvPr/>
        </p:nvSpPr>
        <p:spPr>
          <a:xfrm>
            <a:off x="5901459" y="324240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6274459" y="299427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3</a:t>
            </a:r>
            <a:endParaRPr lang="cs-CZ" sz="1200" dirty="0">
              <a:solidFill>
                <a:srgbClr val="FF0000"/>
              </a:solidFill>
            </a:endParaRPr>
          </a:p>
        </p:txBody>
      </p:sp>
      <p:cxnSp>
        <p:nvCxnSpPr>
          <p:cNvPr id="69" name="Přímá spojnice 68"/>
          <p:cNvCxnSpPr/>
          <p:nvPr/>
        </p:nvCxnSpPr>
        <p:spPr bwMode="auto">
          <a:xfrm flipV="1">
            <a:off x="5853382" y="3121558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6202451" y="3363838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5875450" y="2937054"/>
            <a:ext cx="383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12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6238455" y="321982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115616" y="4356000"/>
                <a:ext cx="2016224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3+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4+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356000"/>
                <a:ext cx="2016224" cy="506870"/>
              </a:xfrm>
              <a:prstGeom prst="rect">
                <a:avLst/>
              </a:prstGeom>
              <a:blipFill rotWithShape="1">
                <a:blip r:embed="rId22"/>
                <a:stretch>
                  <a:fillRect r="-906"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Rectangle 3"/>
          <p:cNvSpPr txBox="1">
            <a:spLocks noChangeArrowheads="1"/>
          </p:cNvSpPr>
          <p:nvPr/>
        </p:nvSpPr>
        <p:spPr bwMode="auto">
          <a:xfrm>
            <a:off x="0" y="3888000"/>
            <a:ext cx="914158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a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 poté roznásobíme.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ahnutá šipka dolů 2"/>
          <p:cNvSpPr/>
          <p:nvPr/>
        </p:nvSpPr>
        <p:spPr bwMode="auto">
          <a:xfrm>
            <a:off x="1404000" y="4248040"/>
            <a:ext cx="936000" cy="195917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Zahnutá šipka dolů 74"/>
          <p:cNvSpPr/>
          <p:nvPr/>
        </p:nvSpPr>
        <p:spPr bwMode="auto">
          <a:xfrm>
            <a:off x="1404000" y="4237076"/>
            <a:ext cx="1295496" cy="206881"/>
          </a:xfrm>
          <a:prstGeom prst="curvedDown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ahnutá šipka nahoru 3"/>
          <p:cNvSpPr/>
          <p:nvPr/>
        </p:nvSpPr>
        <p:spPr bwMode="auto">
          <a:xfrm>
            <a:off x="1728000" y="4840006"/>
            <a:ext cx="576000" cy="180016"/>
          </a:xfrm>
          <a:prstGeom prst="curvedUp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Zahnutá šipka nahoru 75"/>
          <p:cNvSpPr/>
          <p:nvPr/>
        </p:nvSpPr>
        <p:spPr bwMode="auto">
          <a:xfrm>
            <a:off x="1727999" y="4848894"/>
            <a:ext cx="936000" cy="180016"/>
          </a:xfrm>
          <a:prstGeom prst="curved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4031999" y="4356000"/>
                <a:ext cx="828033" cy="487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1999" y="4356000"/>
                <a:ext cx="828033" cy="487954"/>
              </a:xfrm>
              <a:prstGeom prst="rect">
                <a:avLst/>
              </a:prstGeom>
              <a:blipFill rotWithShape="1">
                <a:blip r:embed="rId23"/>
                <a:stretch>
                  <a:fillRect r="-735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4644000" y="4356000"/>
                <a:ext cx="1584177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54+80+15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cs-CZ" dirty="0" smtClean="0"/>
                  <a:t> = </a:t>
                </a:r>
                <a:endParaRPr lang="cs-CZ" dirty="0"/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0" y="4356000"/>
                <a:ext cx="1584177" cy="485197"/>
              </a:xfrm>
              <a:prstGeom prst="rect">
                <a:avLst/>
              </a:prstGeom>
              <a:blipFill rotWithShape="1">
                <a:blip r:embed="rId24"/>
                <a:stretch>
                  <a:fillRect r="-1538"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6012000" y="4356000"/>
                <a:ext cx="1080279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149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cs-CZ" dirty="0" smtClean="0"/>
                  <a:t> = </a:t>
                </a:r>
                <a:endParaRPr lang="cs-CZ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000" y="4356000"/>
                <a:ext cx="1080279" cy="484043"/>
              </a:xfrm>
              <a:prstGeom prst="rect">
                <a:avLst/>
              </a:prstGeom>
              <a:blipFill rotWithShape="1">
                <a:blip r:embed="rId25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ál 4"/>
          <p:cNvSpPr/>
          <p:nvPr/>
        </p:nvSpPr>
        <p:spPr bwMode="auto">
          <a:xfrm>
            <a:off x="6358373" y="4352329"/>
            <a:ext cx="373762" cy="4934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Přímá spojnice se šipkou 6"/>
          <p:cNvCxnSpPr>
            <a:stCxn id="79" idx="0"/>
          </p:cNvCxnSpPr>
          <p:nvPr/>
        </p:nvCxnSpPr>
        <p:spPr bwMode="auto">
          <a:xfrm flipV="1">
            <a:off x="6552140" y="4155926"/>
            <a:ext cx="174680" cy="200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6660232" y="3855686"/>
                <a:ext cx="576064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cs-CZ" dirty="0" smtClean="0">
                    <a:solidFill>
                      <a:srgbClr val="FF0000"/>
                    </a:solidFill>
                  </a:rPr>
                  <a:t> </a:t>
                </a:r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3855686"/>
                <a:ext cx="576064" cy="489686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99895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00"/>
                            </p:stCondLst>
                            <p:childTnLst>
                              <p:par>
                                <p:cTn id="2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" grpId="0"/>
      <p:bldP spid="10" grpId="0"/>
      <p:bldP spid="11" grpId="0"/>
      <p:bldP spid="14" grpId="0"/>
      <p:bldP spid="17" grpId="0"/>
      <p:bldP spid="18" grpId="0"/>
      <p:bldP spid="23" grpId="0"/>
      <p:bldP spid="26" grpId="0"/>
      <p:bldP spid="27" grpId="0"/>
      <p:bldP spid="35" grpId="0"/>
      <p:bldP spid="37" grpId="0"/>
      <p:bldP spid="38" grpId="0"/>
      <p:bldP spid="39" grpId="0"/>
      <p:bldP spid="50" grpId="0"/>
      <p:bldP spid="52" grpId="0"/>
      <p:bldP spid="53" grpId="0"/>
      <p:bldP spid="54" grpId="0"/>
      <p:bldP spid="55" grpId="0"/>
      <p:bldP spid="59" grpId="0"/>
      <p:bldP spid="56" grpId="0"/>
      <p:bldP spid="62" grpId="0"/>
      <p:bldP spid="63" grpId="0"/>
      <p:bldP spid="64" grpId="0"/>
      <p:bldP spid="67" grpId="0"/>
      <p:bldP spid="68" grpId="0"/>
      <p:bldP spid="71" grpId="0"/>
      <p:bldP spid="72" grpId="0"/>
      <p:bldP spid="73" grpId="0"/>
      <p:bldP spid="74" grpId="0"/>
      <p:bldP spid="3" grpId="0" animBg="1"/>
      <p:bldP spid="75" grpId="0" animBg="1"/>
      <p:bldP spid="4" grpId="0" animBg="1"/>
      <p:bldP spid="76" grpId="0" animBg="1"/>
      <p:bldP spid="77" grpId="0"/>
      <p:bldP spid="78" grpId="0"/>
      <p:bldP spid="79" grpId="0"/>
      <p:bldP spid="5" grpId="0" animBg="1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Smíšená čísla</a:t>
            </a:r>
            <a:br>
              <a:rPr lang="cs-CZ" dirty="0" smtClean="0"/>
            </a:br>
            <a:r>
              <a:rPr lang="cs-CZ" sz="3200" dirty="0" smtClean="0"/>
              <a:t>Dělení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-2131" y="1851670"/>
            <a:ext cx="91440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Pokud je to možné, lze i smíšená čísla převést na desetinná a potom je 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vydělit.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149163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>
                <a:latin typeface="Arial" pitchFamily="34" charset="0"/>
                <a:cs typeface="Arial" pitchFamily="34" charset="0"/>
              </a:rPr>
              <a:t>Smíšená čísla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dělíme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tak, že je převedeme na zlomky a ty poté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vydělíme.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3528" y="296612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0" y="3022325"/>
                <a:ext cx="129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40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:4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22325"/>
                <a:ext cx="1296124" cy="485197"/>
              </a:xfrm>
              <a:prstGeom prst="rect">
                <a:avLst/>
              </a:prstGeom>
              <a:blipFill rotWithShape="1">
                <a:blip r:embed="rId2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008000" y="3058325"/>
                <a:ext cx="1439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40</m:t>
                    </m:r>
                    <m:r>
                      <a:rPr lang="cs-CZ" b="0" i="1" smtClean="0">
                        <a:latin typeface="Cambria Math"/>
                      </a:rPr>
                      <m:t>,</m:t>
                    </m:r>
                    <m:r>
                      <a:rPr lang="cs-CZ" b="0" i="1" smtClean="0">
                        <a:latin typeface="Cambria Math"/>
                      </a:rPr>
                      <m:t>8 :4</m:t>
                    </m:r>
                    <m:r>
                      <a:rPr lang="cs-CZ" b="0" i="1" smtClean="0">
                        <a:latin typeface="Cambria Math"/>
                      </a:rPr>
                      <m:t>,</m:t>
                    </m:r>
                    <m:r>
                      <a:rPr lang="cs-CZ" b="0" i="1" smtClean="0">
                        <a:latin typeface="Cambria Math"/>
                      </a:rPr>
                      <m:t>25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00" y="3058325"/>
                <a:ext cx="1439776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2954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2339752" y="3058325"/>
                <a:ext cx="5580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9</m:t>
                      </m:r>
                      <m:r>
                        <a:rPr lang="cs-CZ" b="0" i="1" smtClean="0"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3058325"/>
                <a:ext cx="55806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333834" y="347891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" y="3562325"/>
                <a:ext cx="1116000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5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562325"/>
                <a:ext cx="1116000" cy="485197"/>
              </a:xfrm>
              <a:prstGeom prst="rect">
                <a:avLst/>
              </a:prstGeom>
              <a:blipFill rotWithShape="1"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899592" y="3562325"/>
                <a:ext cx="936296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562325"/>
                <a:ext cx="936296" cy="485774"/>
              </a:xfrm>
              <a:prstGeom prst="rect">
                <a:avLst/>
              </a:prstGeom>
              <a:blipFill rotWithShape="1">
                <a:blip r:embed="rId6"/>
                <a:stretch>
                  <a:fillRect r="-1961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47864" y="3562325"/>
                <a:ext cx="720080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562325"/>
                <a:ext cx="720080" cy="4896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806026" y="29317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680000" y="3022325"/>
                <a:ext cx="1098134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5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:3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22325"/>
                <a:ext cx="1098134" cy="485454"/>
              </a:xfrm>
              <a:prstGeom prst="rect">
                <a:avLst/>
              </a:prstGeom>
              <a:blipFill rotWithShape="1">
                <a:blip r:embed="rId8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580112" y="3022325"/>
                <a:ext cx="1008112" cy="485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34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3022325"/>
                <a:ext cx="1008112" cy="485518"/>
              </a:xfrm>
              <a:prstGeom prst="rect">
                <a:avLst/>
              </a:prstGeom>
              <a:blipFill rotWithShape="1">
                <a:blip r:embed="rId9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7524608" y="3022325"/>
                <a:ext cx="647792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608" y="3022325"/>
                <a:ext cx="647792" cy="485197"/>
              </a:xfrm>
              <a:prstGeom prst="rect">
                <a:avLst/>
              </a:prstGeom>
              <a:blipFill rotWithShape="1">
                <a:blip r:embed="rId10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4730421" y="357961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680000" y="3562325"/>
                <a:ext cx="1098134" cy="485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:5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562325"/>
                <a:ext cx="1098134" cy="485902"/>
              </a:xfrm>
              <a:prstGeom prst="rect">
                <a:avLst/>
              </a:prstGeom>
              <a:blipFill rotWithShape="1">
                <a:blip r:embed="rId11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5580112" y="3562325"/>
                <a:ext cx="918102" cy="484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3562325"/>
                <a:ext cx="918102" cy="484300"/>
              </a:xfrm>
              <a:prstGeom prst="rect">
                <a:avLst/>
              </a:prstGeom>
              <a:blipFill rotWithShape="1">
                <a:blip r:embed="rId12"/>
                <a:stretch>
                  <a:fillRect r="-3974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336000" y="3562325"/>
                <a:ext cx="972304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cs-CZ" dirty="0" smtClean="0"/>
                  <a:t> = </a:t>
                </a:r>
                <a:endParaRPr lang="cs-CZ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3562325"/>
                <a:ext cx="972304" cy="489686"/>
              </a:xfrm>
              <a:prstGeom prst="rect">
                <a:avLst/>
              </a:prstGeom>
              <a:blipFill rotWithShape="1">
                <a:blip r:embed="rId13"/>
                <a:stretch>
                  <a:fillRect r="-7500" b="-49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7524328" y="3562325"/>
                <a:ext cx="57606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3562325"/>
                <a:ext cx="576064" cy="485197"/>
              </a:xfrm>
              <a:prstGeom prst="rect">
                <a:avLst/>
              </a:prstGeom>
              <a:blipFill rotWithShape="1">
                <a:blip r:embed="rId14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2339752" y="3346325"/>
            <a:ext cx="5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339752" y="3382325"/>
            <a:ext cx="5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7596336" y="3498725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7596336" y="3534725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3419576" y="4047918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3419576" y="4083918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596336" y="4046243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336" y="4082243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0" y="2211710"/>
            <a:ext cx="70920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Pokud to není možné, je třeba postupovat podle úvodní věty.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1691680" y="3564056"/>
                <a:ext cx="935832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564056"/>
                <a:ext cx="935832" cy="485774"/>
              </a:xfrm>
              <a:prstGeom prst="rect">
                <a:avLst/>
              </a:prstGeom>
              <a:blipFill rotWithShape="1">
                <a:blip r:embed="rId15"/>
                <a:stretch>
                  <a:fillRect r="-4575"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483768" y="3564056"/>
                <a:ext cx="57606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8</m:t>
                        </m:r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  <m:r>
                          <a:rPr lang="cs-CZ" b="0" i="1" smtClean="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564056"/>
                <a:ext cx="576064" cy="485774"/>
              </a:xfrm>
              <a:prstGeom prst="rect">
                <a:avLst/>
              </a:prstGeom>
              <a:blipFill rotWithShape="1">
                <a:blip r:embed="rId16"/>
                <a:stretch>
                  <a:fillRect r="-8421"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2915816" y="3564056"/>
                <a:ext cx="57606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42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25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564056"/>
                <a:ext cx="576064" cy="485774"/>
              </a:xfrm>
              <a:prstGeom prst="rect">
                <a:avLst/>
              </a:prstGeom>
              <a:blipFill rotWithShape="1">
                <a:blip r:embed="rId17"/>
                <a:stretch>
                  <a:fillRect r="-8421"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6372200" y="3024000"/>
                <a:ext cx="1008112" cy="485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34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024000"/>
                <a:ext cx="1008112" cy="485518"/>
              </a:xfrm>
              <a:prstGeom prst="rect">
                <a:avLst/>
              </a:prstGeom>
              <a:blipFill rotWithShape="1">
                <a:blip r:embed="rId1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 flipV="1">
            <a:off x="6478984" y="3310317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V="1">
            <a:off x="6832529" y="3077685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6478984" y="3085900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6836620" y="3334901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6516216" y="319640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6875976" y="293918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3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6534218" y="293900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6912348" y="3216006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2</a:t>
            </a:r>
            <a:endParaRPr lang="cs-CZ" sz="1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7164000" y="3024000"/>
                <a:ext cx="50434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000" y="3024000"/>
                <a:ext cx="504344" cy="485774"/>
              </a:xfrm>
              <a:prstGeom prst="rect">
                <a:avLst/>
              </a:prstGeom>
              <a:blipFill rotWithShape="1">
                <a:blip r:embed="rId19"/>
                <a:stretch>
                  <a:fillRect r="-4819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Přímá spojnice 70"/>
          <p:cNvCxnSpPr/>
          <p:nvPr/>
        </p:nvCxnSpPr>
        <p:spPr bwMode="auto">
          <a:xfrm flipV="1">
            <a:off x="6444208" y="3620260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V="1">
            <a:off x="6803968" y="3876934"/>
            <a:ext cx="144016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ovéPole 72"/>
          <p:cNvSpPr txBox="1"/>
          <p:nvPr/>
        </p:nvSpPr>
        <p:spPr>
          <a:xfrm>
            <a:off x="6516000" y="349200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2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6840000" y="374400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7164000" y="3564000"/>
                <a:ext cx="57606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000" y="3564000"/>
                <a:ext cx="576064" cy="485774"/>
              </a:xfrm>
              <a:prstGeom prst="rect">
                <a:avLst/>
              </a:prstGeom>
              <a:blipFill rotWithShape="1">
                <a:blip r:embed="rId20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8204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5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2" grpId="0"/>
      <p:bldP spid="2" grpId="0"/>
      <p:bldP spid="10" grpId="0"/>
      <p:bldP spid="11" grpId="0"/>
      <p:bldP spid="14" grpId="0"/>
      <p:bldP spid="17" grpId="0"/>
      <p:bldP spid="18" grpId="0"/>
      <p:bldP spid="23" grpId="0"/>
      <p:bldP spid="26" grpId="0"/>
      <p:bldP spid="27" grpId="0"/>
      <p:bldP spid="35" grpId="0"/>
      <p:bldP spid="37" grpId="0"/>
      <p:bldP spid="38" grpId="0"/>
      <p:bldP spid="39" grpId="0"/>
      <p:bldP spid="43" grpId="0"/>
      <p:bldP spid="33" grpId="0"/>
      <p:bldP spid="36" grpId="0"/>
      <p:bldP spid="60" grpId="0"/>
      <p:bldP spid="61" grpId="0"/>
      <p:bldP spid="66" grpId="0"/>
      <p:bldP spid="67" grpId="0"/>
      <p:bldP spid="68" grpId="0"/>
      <p:bldP spid="69" grpId="0"/>
      <p:bldP spid="70" grpId="0"/>
      <p:bldP spid="73" grpId="0"/>
      <p:bldP spid="74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Smíšená čísla</a:t>
            </a:r>
            <a:br>
              <a:rPr lang="cs-CZ" dirty="0" smtClean="0"/>
            </a:br>
            <a:r>
              <a:rPr lang="cs-CZ" sz="3200" dirty="0" smtClean="0"/>
              <a:t>Násobení </a:t>
            </a:r>
            <a:r>
              <a:rPr lang="cs-CZ" sz="3200" dirty="0" smtClean="0"/>
              <a:t>+ </a:t>
            </a:r>
            <a:r>
              <a:rPr lang="cs-CZ" sz="3200" dirty="0" smtClean="0"/>
              <a:t>Dělení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149163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Vypočtěte: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33834" y="297486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0" y="1872000"/>
                <a:ext cx="1296124" cy="489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72000"/>
                <a:ext cx="1296124" cy="489365"/>
              </a:xfrm>
              <a:prstGeom prst="rect">
                <a:avLst/>
              </a:prstGeom>
              <a:blipFill rotWithShape="1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0" y="2412000"/>
                <a:ext cx="129612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2,1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12000"/>
                <a:ext cx="1296124" cy="485774"/>
              </a:xfrm>
              <a:prstGeom prst="rect">
                <a:avLst/>
              </a:prstGeom>
              <a:blipFill rotWithShape="1">
                <a:blip r:embed="rId3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0" y="2952000"/>
                <a:ext cx="129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4,2: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52000"/>
                <a:ext cx="1296124" cy="485197"/>
              </a:xfrm>
              <a:prstGeom prst="rect">
                <a:avLst/>
              </a:prstGeom>
              <a:blipFill rotWithShape="1"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0" y="3492000"/>
                <a:ext cx="129612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5,1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2000"/>
                <a:ext cx="1296124" cy="485774"/>
              </a:xfrm>
              <a:prstGeom prst="rect">
                <a:avLst/>
              </a:prstGeom>
              <a:blipFill rotWithShape="1"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0" y="4032000"/>
                <a:ext cx="1428684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2,</m:t>
                    </m:r>
                    <m:r>
                      <a:rPr lang="cs-CZ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32000"/>
                <a:ext cx="1428684" cy="485454"/>
              </a:xfrm>
              <a:prstGeom prst="rect">
                <a:avLst/>
              </a:prstGeom>
              <a:blipFill rotWithShape="1"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0" y="4572000"/>
                <a:ext cx="1428684" cy="485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0,8 :</m:t>
                    </m:r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2000"/>
                <a:ext cx="1428684" cy="485326"/>
              </a:xfrm>
              <a:prstGeom prst="rect">
                <a:avLst/>
              </a:prstGeom>
              <a:blipFill rotWithShape="1"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7740000" y="1260000"/>
                <a:ext cx="1296124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1296124" cy="6127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Obdélník 2"/>
              <p:cNvSpPr/>
              <p:nvPr/>
            </p:nvSpPr>
            <p:spPr>
              <a:xfrm>
                <a:off x="7740000" y="1259204"/>
                <a:ext cx="1149674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4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59204"/>
                <a:ext cx="1149674" cy="61279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7740000" y="1260000"/>
                <a:ext cx="671979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5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671979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bdélník 4"/>
              <p:cNvSpPr/>
              <p:nvPr/>
            </p:nvSpPr>
            <p:spPr>
              <a:xfrm>
                <a:off x="7740000" y="1260000"/>
                <a:ext cx="37702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377026" cy="61093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7740000" y="1404000"/>
                <a:ext cx="5052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18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404000"/>
                <a:ext cx="505267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bdélník 6"/>
              <p:cNvSpPr/>
              <p:nvPr/>
            </p:nvSpPr>
            <p:spPr>
              <a:xfrm>
                <a:off x="7740000" y="1260000"/>
                <a:ext cx="505267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6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505267" cy="6127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78169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0" grpId="0"/>
      <p:bldP spid="61" grpId="0"/>
      <p:bldP spid="62" grpId="0"/>
      <p:bldP spid="63" grpId="0"/>
      <p:bldP spid="64" grpId="0"/>
      <p:bldP spid="65" grpId="0"/>
      <p:bldP spid="19" grpId="0"/>
      <p:bldP spid="19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Smíšená čísla</a:t>
            </a:r>
            <a:br>
              <a:rPr lang="cs-CZ" dirty="0" smtClean="0"/>
            </a:br>
            <a:r>
              <a:rPr lang="cs-CZ" sz="3200" dirty="0"/>
              <a:t>Násobení + Dělení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149163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Vypočtěte: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33834" y="297486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0" y="1872000"/>
                <a:ext cx="129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72000"/>
                <a:ext cx="1296124" cy="485197"/>
              </a:xfrm>
              <a:prstGeom prst="rect">
                <a:avLst/>
              </a:prstGeom>
              <a:blipFill rotWithShape="1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0" y="2412000"/>
                <a:ext cx="129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10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12000"/>
                <a:ext cx="1296124" cy="485197"/>
              </a:xfrm>
              <a:prstGeom prst="rect">
                <a:avLst/>
              </a:prstGeom>
              <a:blipFill rotWithShape="1">
                <a:blip r:embed="rId3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0" y="2952000"/>
                <a:ext cx="129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52000"/>
                <a:ext cx="1296124" cy="485197"/>
              </a:xfrm>
              <a:prstGeom prst="rect">
                <a:avLst/>
              </a:prstGeom>
              <a:blipFill rotWithShape="1"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0" y="3492000"/>
                <a:ext cx="1296124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2000"/>
                <a:ext cx="1296124" cy="489686"/>
              </a:xfrm>
              <a:prstGeom prst="rect">
                <a:avLst/>
              </a:prstGeom>
              <a:blipFill rotWithShape="1"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0" y="4032000"/>
                <a:ext cx="1428684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11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13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9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32000"/>
                <a:ext cx="1428684" cy="485454"/>
              </a:xfrm>
              <a:prstGeom prst="rect">
                <a:avLst/>
              </a:prstGeom>
              <a:blipFill rotWithShape="1"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0" y="4572000"/>
                <a:ext cx="1428684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5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2000"/>
                <a:ext cx="1428684" cy="485454"/>
              </a:xfrm>
              <a:prstGeom prst="rect">
                <a:avLst/>
              </a:prstGeom>
              <a:blipFill rotWithShape="1"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7740000" y="1260000"/>
                <a:ext cx="1296124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11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16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21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1296124" cy="6127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Obdélník 16"/>
              <p:cNvSpPr/>
              <p:nvPr/>
            </p:nvSpPr>
            <p:spPr>
              <a:xfrm>
                <a:off x="7740000" y="1260000"/>
                <a:ext cx="1149674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5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Obdélník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1149674" cy="61093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Obdélník 17"/>
              <p:cNvSpPr/>
              <p:nvPr/>
            </p:nvSpPr>
            <p:spPr>
              <a:xfrm>
                <a:off x="7740000" y="1260000"/>
                <a:ext cx="543739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4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543739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bdélník 18"/>
              <p:cNvSpPr/>
              <p:nvPr/>
            </p:nvSpPr>
            <p:spPr>
              <a:xfrm>
                <a:off x="7740000" y="1404000"/>
                <a:ext cx="5052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9" name="Obdélní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404000"/>
                <a:ext cx="505267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Obdélník 19"/>
              <p:cNvSpPr/>
              <p:nvPr/>
            </p:nvSpPr>
            <p:spPr>
              <a:xfrm>
                <a:off x="7740000" y="1260000"/>
                <a:ext cx="671979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13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0" name="Obdélní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671979" cy="6127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Obdélník 20"/>
              <p:cNvSpPr/>
              <p:nvPr/>
            </p:nvSpPr>
            <p:spPr>
              <a:xfrm>
                <a:off x="7740000" y="1260000"/>
                <a:ext cx="671979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25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Obdélní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671979" cy="6127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45741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0" grpId="0"/>
      <p:bldP spid="61" grpId="0"/>
      <p:bldP spid="62" grpId="0"/>
      <p:bldP spid="63" grpId="0"/>
      <p:bldP spid="64" grpId="0"/>
      <p:bldP spid="65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Smíšená čísla</a:t>
            </a:r>
            <a:br>
              <a:rPr lang="cs-CZ" dirty="0" smtClean="0"/>
            </a:br>
            <a:r>
              <a:rPr lang="cs-CZ" sz="3200" dirty="0"/>
              <a:t>Násobení + Dělení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149163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Vypočtěte: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33834" y="297486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0" y="1872000"/>
                <a:ext cx="1907704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= </m:t>
                    </m:r>
                  </m:oMath>
                </a14:m>
                <a:r>
                  <a:rPr lang="cs-CZ" dirty="0" smtClean="0"/>
                  <a:t>     </a:t>
                </a:r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72000"/>
                <a:ext cx="1907704" cy="485454"/>
              </a:xfrm>
              <a:prstGeom prst="rect">
                <a:avLst/>
              </a:prstGeom>
              <a:blipFill rotWithShape="1">
                <a:blip r:embed="rId3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0" y="2412000"/>
                <a:ext cx="1907704" cy="485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12000"/>
                <a:ext cx="1907704" cy="485902"/>
              </a:xfrm>
              <a:prstGeom prst="rect">
                <a:avLst/>
              </a:prstGeom>
              <a:blipFill rotWithShape="1">
                <a:blip r:embed="rId4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0" y="2952000"/>
                <a:ext cx="1979712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6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  <m:r>
                              <a:rPr lang="cs-CZ" b="0" i="1" smtClean="0">
                                <a:latin typeface="Cambria Math"/>
                              </a:rPr>
                              <m:t>7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52000"/>
                <a:ext cx="1979712" cy="5168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0" y="3492000"/>
                <a:ext cx="2123728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:</m:t>
                        </m:r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9</m:t>
                            </m:r>
                          </m:den>
                        </m:f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2000"/>
                <a:ext cx="2123728" cy="5168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0" y="4032000"/>
                <a:ext cx="2123728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9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: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12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: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32000"/>
                <a:ext cx="2123728" cy="51687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0" y="4572000"/>
                <a:ext cx="3059832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cs-CZ" b="0" i="1" smtClean="0">
                        <a:latin typeface="Cambria Math"/>
                      </a:rPr>
                      <m:t>: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6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:1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d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2000"/>
                <a:ext cx="3059832" cy="516873"/>
              </a:xfrm>
              <a:prstGeom prst="rect">
                <a:avLst/>
              </a:prstGeom>
              <a:blipFill rotWithShape="1">
                <a:blip r:embed="rId8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740000" y="1404000"/>
                <a:ext cx="499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404000"/>
                <a:ext cx="49922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bdélník 18"/>
              <p:cNvSpPr/>
              <p:nvPr/>
            </p:nvSpPr>
            <p:spPr>
              <a:xfrm>
                <a:off x="7740000" y="1261064"/>
                <a:ext cx="505267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Obdélní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1064"/>
                <a:ext cx="505267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Obdélník 19"/>
              <p:cNvSpPr/>
              <p:nvPr/>
            </p:nvSpPr>
            <p:spPr>
              <a:xfrm>
                <a:off x="7740000" y="1260000"/>
                <a:ext cx="543739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5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Obdélní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543739" cy="61093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Obdélník 20"/>
              <p:cNvSpPr/>
              <p:nvPr/>
            </p:nvSpPr>
            <p:spPr>
              <a:xfrm>
                <a:off x="7740000" y="1404000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1" name="Obdélní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404000"/>
                <a:ext cx="37702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Obdélník 21"/>
              <p:cNvSpPr/>
              <p:nvPr/>
            </p:nvSpPr>
            <p:spPr>
              <a:xfrm>
                <a:off x="7740000" y="1260000"/>
                <a:ext cx="543739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2" name="Obdélník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543739" cy="6127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Obdélník 22"/>
              <p:cNvSpPr/>
              <p:nvPr/>
            </p:nvSpPr>
            <p:spPr>
              <a:xfrm>
                <a:off x="7740000" y="1260000"/>
                <a:ext cx="671979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Obdélní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260000"/>
                <a:ext cx="671979" cy="60907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71958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0" grpId="0"/>
      <p:bldP spid="61" grpId="0"/>
      <p:bldP spid="62" grpId="0"/>
      <p:bldP spid="63" grpId="0"/>
      <p:bldP spid="64" grpId="0"/>
      <p:bldP spid="65" grpId="0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2261</TotalTime>
  <Words>975</Words>
  <Application>Microsoft Office PowerPoint</Application>
  <PresentationFormat>Předvádění na obrazovce (16:9)</PresentationFormat>
  <Paragraphs>134</Paragraphs>
  <Slides>7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Násobení a dělení smíšených čísel (kladná racionální čísla)</vt:lpstr>
      <vt:lpstr>Zlomky a desetinná čísla</vt:lpstr>
      <vt:lpstr>Smíšená čísla Násobení</vt:lpstr>
      <vt:lpstr>Smíšená čísla Dělení</vt:lpstr>
      <vt:lpstr>Smíšená čísla Násobení + Dělení</vt:lpstr>
      <vt:lpstr>Smíšená čísla Násobení + Dělení</vt:lpstr>
      <vt:lpstr>Smíšená čísla Násobení + Dělení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344</cp:revision>
  <dcterms:created xsi:type="dcterms:W3CDTF">2012-01-02T08:14:14Z</dcterms:created>
  <dcterms:modified xsi:type="dcterms:W3CDTF">2013-11-24T10:13:27Z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