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21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BFEA8"/>
    <a:srgbClr val="72F828"/>
    <a:srgbClr val="FFFF66"/>
    <a:srgbClr val="00FF00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16" autoAdjust="0"/>
    <p:restoredTop sz="94600" autoAdjust="0"/>
  </p:normalViewPr>
  <p:slideViewPr>
    <p:cSldViewPr>
      <p:cViewPr varScale="1">
        <p:scale>
          <a:sx n="60" d="100"/>
          <a:sy n="60" d="100"/>
        </p:scale>
        <p:origin x="138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04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54667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494273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97350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068958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663578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22836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006219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856513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6891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48909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13.pn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Relationship Id="rId9" Type="http://schemas.openxmlformats.org/officeDocument/2006/relationships/image" Target="../media/image1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142.png"/><Relationship Id="rId18" Type="http://schemas.openxmlformats.org/officeDocument/2006/relationships/image" Target="../media/image147.png"/><Relationship Id="rId26" Type="http://schemas.openxmlformats.org/officeDocument/2006/relationships/image" Target="../media/image155.png"/><Relationship Id="rId3" Type="http://schemas.openxmlformats.org/officeDocument/2006/relationships/image" Target="../media/image132.png"/><Relationship Id="rId21" Type="http://schemas.openxmlformats.org/officeDocument/2006/relationships/image" Target="../media/image150.png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17" Type="http://schemas.openxmlformats.org/officeDocument/2006/relationships/image" Target="../media/image146.png"/><Relationship Id="rId25" Type="http://schemas.openxmlformats.org/officeDocument/2006/relationships/image" Target="../media/image154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45.png"/><Relationship Id="rId20" Type="http://schemas.openxmlformats.org/officeDocument/2006/relationships/image" Target="../media/image149.png"/><Relationship Id="rId29" Type="http://schemas.openxmlformats.org/officeDocument/2006/relationships/image" Target="../media/image1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11" Type="http://schemas.openxmlformats.org/officeDocument/2006/relationships/image" Target="../media/image140.png"/><Relationship Id="rId24" Type="http://schemas.openxmlformats.org/officeDocument/2006/relationships/image" Target="../media/image153.png"/><Relationship Id="rId5" Type="http://schemas.openxmlformats.org/officeDocument/2006/relationships/image" Target="../media/image134.png"/><Relationship Id="rId15" Type="http://schemas.openxmlformats.org/officeDocument/2006/relationships/image" Target="../media/image144.png"/><Relationship Id="rId23" Type="http://schemas.openxmlformats.org/officeDocument/2006/relationships/image" Target="../media/image152.png"/><Relationship Id="rId28" Type="http://schemas.openxmlformats.org/officeDocument/2006/relationships/image" Target="../media/image157.png"/><Relationship Id="rId10" Type="http://schemas.openxmlformats.org/officeDocument/2006/relationships/image" Target="../media/image139.png"/><Relationship Id="rId19" Type="http://schemas.openxmlformats.org/officeDocument/2006/relationships/image" Target="../media/image148.png"/><Relationship Id="rId4" Type="http://schemas.openxmlformats.org/officeDocument/2006/relationships/image" Target="../media/image133.png"/><Relationship Id="rId9" Type="http://schemas.openxmlformats.org/officeDocument/2006/relationships/image" Target="../media/image138.png"/><Relationship Id="rId14" Type="http://schemas.openxmlformats.org/officeDocument/2006/relationships/image" Target="../media/image143.png"/><Relationship Id="rId22" Type="http://schemas.openxmlformats.org/officeDocument/2006/relationships/image" Target="../media/image151.png"/><Relationship Id="rId27" Type="http://schemas.openxmlformats.org/officeDocument/2006/relationships/image" Target="../media/image156.png"/><Relationship Id="rId30" Type="http://schemas.openxmlformats.org/officeDocument/2006/relationships/image" Target="../media/image15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13" Type="http://schemas.openxmlformats.org/officeDocument/2006/relationships/image" Target="../media/image170.png"/><Relationship Id="rId18" Type="http://schemas.openxmlformats.org/officeDocument/2006/relationships/image" Target="../media/image175.png"/><Relationship Id="rId26" Type="http://schemas.openxmlformats.org/officeDocument/2006/relationships/image" Target="../media/image183.png"/><Relationship Id="rId3" Type="http://schemas.openxmlformats.org/officeDocument/2006/relationships/image" Target="../media/image160.png"/><Relationship Id="rId21" Type="http://schemas.openxmlformats.org/officeDocument/2006/relationships/image" Target="../media/image178.png"/><Relationship Id="rId34" Type="http://schemas.openxmlformats.org/officeDocument/2006/relationships/image" Target="../media/image190.png"/><Relationship Id="rId7" Type="http://schemas.openxmlformats.org/officeDocument/2006/relationships/image" Target="../media/image164.png"/><Relationship Id="rId12" Type="http://schemas.openxmlformats.org/officeDocument/2006/relationships/image" Target="../media/image169.png"/><Relationship Id="rId17" Type="http://schemas.openxmlformats.org/officeDocument/2006/relationships/image" Target="../media/image174.png"/><Relationship Id="rId25" Type="http://schemas.openxmlformats.org/officeDocument/2006/relationships/image" Target="../media/image182.png"/><Relationship Id="rId33" Type="http://schemas.openxmlformats.org/officeDocument/2006/relationships/image" Target="../media/image189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73.png"/><Relationship Id="rId20" Type="http://schemas.openxmlformats.org/officeDocument/2006/relationships/image" Target="../media/image177.png"/><Relationship Id="rId29" Type="http://schemas.openxmlformats.org/officeDocument/2006/relationships/image" Target="../media/image1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3.png"/><Relationship Id="rId11" Type="http://schemas.openxmlformats.org/officeDocument/2006/relationships/image" Target="../media/image168.png"/><Relationship Id="rId24" Type="http://schemas.openxmlformats.org/officeDocument/2006/relationships/image" Target="../media/image181.png"/><Relationship Id="rId32" Type="http://schemas.openxmlformats.org/officeDocument/2006/relationships/image" Target="../media/image188.png"/><Relationship Id="rId5" Type="http://schemas.openxmlformats.org/officeDocument/2006/relationships/image" Target="../media/image162.png"/><Relationship Id="rId15" Type="http://schemas.openxmlformats.org/officeDocument/2006/relationships/image" Target="../media/image172.png"/><Relationship Id="rId23" Type="http://schemas.openxmlformats.org/officeDocument/2006/relationships/image" Target="../media/image180.png"/><Relationship Id="rId28" Type="http://schemas.openxmlformats.org/officeDocument/2006/relationships/image" Target="../media/image185.png"/><Relationship Id="rId10" Type="http://schemas.openxmlformats.org/officeDocument/2006/relationships/image" Target="../media/image167.png"/><Relationship Id="rId19" Type="http://schemas.openxmlformats.org/officeDocument/2006/relationships/image" Target="../media/image176.png"/><Relationship Id="rId31" Type="http://schemas.openxmlformats.org/officeDocument/2006/relationships/image" Target="../media/image141.png"/><Relationship Id="rId4" Type="http://schemas.openxmlformats.org/officeDocument/2006/relationships/image" Target="../media/image161.png"/><Relationship Id="rId9" Type="http://schemas.openxmlformats.org/officeDocument/2006/relationships/image" Target="../media/image166.png"/><Relationship Id="rId14" Type="http://schemas.openxmlformats.org/officeDocument/2006/relationships/image" Target="../media/image171.png"/><Relationship Id="rId22" Type="http://schemas.openxmlformats.org/officeDocument/2006/relationships/image" Target="../media/image179.png"/><Relationship Id="rId27" Type="http://schemas.openxmlformats.org/officeDocument/2006/relationships/image" Target="../media/image184.png"/><Relationship Id="rId30" Type="http://schemas.openxmlformats.org/officeDocument/2006/relationships/image" Target="../media/image18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7.png"/><Relationship Id="rId3" Type="http://schemas.openxmlformats.org/officeDocument/2006/relationships/image" Target="../media/image16.png"/><Relationship Id="rId7" Type="http://schemas.openxmlformats.org/officeDocument/2006/relationships/image" Target="../media/image30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8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5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18" Type="http://schemas.openxmlformats.org/officeDocument/2006/relationships/image" Target="../media/image75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17" Type="http://schemas.openxmlformats.org/officeDocument/2006/relationships/image" Target="../media/image10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5" Type="http://schemas.openxmlformats.org/officeDocument/2006/relationships/image" Target="../media/image100.png"/><Relationship Id="rId10" Type="http://schemas.openxmlformats.org/officeDocument/2006/relationships/image" Target="../media/image95.png"/><Relationship Id="rId19" Type="http://schemas.openxmlformats.org/officeDocument/2006/relationships/image" Target="../media/image103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Relationship Id="rId14" Type="http://schemas.openxmlformats.org/officeDocument/2006/relationships/image" Target="../media/image9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8384" y="836712"/>
            <a:ext cx="9144000" cy="1462088"/>
          </a:xfrm>
        </p:spPr>
        <p:txBody>
          <a:bodyPr/>
          <a:lstStyle/>
          <a:p>
            <a:pPr algn="ctr"/>
            <a:r>
              <a:rPr lang="cs-CZ" dirty="0" smtClean="0"/>
              <a:t>Počítání se smíšenými čísly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Vydělte zlomky: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87294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872949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872949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872949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921039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921039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659942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659942" cy="809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1485663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485663" cy="81823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1541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20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200000" y="360000"/>
                <a:ext cx="314189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314189" cy="8066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1107832" y="116578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0178268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Vydělte zlomky: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208775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2087751" cy="8094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1872949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1872949" cy="8096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1646412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646412" cy="80720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1874744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𝟏𝟐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1874744" cy="8182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945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61410"/>
                <a:ext cx="127086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1410"/>
                <a:ext cx="1270861" cy="8066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199999" y="361120"/>
                <a:ext cx="1270861" cy="807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1120"/>
                <a:ext cx="1270861" cy="80720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199999" y="360000"/>
                <a:ext cx="1485663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9" y="360000"/>
                <a:ext cx="1485663" cy="81599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1107832" y="116578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3257418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935225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Vydělte zlomky: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3249736" cy="9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3249736" cy="96815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3600000"/>
                <a:ext cx="2988639" cy="9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3600000"/>
                <a:ext cx="2988639" cy="9681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180000" y="4680000"/>
                <a:ext cx="2837700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𝟗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2837700" cy="8184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180000" y="5760000"/>
                <a:ext cx="4518608" cy="9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den>
                          </m:f>
                        </m:e>
                      </m:d>
                      <m:r>
                        <a:rPr lang="cs-CZ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𝟏𝟏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5760000"/>
                <a:ext cx="4518608" cy="9681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200000" y="360000"/>
                <a:ext cx="5289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200000" y="360000"/>
                <a:ext cx="528991" cy="803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528991" cy="8038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200000" y="360000"/>
                <a:ext cx="1700466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0" y="360000"/>
                <a:ext cx="1700466" cy="8066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218800" y="377571"/>
                <a:ext cx="1700466" cy="815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800" y="377571"/>
                <a:ext cx="1700466" cy="81599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ovéPole 22"/>
          <p:cNvSpPr txBox="1"/>
          <p:nvPr/>
        </p:nvSpPr>
        <p:spPr>
          <a:xfrm>
            <a:off x="1107832" y="1165784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97035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0" grpId="0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176410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/>
              <a:t>Vypočtěte:</a:t>
            </a:r>
            <a:endParaRPr lang="cs-CZ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0000" y="2520000"/>
                <a:ext cx="1706236" cy="14428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cs-CZ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f>
                            <m:fPr>
                              <m:ctrlPr>
                                <a:rPr lang="cs-CZ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2520000"/>
                <a:ext cx="1706236" cy="14428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180000" y="4680000"/>
                <a:ext cx="1323696" cy="1447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den>
                          </m:f>
                          <m:r>
                            <a:rPr lang="cs-CZ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den>
                          </m:f>
                        </m:den>
                      </m:f>
                      <m:r>
                        <a:rPr lang="cs-CZ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1323696" cy="14478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6840000" y="360000"/>
                <a:ext cx="528991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528991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6840000" y="360000"/>
                <a:ext cx="3141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60000"/>
                <a:ext cx="314189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1624989" y="894055"/>
            <a:ext cx="5935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Složené zlomky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2421834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8" grpId="0"/>
      <p:bldP spid="28" grpId="1"/>
      <p:bldP spid="29" grpId="0"/>
      <p:bldP spid="2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73640" y="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1326146" y="643546"/>
            <a:ext cx="7817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Se se smíšenými čísly počítáme tak, že je nejdříve převedeme na zlomky a poté využíváme znalosti počítání s nimi .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-82316" y="289054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316" y="2890543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719844" y="319223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44" y="3192236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3716788" y="319223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788" y="319223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207755" y="2852936"/>
                <a:ext cx="194842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7755" y="2852936"/>
                <a:ext cx="1948421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123470" y="2925163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70" y="2925163"/>
                <a:ext cx="840486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209334" y="2858590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334" y="2858590"/>
                <a:ext cx="1901572" cy="1244828"/>
              </a:xfrm>
              <a:prstGeom prst="rect">
                <a:avLst/>
              </a:prstGeom>
              <a:blipFill rotWithShape="0">
                <a:blip r:embed="rId8"/>
                <a:stretch>
                  <a:fillRect r="-6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204845" y="317905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845" y="3179058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697305" y="288887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305" y="2888876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848496" y="4074484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848496" y="4146484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215046" y="2867151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046" y="2867151"/>
                <a:ext cx="1901572" cy="1244828"/>
              </a:xfrm>
              <a:prstGeom prst="rect">
                <a:avLst/>
              </a:prstGeom>
              <a:blipFill rotWithShape="0">
                <a:blip r:embed="rId11"/>
                <a:stretch>
                  <a:fillRect r="-6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7399161" y="314386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161" y="3143861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7848496" y="2872223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496" y="2872223"/>
                <a:ext cx="1146661" cy="115249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2226882" y="289777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882" y="2897775"/>
                <a:ext cx="531937" cy="126130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822152" y="319223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152" y="3192236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3063855" y="293766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55" y="2937667"/>
                <a:ext cx="755015" cy="115647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2625653" y="318243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653" y="3182439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673900" y="496877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0" y="4968773"/>
                <a:ext cx="994247" cy="1261307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1476060" y="527046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60" y="5270466"/>
                <a:ext cx="455387" cy="70788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473004" y="527046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004" y="5270466"/>
                <a:ext cx="455387" cy="707886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963971" y="4931166"/>
                <a:ext cx="194842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3971" y="4931166"/>
                <a:ext cx="1948421" cy="1244828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1879686" y="5003393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686" y="5003393"/>
                <a:ext cx="840486" cy="116897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966159" y="4931166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59" y="4931166"/>
                <a:ext cx="1901572" cy="1244828"/>
              </a:xfrm>
              <a:prstGeom prst="rect">
                <a:avLst/>
              </a:prstGeom>
              <a:blipFill rotWithShape="0">
                <a:blip r:embed="rId23"/>
                <a:stretch>
                  <a:fillRect r="-3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961061" y="525728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061" y="5257288"/>
                <a:ext cx="455387" cy="707886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453521" y="496710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521" y="4967106"/>
                <a:ext cx="755015" cy="1156470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Přímá spojnice 28"/>
          <p:cNvCxnSpPr/>
          <p:nvPr/>
        </p:nvCxnSpPr>
        <p:spPr bwMode="auto">
          <a:xfrm>
            <a:off x="7272432" y="615271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 flipV="1">
            <a:off x="7272432" y="622471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4966159" y="4939542"/>
                <a:ext cx="1901572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59" y="4939542"/>
                <a:ext cx="1901572" cy="1257332"/>
              </a:xfrm>
              <a:prstGeom prst="rect">
                <a:avLst/>
              </a:prstGeom>
              <a:blipFill rotWithShape="0">
                <a:blip r:embed="rId26"/>
                <a:stretch>
                  <a:fillRect r="-3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2983098" y="497600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098" y="4976005"/>
                <a:ext cx="531937" cy="1261307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2578368" y="527046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68" y="5270466"/>
                <a:ext cx="455387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820071" y="501589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071" y="5015897"/>
                <a:ext cx="755015" cy="1156470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3381869" y="526066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9" y="5260669"/>
                <a:ext cx="455387" cy="707886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44799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69" grpId="0"/>
      <p:bldP spid="70" grpId="0"/>
      <p:bldP spid="72" grpId="0"/>
      <p:bldP spid="73" grpId="0"/>
      <p:bldP spid="74" grpId="0"/>
      <p:bldP spid="75" grpId="0"/>
      <p:bldP spid="21" grpId="0"/>
      <p:bldP spid="22" grpId="0"/>
      <p:bldP spid="23" grpId="0"/>
      <p:bldP spid="24" grpId="0"/>
      <p:bldP spid="24" grpId="1"/>
      <p:bldP spid="25" grpId="0"/>
      <p:bldP spid="26" grpId="0"/>
      <p:bldP spid="26" grpId="1"/>
      <p:bldP spid="27" grpId="0"/>
      <p:bldP spid="28" grpId="0"/>
      <p:bldP spid="31" grpId="0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673640" y="0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1326146" y="643546"/>
            <a:ext cx="7817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Se se smíšenými čísly počítáme tak, že je nejdříve převedeme na zlomky a poté využíváme znalosti počítání s nimi .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673900" y="2609432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0" y="2609432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476060" y="29111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60" y="2911125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473004" y="29111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004" y="2911125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879686" y="2644052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686" y="2644052"/>
                <a:ext cx="840486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4894349" y="2620545"/>
                <a:ext cx="890450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349" y="2620545"/>
                <a:ext cx="890450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5724128" y="289794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897947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6228184" y="260776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2607765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Přímá spojnice 42"/>
          <p:cNvCxnSpPr/>
          <p:nvPr/>
        </p:nvCxnSpPr>
        <p:spPr bwMode="auto">
          <a:xfrm>
            <a:off x="7272432" y="3793373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7272432" y="3865373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4821962" y="2611419"/>
                <a:ext cx="1051101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962" y="2611419"/>
                <a:ext cx="1051101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2983098" y="2616664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098" y="2616664"/>
                <a:ext cx="531937" cy="12613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2578368" y="291112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68" y="2911125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3820071" y="265655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071" y="2656556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3381869" y="290132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9" y="2901328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6952296" y="28933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296" y="2893374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7452320" y="2564904"/>
                <a:ext cx="840486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2564904"/>
                <a:ext cx="840486" cy="115672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215649" y="4903997"/>
                <a:ext cx="724506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49" y="4903997"/>
                <a:ext cx="724506" cy="1261307"/>
              </a:xfrm>
              <a:prstGeom prst="rect">
                <a:avLst/>
              </a:prstGeom>
              <a:blipFill rotWithShape="0">
                <a:blip r:embed="rId17"/>
                <a:stretch>
                  <a:fillRect r="-92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865159" y="518059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59" y="5180596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4971605" y="520569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605" y="5205690"/>
                <a:ext cx="455387" cy="70788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1154965" y="4924190"/>
                <a:ext cx="678928" cy="1168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965" y="4924190"/>
                <a:ext cx="678928" cy="1168974"/>
              </a:xfrm>
              <a:prstGeom prst="rect">
                <a:avLst/>
              </a:prstGeom>
              <a:blipFill rotWithShape="0">
                <a:blip r:embed="rId20"/>
                <a:stretch>
                  <a:fillRect r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5324270" y="4891433"/>
                <a:ext cx="890450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70" y="4891433"/>
                <a:ext cx="890450" cy="1257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6050253" y="518793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0253" y="5187939"/>
                <a:ext cx="455387" cy="707886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ovéPole 70"/>
              <p:cNvSpPr txBox="1"/>
              <p:nvPr/>
            </p:nvSpPr>
            <p:spPr>
              <a:xfrm>
                <a:off x="6494193" y="4940637"/>
                <a:ext cx="755015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1" name="TextovéPole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193" y="4940637"/>
                <a:ext cx="755015" cy="1156727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Přímá spojnice 75"/>
          <p:cNvCxnSpPr/>
          <p:nvPr/>
        </p:nvCxnSpPr>
        <p:spPr bwMode="auto">
          <a:xfrm>
            <a:off x="7632472" y="6087938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Přímá spojnice 76"/>
          <p:cNvCxnSpPr/>
          <p:nvPr/>
        </p:nvCxnSpPr>
        <p:spPr bwMode="auto">
          <a:xfrm flipV="1">
            <a:off x="7632472" y="6159938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ovéPole 77"/>
              <p:cNvSpPr txBox="1"/>
              <p:nvPr/>
            </p:nvSpPr>
            <p:spPr>
              <a:xfrm>
                <a:off x="5251293" y="4895596"/>
                <a:ext cx="1051101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8" name="TextovéPol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293" y="4895596"/>
                <a:ext cx="1051101" cy="1257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2194418" y="488348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4418" y="4883485"/>
                <a:ext cx="531937" cy="1261307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1815422" y="519203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422" y="5192031"/>
                <a:ext cx="455387" cy="707886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2808179" y="4944869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179" y="4944869"/>
                <a:ext cx="755015" cy="1156470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2494350" y="5169161"/>
                <a:ext cx="500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350" y="5169161"/>
                <a:ext cx="500926" cy="70788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ovéPole 82"/>
              <p:cNvSpPr txBox="1"/>
              <p:nvPr/>
            </p:nvSpPr>
            <p:spPr>
              <a:xfrm>
                <a:off x="7117662" y="517534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7662" y="5175341"/>
                <a:ext cx="455387" cy="707886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7573049" y="4883485"/>
                <a:ext cx="1146661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049" y="4883485"/>
                <a:ext cx="1146661" cy="1164999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ovéPole 84"/>
              <p:cNvSpPr txBox="1"/>
              <p:nvPr/>
            </p:nvSpPr>
            <p:spPr>
              <a:xfrm>
                <a:off x="3405932" y="5192031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5932" y="5192031"/>
                <a:ext cx="455387" cy="707886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3765159" y="4898631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159" y="4898631"/>
                <a:ext cx="531937" cy="1261307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4128297" y="5205690"/>
                <a:ext cx="32718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8297" y="5205690"/>
                <a:ext cx="327185" cy="707886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ovéPole 87"/>
              <p:cNvSpPr txBox="1"/>
              <p:nvPr/>
            </p:nvSpPr>
            <p:spPr>
              <a:xfrm>
                <a:off x="4326179" y="4944869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179" y="4944869"/>
                <a:ext cx="755015" cy="1152495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13617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2" grpId="0"/>
      <p:bldP spid="45" grpId="0"/>
      <p:bldP spid="46" grpId="0"/>
      <p:bldP spid="47" grpId="0"/>
      <p:bldP spid="48" grpId="0"/>
      <p:bldP spid="49" grpId="0"/>
      <p:bldP spid="50" grpId="0"/>
      <p:bldP spid="53" grpId="0"/>
      <p:bldP spid="54" grpId="0"/>
      <p:bldP spid="58" grpId="0"/>
      <p:bldP spid="59" grpId="0"/>
      <p:bldP spid="60" grpId="0"/>
      <p:bldP spid="64" grpId="0"/>
      <p:bldP spid="64" grpId="1"/>
      <p:bldP spid="68" grpId="0"/>
      <p:bldP spid="71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-82316" y="421605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316" y="4216059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719844" y="451775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44" y="451775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3716788" y="451775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788" y="4517752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207755" y="4178452"/>
                <a:ext cx="194842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7755" y="4178452"/>
                <a:ext cx="1948421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123470" y="4250679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70" y="4250679"/>
                <a:ext cx="840486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209334" y="4184106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334" y="4184106"/>
                <a:ext cx="1901572" cy="1244828"/>
              </a:xfrm>
              <a:prstGeom prst="rect">
                <a:avLst/>
              </a:prstGeom>
              <a:blipFill rotWithShape="0">
                <a:blip r:embed="rId8"/>
                <a:stretch>
                  <a:fillRect r="-6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204845" y="45045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845" y="4504574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697305" y="4214392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305" y="4214392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848496" y="5400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848496" y="5472000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215046" y="4192667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046" y="4192667"/>
                <a:ext cx="1901572" cy="1244828"/>
              </a:xfrm>
              <a:prstGeom prst="rect">
                <a:avLst/>
              </a:prstGeom>
              <a:blipFill rotWithShape="0">
                <a:blip r:embed="rId11"/>
                <a:stretch>
                  <a:fillRect r="-6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7399161" y="446937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161" y="4469377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7848496" y="4197739"/>
                <a:ext cx="1146661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496" y="4197739"/>
                <a:ext cx="1146661" cy="115249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2226882" y="4223291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882" y="4223291"/>
                <a:ext cx="531937" cy="126130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822152" y="451775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152" y="4517752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3063855" y="4263183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55" y="4263183"/>
                <a:ext cx="755015" cy="115647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2625653" y="450795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653" y="4507955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7755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69" grpId="0"/>
      <p:bldP spid="70" grpId="0"/>
      <p:bldP spid="72" grpId="0"/>
      <p:bldP spid="73" grpId="0"/>
      <p:bldP spid="74" grpId="0"/>
      <p:bldP spid="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963971" y="4211086"/>
                <a:ext cx="194842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3971" y="4211086"/>
                <a:ext cx="1948421" cy="12448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966159" y="4211086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59" y="4211086"/>
                <a:ext cx="1901572" cy="1244828"/>
              </a:xfrm>
              <a:prstGeom prst="rect">
                <a:avLst/>
              </a:prstGeom>
              <a:blipFill rotWithShape="0">
                <a:blip r:embed="rId8"/>
                <a:stretch>
                  <a:fillRect r="-3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961061" y="45372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061" y="4537208"/>
                <a:ext cx="455387" cy="70788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453521" y="424702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521" y="4247026"/>
                <a:ext cx="755015" cy="1156470"/>
              </a:xfrm>
              <a:prstGeom prst="rect">
                <a:avLst/>
              </a:prstGeom>
              <a:blipFill rotWithShape="0">
                <a:blip r:embed="rId10"/>
                <a:stretch>
                  <a:fillRect b="-5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272432" y="5432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272432" y="5504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966159" y="4219462"/>
                <a:ext cx="1901572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59" y="4219462"/>
                <a:ext cx="1901572" cy="1257332"/>
              </a:xfrm>
              <a:prstGeom prst="rect">
                <a:avLst/>
              </a:prstGeom>
              <a:blipFill rotWithShape="0">
                <a:blip r:embed="rId11"/>
                <a:stretch>
                  <a:fillRect r="-3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24760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74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0" y="4248693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60" y="4550386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004" y="455038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686" y="4283313"/>
                <a:ext cx="840486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894349" y="4259806"/>
                <a:ext cx="890450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349" y="4259806"/>
                <a:ext cx="890450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5724128" y="453720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537208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228184" y="4247026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247026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272432" y="5432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272432" y="5504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821962" y="4250680"/>
                <a:ext cx="1051101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962" y="4250680"/>
                <a:ext cx="1051101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098" y="4255925"/>
                <a:ext cx="531937" cy="12613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68" y="4550386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071" y="4295817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9" y="4540589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6952296" y="4532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296" y="4532635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7452320" y="4204165"/>
                <a:ext cx="840486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4204165"/>
                <a:ext cx="840486" cy="115672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91194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74" grpId="0"/>
      <p:bldP spid="75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215649" y="4248693"/>
                <a:ext cx="724506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49" y="4248693"/>
                <a:ext cx="724506" cy="1261307"/>
              </a:xfrm>
              <a:prstGeom prst="rect">
                <a:avLst/>
              </a:prstGeom>
              <a:blipFill rotWithShape="0">
                <a:blip r:embed="rId3"/>
                <a:stretch>
                  <a:fillRect r="-92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865159" y="452529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59" y="452529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4971605" y="455038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605" y="4550386"/>
                <a:ext cx="455387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154965" y="4268886"/>
                <a:ext cx="678928" cy="1168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965" y="4268886"/>
                <a:ext cx="678928" cy="1168974"/>
              </a:xfrm>
              <a:prstGeom prst="rect">
                <a:avLst/>
              </a:prstGeom>
              <a:blipFill rotWithShape="0">
                <a:blip r:embed="rId6"/>
                <a:stretch>
                  <a:fillRect r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5324270" y="4236129"/>
                <a:ext cx="890450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70" y="4236129"/>
                <a:ext cx="890450" cy="1257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050253" y="453263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0253" y="4532635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494193" y="4285333"/>
                <a:ext cx="755015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193" y="4285333"/>
                <a:ext cx="755015" cy="115672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632472" y="5432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632472" y="550463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251293" y="4240292"/>
                <a:ext cx="1051101" cy="125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293" y="4240292"/>
                <a:ext cx="1051101" cy="1257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2194418" y="4228181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4418" y="4228181"/>
                <a:ext cx="531937" cy="12613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815422" y="45367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422" y="4536727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ovéPole 73"/>
              <p:cNvSpPr txBox="1"/>
              <p:nvPr/>
            </p:nvSpPr>
            <p:spPr>
              <a:xfrm>
                <a:off x="2808179" y="4289565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4" name="TextovéPol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179" y="4289565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2494350" y="4513857"/>
                <a:ext cx="500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350" y="4513857"/>
                <a:ext cx="500926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7117662" y="452003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7662" y="4520037"/>
                <a:ext cx="455387" cy="707886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7573049" y="4228181"/>
                <a:ext cx="1146661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049" y="4228181"/>
                <a:ext cx="1146661" cy="1164999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405932" y="4536727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5932" y="4536727"/>
                <a:ext cx="455387" cy="70788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765159" y="4243327"/>
                <a:ext cx="53193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159" y="4243327"/>
                <a:ext cx="531937" cy="1261307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128297" y="4550386"/>
                <a:ext cx="32718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8297" y="4550386"/>
                <a:ext cx="327185" cy="707886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326179" y="4289565"/>
                <a:ext cx="755015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179" y="4289565"/>
                <a:ext cx="755015" cy="115249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46953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5" grpId="0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74" grpId="0"/>
      <p:bldP spid="75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598648" y="452621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 se smíšenými čísly počítáme tak, že je nejdříve převedeme na zlomky a poté využíváme znalosti počítání s nimi 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3596958" y="4070872"/>
                <a:ext cx="736453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958" y="4070872"/>
                <a:ext cx="736453" cy="12448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117351" y="4376476"/>
                <a:ext cx="32438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351" y="4376476"/>
                <a:ext cx="324389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4385458" y="4108799"/>
                <a:ext cx="755015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5458" y="4108799"/>
                <a:ext cx="755015" cy="1168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067398" y="43764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398" y="4376476"/>
                <a:ext cx="455387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543711" y="4107429"/>
                <a:ext cx="1433469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711" y="4107429"/>
                <a:ext cx="1433469" cy="116897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890769" y="437647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769" y="4376475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346156" y="4107429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𝟓𝟕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6156" y="4107429"/>
                <a:ext cx="755015" cy="115647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>
            <a:off x="7290018" y="5400221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7290018" y="5299741"/>
            <a:ext cx="8823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5543711" y="4108799"/>
                <a:ext cx="1433469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711" y="4108799"/>
                <a:ext cx="1433469" cy="116897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856324" y="4067353"/>
                <a:ext cx="53977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324" y="4067353"/>
                <a:ext cx="539779" cy="12448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2233358" y="433976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358" y="4339769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558479" y="4107429"/>
                <a:ext cx="755015" cy="115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479" y="4107429"/>
                <a:ext cx="755015" cy="115647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3230012" y="43764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012" y="4376476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623410" y="3655573"/>
                <a:ext cx="994247" cy="2149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f>
                            <m:fPr>
                              <m:ctrlP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cs-CZ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10" y="3655573"/>
                <a:ext cx="994247" cy="214969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1457370" y="4376476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370" y="4376476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39338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  <p:bldP spid="26" grpId="0"/>
      <p:bldP spid="27" grpId="0"/>
      <p:bldP spid="28" grpId="0"/>
      <p:bldP spid="29" grpId="0"/>
      <p:bldP spid="29" grpId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61791" y="797725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Sčítat smíšená čísla lze i snáze.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467544" y="447194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471949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1269704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704" y="477364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3525872" y="4393435"/>
                <a:ext cx="134894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872" y="4393435"/>
                <a:ext cx="1348941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673330" y="4506569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𝟗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330" y="4506569"/>
                <a:ext cx="840486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3288750" y="4389835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750" y="4389835"/>
                <a:ext cx="1901572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4861717" y="4694574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1717" y="4694574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5238599" y="4436002"/>
                <a:ext cx="1452834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599" y="4436002"/>
                <a:ext cx="1452834" cy="115249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7116608" y="5597508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7116608" y="5669508"/>
            <a:ext cx="1188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3274277" y="4391524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277" y="4391524"/>
                <a:ext cx="1901572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6667273" y="4666885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273" y="4666885"/>
                <a:ext cx="45538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ovéPole 69"/>
              <p:cNvSpPr txBox="1"/>
              <p:nvPr/>
            </p:nvSpPr>
            <p:spPr>
              <a:xfrm>
                <a:off x="7116608" y="4395247"/>
                <a:ext cx="1146661" cy="1164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𝟏𝟓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0" name="TextovéPol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608" y="4395247"/>
                <a:ext cx="1146661" cy="1164999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2779337" y="4771634"/>
                <a:ext cx="53193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9337" y="4771634"/>
                <a:ext cx="531937" cy="707886"/>
              </a:xfrm>
              <a:prstGeom prst="rect">
                <a:avLst/>
              </a:prstGeom>
              <a:blipFill rotWithShape="0">
                <a:blip r:embed="rId13"/>
                <a:stretch>
                  <a:fillRect r="-287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2372012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012" y="4773642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bdélník 20"/>
          <p:cNvSpPr/>
          <p:nvPr/>
        </p:nvSpPr>
        <p:spPr>
          <a:xfrm>
            <a:off x="-1" y="2407631"/>
            <a:ext cx="4215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Sečteme nejdříve celky,</a:t>
            </a:r>
            <a:endParaRPr lang="cs-CZ" altLang="cs-CZ" sz="2800" b="1" dirty="0"/>
          </a:p>
        </p:txBody>
      </p:sp>
      <p:sp>
        <p:nvSpPr>
          <p:cNvPr id="22" name="Obdélník 21"/>
          <p:cNvSpPr/>
          <p:nvPr/>
        </p:nvSpPr>
        <p:spPr>
          <a:xfrm>
            <a:off x="4085164" y="2393416"/>
            <a:ext cx="5095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p</a:t>
            </a:r>
            <a:r>
              <a:rPr lang="cs-CZ" altLang="cs-CZ" sz="2800" b="1" dirty="0" smtClean="0"/>
              <a:t>oté samostatně zlomky.</a:t>
            </a:r>
            <a:endParaRPr lang="cs-CZ" altLang="cs-CZ" sz="2800" b="1" dirty="0"/>
          </a:p>
        </p:txBody>
      </p:sp>
      <p:sp>
        <p:nvSpPr>
          <p:cNvPr id="25" name="Obdélník 24"/>
          <p:cNvSpPr/>
          <p:nvPr/>
        </p:nvSpPr>
        <p:spPr>
          <a:xfrm>
            <a:off x="35496" y="2833772"/>
            <a:ext cx="9143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P</a:t>
            </a:r>
            <a:r>
              <a:rPr lang="cs-CZ" altLang="cs-CZ" sz="2800" b="1" dirty="0" smtClean="0"/>
              <a:t>okud je ve výsledku čitatel větší než jmenovatel, převedeme zlomek na smíšené číslo a přičteme.</a:t>
            </a:r>
            <a:endParaRPr lang="cs-CZ" alt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4540380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69" grpId="0"/>
      <p:bldP spid="70" grpId="0"/>
      <p:bldP spid="72" grpId="0"/>
      <p:bldP spid="73" grpId="0"/>
      <p:bldP spid="21" grpId="0"/>
      <p:bldP spid="22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61791" y="797725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Odčítat smíšená čísla lze také snáze. Alespoň někdy.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799824" y="447194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824" y="4471949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2601984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984" y="477364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4555338" y="4436002"/>
                <a:ext cx="134894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5338" y="4436002"/>
                <a:ext cx="1348941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3005610" y="4506569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610" y="4506569"/>
                <a:ext cx="840486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4292425" y="4436002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425" y="4436002"/>
                <a:ext cx="1901572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5825774" y="474865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5774" y="4748659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278135" y="4480052"/>
                <a:ext cx="840486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135" y="4480052"/>
                <a:ext cx="840486" cy="115672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6192312" y="573326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6192312" y="5805264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4292425" y="4437259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425" y="4437259"/>
                <a:ext cx="1901572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4111617" y="4771634"/>
                <a:ext cx="53193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17" y="4771634"/>
                <a:ext cx="53193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3704292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292" y="4773642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bdélník 20"/>
          <p:cNvSpPr/>
          <p:nvPr/>
        </p:nvSpPr>
        <p:spPr>
          <a:xfrm>
            <a:off x="-1" y="2407631"/>
            <a:ext cx="82099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Pokud je první zlomková část větší než druhá odečteme nejdříve celky,</a:t>
            </a:r>
            <a:endParaRPr lang="cs-CZ" altLang="cs-CZ" sz="2800" b="1" dirty="0"/>
          </a:p>
        </p:txBody>
      </p:sp>
      <p:sp>
        <p:nvSpPr>
          <p:cNvPr id="22" name="Obdélník 21"/>
          <p:cNvSpPr/>
          <p:nvPr/>
        </p:nvSpPr>
        <p:spPr>
          <a:xfrm>
            <a:off x="4347292" y="2838447"/>
            <a:ext cx="5095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p</a:t>
            </a:r>
            <a:r>
              <a:rPr lang="cs-CZ" altLang="cs-CZ" sz="2800" b="1" dirty="0" smtClean="0"/>
              <a:t>oté samostatně zlomky.</a:t>
            </a:r>
            <a:endParaRPr lang="cs-CZ" alt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8261641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1461791" y="797725"/>
            <a:ext cx="6748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Počítání se smíšenými čísly</a:t>
            </a:r>
            <a:endParaRPr lang="cs-CZ" sz="40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98884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Odčítat smíšená čísla lze také snáze. Alespoň někdy.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-36512" y="4471949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471949"/>
                <a:ext cx="994247" cy="1261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765648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648" y="4773642"/>
                <a:ext cx="455387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ovéPole 55"/>
              <p:cNvSpPr txBox="1"/>
              <p:nvPr/>
            </p:nvSpPr>
            <p:spPr>
              <a:xfrm>
                <a:off x="5270502" y="4428368"/>
                <a:ext cx="1348941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502" y="4428368"/>
                <a:ext cx="1348941" cy="12448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169274" y="4506569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9274" y="4506569"/>
                <a:ext cx="840486" cy="11689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5030845" y="4421215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0845" y="4421215"/>
                <a:ext cx="1901572" cy="12448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547990" y="4699000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7990" y="4699000"/>
                <a:ext cx="455387" cy="707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7000351" y="4430393"/>
                <a:ext cx="840486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351" y="4430393"/>
                <a:ext cx="840486" cy="115672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Přímá spojnice 64"/>
          <p:cNvCxnSpPr/>
          <p:nvPr/>
        </p:nvCxnSpPr>
        <p:spPr bwMode="auto">
          <a:xfrm>
            <a:off x="8136528" y="5681094"/>
            <a:ext cx="93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Přímá spojnice 65"/>
          <p:cNvCxnSpPr/>
          <p:nvPr/>
        </p:nvCxnSpPr>
        <p:spPr bwMode="auto">
          <a:xfrm flipV="1">
            <a:off x="8136528" y="5620633"/>
            <a:ext cx="93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011558" y="4421215"/>
                <a:ext cx="1901572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1558" y="4421215"/>
                <a:ext cx="1901572" cy="124482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4811881" y="4744262"/>
                <a:ext cx="53193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881" y="4744262"/>
                <a:ext cx="531937" cy="7078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1867956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956" y="4773642"/>
                <a:ext cx="455387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bdélník 20"/>
          <p:cNvSpPr/>
          <p:nvPr/>
        </p:nvSpPr>
        <p:spPr>
          <a:xfrm>
            <a:off x="-1" y="240763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Pokud je první zlomková část menší než druhá rozdělíme jeden celek a přidáme ho ke zlomkové části,</a:t>
            </a:r>
            <a:endParaRPr lang="cs-CZ" altLang="cs-CZ" sz="2800" b="1" dirty="0"/>
          </a:p>
        </p:txBody>
      </p:sp>
      <p:sp>
        <p:nvSpPr>
          <p:cNvPr id="22" name="Obdélník 21"/>
          <p:cNvSpPr/>
          <p:nvPr/>
        </p:nvSpPr>
        <p:spPr>
          <a:xfrm>
            <a:off x="980342" y="3256546"/>
            <a:ext cx="3735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/>
              <a:t>p</a:t>
            </a:r>
            <a:r>
              <a:rPr lang="cs-CZ" altLang="cs-CZ" sz="2800" b="1" dirty="0" smtClean="0"/>
              <a:t>oté odečteme celky</a:t>
            </a:r>
            <a:endParaRPr lang="cs-CZ" altLang="cs-CZ" sz="2800" b="1" dirty="0"/>
          </a:p>
        </p:txBody>
      </p:sp>
      <p:sp>
        <p:nvSpPr>
          <p:cNvPr id="18" name="Obdélník 17"/>
          <p:cNvSpPr/>
          <p:nvPr/>
        </p:nvSpPr>
        <p:spPr>
          <a:xfrm>
            <a:off x="4571999" y="3250936"/>
            <a:ext cx="3668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800" b="1" dirty="0" smtClean="0"/>
              <a:t>a nakonec i zlomky.</a:t>
            </a:r>
            <a:endParaRPr lang="cs-CZ" altLang="cs-CZ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239473" y="4484193"/>
                <a:ext cx="994247" cy="126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473" y="4484193"/>
                <a:ext cx="994247" cy="126130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3072795" y="4788569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795" y="4788569"/>
                <a:ext cx="455387" cy="70788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3549079" y="4518115"/>
                <a:ext cx="840486" cy="1168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079" y="4518115"/>
                <a:ext cx="840486" cy="116897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353027" y="4773642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027" y="4773642"/>
                <a:ext cx="455387" cy="70788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461317" y="5581978"/>
                <a:ext cx="4230168" cy="124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cs-CZ" sz="4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</m:t>
                      </m:r>
                      <m:f>
                        <m:fPr>
                          <m:ctrlP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cs-CZ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40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1317" y="5581978"/>
                <a:ext cx="4230168" cy="1248803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7697342" y="4673058"/>
                <a:ext cx="4553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342" y="4673058"/>
                <a:ext cx="455387" cy="707886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149703" y="4404451"/>
                <a:ext cx="840486" cy="1156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cs-CZ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cs-CZ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40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9703" y="4404451"/>
                <a:ext cx="840486" cy="1156727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1493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6" grpId="0"/>
      <p:bldP spid="56" grpId="1"/>
      <p:bldP spid="57" grpId="0"/>
      <p:bldP spid="61" grpId="0"/>
      <p:bldP spid="61" grpId="1"/>
      <p:bldP spid="62" grpId="0"/>
      <p:bldP spid="63" grpId="0"/>
      <p:bldP spid="67" grpId="0"/>
      <p:bldP spid="72" grpId="0"/>
      <p:bldP spid="73" grpId="0"/>
      <p:bldP spid="21" grpId="0"/>
      <p:bldP spid="22" grpId="0"/>
      <p:bldP spid="18" grpId="0"/>
      <p:bldP spid="19" grpId="0"/>
      <p:bldP spid="20" grpId="0"/>
      <p:bldP spid="23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3935</TotalTime>
  <Words>526</Words>
  <Application>Microsoft Office PowerPoint</Application>
  <PresentationFormat>Předvádění na obrazovce (4:3)</PresentationFormat>
  <Paragraphs>283</Paragraphs>
  <Slides>15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Cambria Math</vt:lpstr>
      <vt:lpstr>Tahoma</vt:lpstr>
      <vt:lpstr>Wingdings</vt:lpstr>
      <vt:lpstr>Prezentace školení zaměstnanců</vt:lpstr>
      <vt:lpstr>Počítání se smíšenými čísly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444</cp:revision>
  <dcterms:created xsi:type="dcterms:W3CDTF">2012-01-02T08:14:14Z</dcterms:created>
  <dcterms:modified xsi:type="dcterms:W3CDTF">2015-11-16T15:51:00Z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