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4" r:id="rId3"/>
    <p:sldId id="313" r:id="rId4"/>
    <p:sldId id="312" r:id="rId5"/>
    <p:sldId id="296" r:id="rId6"/>
    <p:sldId id="309" r:id="rId7"/>
    <p:sldId id="310" r:id="rId8"/>
    <p:sldId id="302" r:id="rId9"/>
    <p:sldId id="311" r:id="rId10"/>
    <p:sldId id="274" r:id="rId1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BFEA8"/>
    <a:srgbClr val="72F828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85" autoAdjust="0"/>
    <p:restoredTop sz="94600" autoAdjust="0"/>
  </p:normalViewPr>
  <p:slideViewPr>
    <p:cSldViewPr>
      <p:cViewPr varScale="1">
        <p:scale>
          <a:sx n="75" d="100"/>
          <a:sy n="75" d="100"/>
        </p:scale>
        <p:origin x="8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14787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940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558718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12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5" Type="http://schemas.openxmlformats.org/officeDocument/2006/relationships/image" Target="../media/image103.png"/><Relationship Id="rId15" Type="http://schemas.openxmlformats.org/officeDocument/2006/relationships/image" Target="../media/image113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Relationship Id="rId14" Type="http://schemas.openxmlformats.org/officeDocument/2006/relationships/image" Target="../media/image1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image" Target="../media/image61.png"/><Relationship Id="rId16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7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Dělení zlomků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2508005" y="170997"/>
            <a:ext cx="4220221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Dělení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2123728" y="315644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156443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2839471" y="348746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3487464"/>
                <a:ext cx="45538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3343527" y="319637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3196378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Rectangle 4"/>
          <p:cNvSpPr>
            <a:spLocks noChangeArrowheads="1"/>
          </p:cNvSpPr>
          <p:nvPr/>
        </p:nvSpPr>
        <p:spPr bwMode="auto">
          <a:xfrm>
            <a:off x="1543015" y="1700808"/>
            <a:ext cx="7091521" cy="104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Dělení dvou zlomků odpovídá násobení </a:t>
            </a:r>
            <a:endParaRPr lang="cs-CZ" altLang="cs-CZ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prvního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zlomku převráceným druhým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zlomkem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3798848" y="347671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3476715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4260715" y="319437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3194370"/>
                <a:ext cx="1127295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486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Opíšeme první zlomek (dělenec)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louk 92"/>
          <p:cNvSpPr/>
          <p:nvPr/>
        </p:nvSpPr>
        <p:spPr bwMode="auto">
          <a:xfrm rot="16200000">
            <a:off x="2581685" y="2676553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Oblouk 93"/>
          <p:cNvSpPr/>
          <p:nvPr/>
        </p:nvSpPr>
        <p:spPr bwMode="auto">
          <a:xfrm rot="5400000">
            <a:off x="2545024" y="388104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5388011" y="34382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3438276"/>
                <a:ext cx="455387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5898267" y="319639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3196395"/>
                <a:ext cx="755015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Přímá spojnice 96"/>
          <p:cNvCxnSpPr/>
          <p:nvPr/>
        </p:nvCxnSpPr>
        <p:spPr bwMode="auto">
          <a:xfrm>
            <a:off x="7001986" y="454528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7001986" y="444480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4267195" y="3187341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195" y="3187341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ovéPole 99"/>
              <p:cNvSpPr txBox="1"/>
              <p:nvPr/>
            </p:nvSpPr>
            <p:spPr>
              <a:xfrm>
                <a:off x="323216" y="318734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16" y="3187341"/>
                <a:ext cx="994247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1039878" y="347671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878" y="3476715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1543015" y="322727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015" y="3227276"/>
                <a:ext cx="448841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1910271" y="34716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271" y="347168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Rectangle 4"/>
          <p:cNvSpPr>
            <a:spLocks noChangeArrowheads="1"/>
          </p:cNvSpPr>
          <p:nvPr/>
        </p:nvSpPr>
        <p:spPr bwMode="auto">
          <a:xfrm>
            <a:off x="0" y="522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Místo dělení zapíšeme násobení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4"/>
          <p:cNvSpPr>
            <a:spLocks noChangeArrowheads="1"/>
          </p:cNvSpPr>
          <p:nvPr/>
        </p:nvSpPr>
        <p:spPr bwMode="auto">
          <a:xfrm>
            <a:off x="0" y="558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Převrátíme druhý zlomek (dělitele)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4"/>
          <p:cNvSpPr>
            <a:spLocks noChangeArrowheads="1"/>
          </p:cNvSpPr>
          <p:nvPr/>
        </p:nvSpPr>
        <p:spPr bwMode="auto">
          <a:xfrm>
            <a:off x="0" y="594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Zlomky vynásobíme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6632254" y="34558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254" y="3455865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7182232" y="317535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232" y="3175354"/>
                <a:ext cx="448841" cy="116897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Rectangle 4"/>
          <p:cNvSpPr>
            <a:spLocks noChangeArrowheads="1"/>
          </p:cNvSpPr>
          <p:nvPr/>
        </p:nvSpPr>
        <p:spPr bwMode="auto">
          <a:xfrm>
            <a:off x="0" y="6336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Výsledek upravíme do základního varu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blouk 109"/>
          <p:cNvSpPr/>
          <p:nvPr/>
        </p:nvSpPr>
        <p:spPr bwMode="auto">
          <a:xfrm>
            <a:off x="1364175" y="335890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  <p:bldP spid="91" grpId="0"/>
      <p:bldP spid="91" grpId="1"/>
      <p:bldP spid="92" grpId="0"/>
      <p:bldP spid="93" grpId="0" animBg="1"/>
      <p:bldP spid="94" grpId="0" animBg="1"/>
      <p:bldP spid="95" grpId="0"/>
      <p:bldP spid="96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Převrácený zlomek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472000" y="3240000"/>
                <a:ext cx="49712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000" y="3240000"/>
                <a:ext cx="497124" cy="101752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7177878" y="3240000"/>
                <a:ext cx="35907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878" y="3240000"/>
                <a:ext cx="359073" cy="9219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2020632"/>
            <a:ext cx="9180511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je to převrácený zlomek?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0" y="2484000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 u něhož vyměníme čitatele se jmenovatelem.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>
            <a:off x="5437022" y="3420000"/>
            <a:ext cx="822960" cy="69959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0" y="3600000"/>
            <a:ext cx="6455541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převrácený zlomek ke zlomku     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5497092" y="4320000"/>
                <a:ext cx="497124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092" y="4320000"/>
                <a:ext cx="497124" cy="102752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7200000" y="4320000"/>
                <a:ext cx="1138517" cy="931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4320000"/>
                <a:ext cx="1138517" cy="9319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Oblouk 51"/>
          <p:cNvSpPr/>
          <p:nvPr/>
        </p:nvSpPr>
        <p:spPr bwMode="auto">
          <a:xfrm>
            <a:off x="5478647" y="4500000"/>
            <a:ext cx="822960" cy="69959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0" y="4680000"/>
            <a:ext cx="6455541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převrácený zlomek ke zlomku     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4981523" y="5670460"/>
                <a:ext cx="49712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3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523" y="5670460"/>
                <a:ext cx="497124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7200000" y="5472000"/>
                <a:ext cx="35907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5472000"/>
                <a:ext cx="359073" cy="92198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0" y="5760000"/>
            <a:ext cx="6455541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převrácený zlomek k číslu      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5912385" y="5473796"/>
                <a:ext cx="1138517" cy="920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385" y="5473796"/>
                <a:ext cx="1138517" cy="92018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2740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0" grpId="0"/>
      <p:bldP spid="60" grpId="0"/>
      <p:bldP spid="39" grpId="0" animBg="1"/>
      <p:bldP spid="48" grpId="0"/>
      <p:bldP spid="50" grpId="0"/>
      <p:bldP spid="51" grpId="0"/>
      <p:bldP spid="52" grpId="0" animBg="1"/>
      <p:bldP spid="53" grpId="0"/>
      <p:bldP spid="54" grpId="0"/>
      <p:bldP spid="55" grpId="0"/>
      <p:bldP spid="57" grpId="0"/>
      <p:bldP spid="91" grpId="0"/>
      <p:bldP spid="9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bdélník 99"/>
          <p:cNvSpPr/>
          <p:nvPr/>
        </p:nvSpPr>
        <p:spPr bwMode="auto">
          <a:xfrm>
            <a:off x="5119224" y="3460834"/>
            <a:ext cx="11952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510648" y="166155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Dělení zlomků: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35505" y="3240417"/>
            <a:ext cx="1195443" cy="1196244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délník 14"/>
          <p:cNvSpPr/>
          <p:nvPr/>
        </p:nvSpPr>
        <p:spPr bwMode="auto">
          <a:xfrm>
            <a:off x="2525884" y="3240318"/>
            <a:ext cx="1194331" cy="119634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2583334" y="5491741"/>
            <a:ext cx="1195200" cy="11952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2524772" y="3838489"/>
            <a:ext cx="1195443" cy="59812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2580554" y="6477274"/>
            <a:ext cx="1195200" cy="205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236374" y="3375676"/>
                <a:ext cx="9086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74" y="3375676"/>
                <a:ext cx="908639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2642881" y="3033632"/>
                <a:ext cx="968278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2881" y="3033632"/>
                <a:ext cx="968278" cy="147521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ovéPole 73"/>
          <p:cNvSpPr txBox="1"/>
          <p:nvPr/>
        </p:nvSpPr>
        <p:spPr>
          <a:xfrm>
            <a:off x="1940811" y="3438855"/>
            <a:ext cx="585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111515" y="3318137"/>
                <a:ext cx="5857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515" y="3318137"/>
                <a:ext cx="585764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-334458" y="2268161"/>
                <a:ext cx="15202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34458" y="2268161"/>
                <a:ext cx="1520282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ovéPole 78"/>
          <p:cNvSpPr txBox="1"/>
          <p:nvPr/>
        </p:nvSpPr>
        <p:spPr>
          <a:xfrm>
            <a:off x="1275160" y="1092170"/>
            <a:ext cx="776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Vydělte (zapište pomocí zlomků):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4885405" y="2000092"/>
                <a:ext cx="144016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405" y="2000092"/>
                <a:ext cx="1440160" cy="10143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629471" y="2020346"/>
                <a:ext cx="1112307" cy="1014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71" y="2020346"/>
                <a:ext cx="1112307" cy="10143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6099750" y="1998058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750" y="1998058"/>
                <a:ext cx="543739" cy="101431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928197" y="2020346"/>
                <a:ext cx="1089075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cs-CZ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8197" y="2020346"/>
                <a:ext cx="1089075" cy="101431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Obdélník 81"/>
              <p:cNvSpPr/>
              <p:nvPr/>
            </p:nvSpPr>
            <p:spPr>
              <a:xfrm>
                <a:off x="2787938" y="2026573"/>
                <a:ext cx="1112307" cy="1014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938" y="2026573"/>
                <a:ext cx="1112307" cy="101431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6890682" y="2018245"/>
                <a:ext cx="144016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682" y="2018245"/>
                <a:ext cx="1440160" cy="101431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Obdélník 83"/>
              <p:cNvSpPr/>
              <p:nvPr/>
            </p:nvSpPr>
            <p:spPr>
              <a:xfrm>
                <a:off x="8205824" y="2016734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4" name="Obdélník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824" y="2016734"/>
                <a:ext cx="543739" cy="101431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ovéPole 84"/>
              <p:cNvSpPr txBox="1"/>
              <p:nvPr/>
            </p:nvSpPr>
            <p:spPr>
              <a:xfrm>
                <a:off x="1443620" y="3375677"/>
                <a:ext cx="5857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620" y="3375677"/>
                <a:ext cx="585764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Obdélník 85"/>
          <p:cNvSpPr/>
          <p:nvPr/>
        </p:nvSpPr>
        <p:spPr bwMode="auto">
          <a:xfrm>
            <a:off x="5126779" y="3160990"/>
            <a:ext cx="1195443" cy="1196244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Obdélník 89"/>
          <p:cNvSpPr/>
          <p:nvPr/>
        </p:nvSpPr>
        <p:spPr bwMode="auto">
          <a:xfrm>
            <a:off x="7409756" y="3168060"/>
            <a:ext cx="1195200" cy="11952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Obdélník 92"/>
          <p:cNvSpPr/>
          <p:nvPr/>
        </p:nvSpPr>
        <p:spPr bwMode="auto">
          <a:xfrm>
            <a:off x="7409756" y="3178495"/>
            <a:ext cx="11952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6167994" y="3284008"/>
                <a:ext cx="5857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994" y="3284008"/>
                <a:ext cx="585764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6460876" y="3332751"/>
                <a:ext cx="5857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0876" y="3332751"/>
                <a:ext cx="585764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Obdélník 96"/>
          <p:cNvSpPr/>
          <p:nvPr/>
        </p:nvSpPr>
        <p:spPr bwMode="auto">
          <a:xfrm>
            <a:off x="7403441" y="3460926"/>
            <a:ext cx="11952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Obdélník 97"/>
          <p:cNvSpPr/>
          <p:nvPr/>
        </p:nvSpPr>
        <p:spPr bwMode="auto">
          <a:xfrm>
            <a:off x="7403441" y="3762693"/>
            <a:ext cx="11952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Obdélník 98"/>
          <p:cNvSpPr/>
          <p:nvPr/>
        </p:nvSpPr>
        <p:spPr bwMode="auto">
          <a:xfrm>
            <a:off x="7406953" y="4061354"/>
            <a:ext cx="1195200" cy="298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Obdélník 100"/>
          <p:cNvSpPr/>
          <p:nvPr/>
        </p:nvSpPr>
        <p:spPr bwMode="auto">
          <a:xfrm>
            <a:off x="5126779" y="3757192"/>
            <a:ext cx="1195200" cy="306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délník 101"/>
          <p:cNvSpPr/>
          <p:nvPr/>
        </p:nvSpPr>
        <p:spPr bwMode="auto">
          <a:xfrm>
            <a:off x="5126900" y="4057274"/>
            <a:ext cx="1195200" cy="30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5317389" y="2962373"/>
                <a:ext cx="817566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389" y="2962373"/>
                <a:ext cx="817566" cy="147521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ovéPole 102"/>
          <p:cNvSpPr txBox="1"/>
          <p:nvPr/>
        </p:nvSpPr>
        <p:spPr>
          <a:xfrm>
            <a:off x="6865117" y="3369243"/>
            <a:ext cx="463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7633560" y="2961900"/>
                <a:ext cx="78002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560" y="2961900"/>
                <a:ext cx="780020" cy="147521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Obdélník 103"/>
          <p:cNvSpPr/>
          <p:nvPr/>
        </p:nvSpPr>
        <p:spPr bwMode="auto">
          <a:xfrm>
            <a:off x="60993" y="5485928"/>
            <a:ext cx="1194331" cy="119634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Obdélník 104"/>
          <p:cNvSpPr/>
          <p:nvPr/>
        </p:nvSpPr>
        <p:spPr bwMode="auto">
          <a:xfrm>
            <a:off x="59881" y="6084099"/>
            <a:ext cx="1195443" cy="59812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-77989" y="5279518"/>
                <a:ext cx="1368152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989" y="5279518"/>
                <a:ext cx="1368152" cy="147521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1150963" y="5596091"/>
                <a:ext cx="5857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963" y="5596091"/>
                <a:ext cx="585764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1443620" y="5596090"/>
                <a:ext cx="5857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620" y="5596090"/>
                <a:ext cx="585764" cy="830997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Obdélník 108"/>
          <p:cNvSpPr/>
          <p:nvPr/>
        </p:nvSpPr>
        <p:spPr bwMode="auto">
          <a:xfrm>
            <a:off x="2584385" y="6278531"/>
            <a:ext cx="1195200" cy="205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Obdélník 109"/>
          <p:cNvSpPr/>
          <p:nvPr/>
        </p:nvSpPr>
        <p:spPr bwMode="auto">
          <a:xfrm>
            <a:off x="2580554" y="6078922"/>
            <a:ext cx="1195200" cy="201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Obdélník 110"/>
          <p:cNvSpPr/>
          <p:nvPr/>
        </p:nvSpPr>
        <p:spPr bwMode="auto">
          <a:xfrm>
            <a:off x="2580554" y="5680570"/>
            <a:ext cx="1195200" cy="2016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" name="Obdélník 111"/>
          <p:cNvSpPr/>
          <p:nvPr/>
        </p:nvSpPr>
        <p:spPr bwMode="auto">
          <a:xfrm>
            <a:off x="2584712" y="5874104"/>
            <a:ext cx="1195200" cy="2016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" name="Obdélník 112"/>
          <p:cNvSpPr/>
          <p:nvPr/>
        </p:nvSpPr>
        <p:spPr bwMode="auto">
          <a:xfrm>
            <a:off x="2582586" y="5480489"/>
            <a:ext cx="1195200" cy="2052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TextovéPole 113"/>
          <p:cNvSpPr txBox="1"/>
          <p:nvPr/>
        </p:nvSpPr>
        <p:spPr>
          <a:xfrm>
            <a:off x="1909340" y="5646277"/>
            <a:ext cx="585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2439156" y="5279518"/>
                <a:ext cx="1368152" cy="1480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156" y="5279518"/>
                <a:ext cx="1368152" cy="1480021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ovéPole 114"/>
              <p:cNvSpPr txBox="1"/>
              <p:nvPr/>
            </p:nvSpPr>
            <p:spPr>
              <a:xfrm>
                <a:off x="-207622" y="4424630"/>
                <a:ext cx="152028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15" name="TextovéPole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7622" y="4424630"/>
                <a:ext cx="1520282" cy="1014317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Obdélník 115"/>
              <p:cNvSpPr/>
              <p:nvPr/>
            </p:nvSpPr>
            <p:spPr>
              <a:xfrm>
                <a:off x="781871" y="4424680"/>
                <a:ext cx="1112307" cy="1014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16" name="Obdélník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871" y="4424680"/>
                <a:ext cx="1112307" cy="1014317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ovéPole 116"/>
              <p:cNvSpPr txBox="1"/>
              <p:nvPr/>
            </p:nvSpPr>
            <p:spPr>
              <a:xfrm>
                <a:off x="2080597" y="4424680"/>
                <a:ext cx="1089075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17" name="TextovéPole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597" y="4424680"/>
                <a:ext cx="1089075" cy="1014317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Obdélník 117"/>
              <p:cNvSpPr/>
              <p:nvPr/>
            </p:nvSpPr>
            <p:spPr>
              <a:xfrm>
                <a:off x="2940338" y="4430907"/>
                <a:ext cx="1112307" cy="1014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3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18" name="Obdélník 1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0338" y="4430907"/>
                <a:ext cx="1112307" cy="1014317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délník 7"/>
          <p:cNvSpPr/>
          <p:nvPr/>
        </p:nvSpPr>
        <p:spPr>
          <a:xfrm>
            <a:off x="4029413" y="4773793"/>
            <a:ext cx="50707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>
                <a:solidFill>
                  <a:srgbClr val="FF0000"/>
                </a:solidFill>
              </a:rPr>
              <a:t>Dělení dvou zlomků odpovídá násobení prvního zlomku převráceným druhým zlomkem.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510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2" grpId="0" animBg="1"/>
      <p:bldP spid="15" grpId="0" animBg="1"/>
      <p:bldP spid="22" grpId="0" animBg="1"/>
      <p:bldP spid="48" grpId="0" animBg="1"/>
      <p:bldP spid="53" grpId="0" animBg="1"/>
      <p:bldP spid="61" grpId="0"/>
      <p:bldP spid="66" grpId="0"/>
      <p:bldP spid="74" grpId="0"/>
      <p:bldP spid="77" grpId="0"/>
      <p:bldP spid="67" grpId="0"/>
      <p:bldP spid="79" grpId="0"/>
      <p:bldP spid="80" grpId="0"/>
      <p:bldP spid="3" grpId="0"/>
      <p:bldP spid="5" grpId="0"/>
      <p:bldP spid="81" grpId="0"/>
      <p:bldP spid="82" grpId="0"/>
      <p:bldP spid="83" grpId="0"/>
      <p:bldP spid="84" grpId="0"/>
      <p:bldP spid="85" grpId="0"/>
      <p:bldP spid="86" grpId="0" animBg="1"/>
      <p:bldP spid="90" grpId="0" animBg="1"/>
      <p:bldP spid="93" grpId="0" animBg="1"/>
      <p:bldP spid="94" grpId="0"/>
      <p:bldP spid="95" grpId="0"/>
      <p:bldP spid="97" grpId="0" animBg="1"/>
      <p:bldP spid="98" grpId="0" animBg="1"/>
      <p:bldP spid="99" grpId="0" animBg="1"/>
      <p:bldP spid="101" grpId="0" animBg="1"/>
      <p:bldP spid="102" grpId="0" animBg="1"/>
      <p:bldP spid="88" grpId="0"/>
      <p:bldP spid="103" grpId="0"/>
      <p:bldP spid="96" grpId="0"/>
      <p:bldP spid="104" grpId="0" animBg="1"/>
      <p:bldP spid="105" grpId="0" animBg="1"/>
      <p:bldP spid="106" grpId="0"/>
      <p:bldP spid="107" grpId="0"/>
      <p:bldP spid="108" grpId="0"/>
      <p:bldP spid="109" grpId="0" animBg="1"/>
      <p:bldP spid="110" grpId="0" animBg="1"/>
      <p:bldP spid="111" grpId="0" animBg="1"/>
      <p:bldP spid="112" grpId="0" animBg="1"/>
      <p:bldP spid="113" grpId="0" animBg="1"/>
      <p:bldP spid="114" grpId="0"/>
      <p:bldP spid="65" grpId="0"/>
      <p:bldP spid="115" grpId="0"/>
      <p:bldP spid="116" grpId="0"/>
      <p:bldP spid="117" grpId="0"/>
      <p:bldP spid="118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4462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Dělení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123728" y="243636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436363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839471" y="276738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2767384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343527" y="247629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2476298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917858" y="656748"/>
            <a:ext cx="8280920" cy="104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Dělení dvou zlomků odpovídá násobení </a:t>
            </a:r>
            <a:endParaRPr lang="cs-CZ" altLang="cs-CZ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prvního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zlomku převráceným druhým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zlomkem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798848" y="2756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2756635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4260715" y="247429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2474290"/>
                <a:ext cx="1127295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432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Opíšeme první zlomek (dělenec)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2581685" y="1956473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545024" y="316096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388011" y="27181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2718196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898267" y="247631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2476315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001986" y="382520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001986" y="372472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267195" y="2467261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195" y="2467261"/>
                <a:ext cx="1127295" cy="116897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23216" y="246726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16" y="2467261"/>
                <a:ext cx="994247" cy="12448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039878" y="2756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878" y="2756635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543015" y="250719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015" y="2507196"/>
                <a:ext cx="448841" cy="116897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910271" y="275160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271" y="2751606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4824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Místo dělení zapíšeme násobení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0" y="5328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Převrátíme druhý zlomek (dělitele)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0" y="5832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Zlomky vynásobíme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632254" y="273578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254" y="2735785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182232" y="245527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232" y="2455274"/>
                <a:ext cx="448841" cy="116897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6336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Výsledek upravíme do základního varu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>
            <a:off x="1364175" y="263882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350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84" grpId="0"/>
      <p:bldP spid="84" grpId="1"/>
      <p:bldP spid="85" grpId="0"/>
      <p:bldP spid="4" grpId="0" animBg="1"/>
      <p:bldP spid="39" grpId="0" animBg="1"/>
      <p:bldP spid="43" grpId="0"/>
      <p:bldP spid="44" grpId="0"/>
      <p:bldP spid="47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3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Vydělte </a:t>
            </a:r>
            <a:r>
              <a:rPr lang="cs-CZ" altLang="cs-CZ" sz="3200" b="1" dirty="0" smtClean="0"/>
              <a:t>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1106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110689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110689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110689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3254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325491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200000" y="360000"/>
                <a:ext cx="170046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64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Dělení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022704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Vydělte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586588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4029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4029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110689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110689" cy="8184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254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25491" cy="8182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325491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325491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110689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110689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1106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110689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58658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586588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6840000" y="360000"/>
                <a:ext cx="148566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839999" y="360000"/>
                <a:ext cx="148566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999" y="360000"/>
                <a:ext cx="1485663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840000" y="360000"/>
                <a:ext cx="314189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15993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6839998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998" y="360000"/>
                <a:ext cx="528991" cy="81823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219178" y="637759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Dělení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9786590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27584" y="1799951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63230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632306" cy="8182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86012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86012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96932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969321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971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9717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6840000" y="360000"/>
                <a:ext cx="127086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1823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2212657" y="359665"/>
            <a:ext cx="42437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Dělení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2600882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108222" y="1925286"/>
            <a:ext cx="2375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799018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799018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96752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967526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44284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442848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274341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274341" cy="81842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840000" y="360000"/>
                <a:ext cx="148566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84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840000" y="360000"/>
                <a:ext cx="127086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270861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40000" y="360000"/>
                <a:ext cx="191526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915268" cy="81823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309034" y="426209"/>
            <a:ext cx="50766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Sčítání, odčítání, </a:t>
            </a:r>
          </a:p>
          <a:p>
            <a:pPr algn="ctr"/>
            <a:r>
              <a:rPr lang="cs-CZ" sz="2800" b="1" dirty="0" smtClean="0"/>
              <a:t>násobení  a dělení zlomků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579622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108222" y="1925286"/>
            <a:ext cx="2375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657651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657651" cy="81599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442848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442848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65585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655855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3265125" cy="9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3265125" cy="9681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840000" y="360000"/>
                <a:ext cx="528991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840000" y="360000"/>
                <a:ext cx="170046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1842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71881" y="361732"/>
                <a:ext cx="314189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881" y="361732"/>
                <a:ext cx="314189" cy="80791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840000" y="360000"/>
                <a:ext cx="170046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907704" y="489156"/>
            <a:ext cx="46926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Sčítání, odčítání, </a:t>
            </a:r>
          </a:p>
          <a:p>
            <a:pPr algn="ctr"/>
            <a:r>
              <a:rPr lang="cs-CZ" sz="2800" b="1" dirty="0" smtClean="0"/>
              <a:t>násobení  a dělení zlomků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8078304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3496</TotalTime>
  <Words>259</Words>
  <Application>Microsoft Office PowerPoint</Application>
  <PresentationFormat>Předvádění na obrazovce (4:3)</PresentationFormat>
  <Paragraphs>174</Paragraphs>
  <Slides>10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Cambria Math</vt:lpstr>
      <vt:lpstr>Tahoma</vt:lpstr>
      <vt:lpstr>Wingdings</vt:lpstr>
      <vt:lpstr>Prezentace školení zaměstnanců</vt:lpstr>
      <vt:lpstr>Dělení zlomků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400</cp:revision>
  <dcterms:created xsi:type="dcterms:W3CDTF">2012-01-02T08:14:14Z</dcterms:created>
  <dcterms:modified xsi:type="dcterms:W3CDTF">2015-11-16T10:51:14Z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