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4" r:id="rId3"/>
    <p:sldId id="293" r:id="rId4"/>
    <p:sldId id="305" r:id="rId5"/>
    <p:sldId id="306" r:id="rId6"/>
    <p:sldId id="307" r:id="rId7"/>
    <p:sldId id="308" r:id="rId8"/>
    <p:sldId id="296" r:id="rId9"/>
    <p:sldId id="309" r:id="rId10"/>
    <p:sldId id="310" r:id="rId11"/>
    <p:sldId id="302" r:id="rId12"/>
    <p:sldId id="311" r:id="rId13"/>
    <p:sldId id="274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BFEA8"/>
    <a:srgbClr val="72F828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5" autoAdjust="0"/>
    <p:restoredTop sz="94600" autoAdjust="0"/>
  </p:normalViewPr>
  <p:slideViewPr>
    <p:cSldViewPr>
      <p:cViewPr varScale="1">
        <p:scale>
          <a:sx n="71" d="100"/>
          <a:sy n="71" d="100"/>
        </p:scale>
        <p:origin x="2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14787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90554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200470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7604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122384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8124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13" Type="http://schemas.openxmlformats.org/officeDocument/2006/relationships/image" Target="../media/image129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12" Type="http://schemas.openxmlformats.org/officeDocument/2006/relationships/image" Target="../media/image128.png"/><Relationship Id="rId17" Type="http://schemas.openxmlformats.org/officeDocument/2006/relationships/image" Target="../media/image132.png"/><Relationship Id="rId2" Type="http://schemas.openxmlformats.org/officeDocument/2006/relationships/image" Target="../media/image118.png"/><Relationship Id="rId16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.png"/><Relationship Id="rId11" Type="http://schemas.openxmlformats.org/officeDocument/2006/relationships/image" Target="../media/image127.png"/><Relationship Id="rId5" Type="http://schemas.openxmlformats.org/officeDocument/2006/relationships/image" Target="../media/image121.png"/><Relationship Id="rId15" Type="http://schemas.openxmlformats.org/officeDocument/2006/relationships/image" Target="../media/image130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Relationship Id="rId14" Type="http://schemas.openxmlformats.org/officeDocument/2006/relationships/image" Target="../media/image1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34.png"/><Relationship Id="rId7" Type="http://schemas.openxmlformats.org/officeDocument/2006/relationships/image" Target="../media/image12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42.png"/><Relationship Id="rId7" Type="http://schemas.openxmlformats.org/officeDocument/2006/relationships/image" Target="../media/image16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Relationship Id="rId9" Type="http://schemas.openxmlformats.org/officeDocument/2006/relationships/image" Target="../media/image1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17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19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26" Type="http://schemas.openxmlformats.org/officeDocument/2006/relationships/image" Target="../media/image84.png"/><Relationship Id="rId3" Type="http://schemas.openxmlformats.org/officeDocument/2006/relationships/image" Target="../media/image61.png"/><Relationship Id="rId21" Type="http://schemas.openxmlformats.org/officeDocument/2006/relationships/image" Target="../media/image79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5" Type="http://schemas.openxmlformats.org/officeDocument/2006/relationships/image" Target="../media/image8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74.png"/><Relationship Id="rId20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24" Type="http://schemas.openxmlformats.org/officeDocument/2006/relationships/image" Target="../media/image82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23" Type="http://schemas.openxmlformats.org/officeDocument/2006/relationships/image" Target="../media/image81.pn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Relationship Id="rId22" Type="http://schemas.openxmlformats.org/officeDocument/2006/relationships/image" Target="../media/image80.png"/><Relationship Id="rId27" Type="http://schemas.openxmlformats.org/officeDocument/2006/relationships/image" Target="../media/image8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101.png"/><Relationship Id="rId2" Type="http://schemas.openxmlformats.org/officeDocument/2006/relationships/image" Target="../media/image86.png"/><Relationship Id="rId16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3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12" Type="http://schemas.openxmlformats.org/officeDocument/2006/relationships/image" Target="../media/image112.png"/><Relationship Id="rId17" Type="http://schemas.openxmlformats.org/officeDocument/2006/relationships/image" Target="../media/image117.png"/><Relationship Id="rId2" Type="http://schemas.openxmlformats.org/officeDocument/2006/relationships/image" Target="../media/image102.png"/><Relationship Id="rId16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5" Type="http://schemas.openxmlformats.org/officeDocument/2006/relationships/image" Target="../media/image115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Relationship Id="rId14" Type="http://schemas.openxmlformats.org/officeDocument/2006/relationships/image" Target="../media/image1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Násobení zlomků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54698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Vynásobte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63230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632306" cy="8182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276714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276714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06191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061911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63230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63230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2276714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2276714" cy="8184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206191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2061910" cy="81842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206191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2061911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84710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847108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59665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59665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200441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441" y="360000"/>
                <a:ext cx="1700466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200000" y="360000"/>
                <a:ext cx="127086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200000" y="360000"/>
                <a:ext cx="1485663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485663" cy="81541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199999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0000"/>
                <a:ext cx="314189" cy="4308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2600882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108222" y="1925286"/>
            <a:ext cx="2375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799018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799018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01382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013821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655855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655855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274341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274341" cy="81842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840000" y="360000"/>
                <a:ext cx="148566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84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840000" y="360000"/>
                <a:ext cx="127086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4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66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840000" y="360000"/>
                <a:ext cx="1485663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0964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979018" y="246805"/>
            <a:ext cx="45700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Sčítání, odčítání </a:t>
            </a:r>
          </a:p>
          <a:p>
            <a:pPr algn="ctr"/>
            <a:r>
              <a:rPr lang="cs-CZ" sz="4000" dirty="0" smtClean="0"/>
              <a:t>a 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579622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108222" y="1925286"/>
            <a:ext cx="2375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489143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489143" cy="81599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48914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48914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87065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870658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3265125" cy="9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3265125" cy="9681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6840000" y="360000"/>
                <a:ext cx="528991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6840000" y="360000"/>
                <a:ext cx="148566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861897" y="318886"/>
            <a:ext cx="45700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Sčítání, odčítání </a:t>
            </a:r>
          </a:p>
          <a:p>
            <a:pPr algn="ctr"/>
            <a:r>
              <a:rPr lang="cs-CZ" sz="4000" dirty="0" smtClean="0"/>
              <a:t>a 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8078304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Násobení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0" y="1935196"/>
            <a:ext cx="9144000" cy="96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násobení zlomků postupujeme tak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že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zvlášť čitatele s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čitatelem a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jmenovatele s jmenovatelem.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louk 73"/>
          <p:cNvSpPr/>
          <p:nvPr/>
        </p:nvSpPr>
        <p:spPr bwMode="auto">
          <a:xfrm rot="16200000">
            <a:off x="2581685" y="292841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Oblouk 74"/>
          <p:cNvSpPr/>
          <p:nvPr/>
        </p:nvSpPr>
        <p:spPr bwMode="auto">
          <a:xfrm rot="5400000">
            <a:off x="2545024" y="413291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bdélník 75"/>
              <p:cNvSpPr/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6" name="Obdélník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bdélník 76"/>
              <p:cNvSpPr/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7" name="Obdélník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Přímá spojnice 79"/>
          <p:cNvCxnSpPr/>
          <p:nvPr/>
        </p:nvCxnSpPr>
        <p:spPr bwMode="auto">
          <a:xfrm>
            <a:off x="5843398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5843398" y="469667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4"/>
          <p:cNvSpPr>
            <a:spLocks noChangeArrowheads="1"/>
          </p:cNvSpPr>
          <p:nvPr/>
        </p:nvSpPr>
        <p:spPr bwMode="auto">
          <a:xfrm>
            <a:off x="11155" y="5949280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výsledek po násobení a nebo již před ním.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1518843" y="5310923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6300000"/>
            <a:ext cx="9144000" cy="49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lze „pod sebou</a:t>
            </a:r>
            <a:r>
              <a:rPr lang="cs-CZ" altLang="cs-CZ" sz="2400" b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nebo „křížem</a:t>
            </a:r>
            <a:r>
              <a:rPr lang="cs-CZ" altLang="cs-CZ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cs-CZ" altLang="cs-CZ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2" grpId="0"/>
      <p:bldP spid="72" grpId="1"/>
      <p:bldP spid="73" grpId="0"/>
      <p:bldP spid="74" grpId="0" animBg="1"/>
      <p:bldP spid="75" grpId="0" animBg="1"/>
      <p:bldP spid="76" grpId="0"/>
      <p:bldP spid="77" grpId="0"/>
      <p:bldP spid="78" grpId="0"/>
      <p:bldP spid="79" grpId="0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44000"/>
            <a:ext cx="9180511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Násobení zlomků je jednodušší než sčítání či odčítání.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0" y="2484000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Nemusíme zlomky převádět na společného jmenovatele.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229200"/>
            <a:ext cx="9144000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násobení zlomků postupujeme tak, </a:t>
            </a:r>
            <a:endParaRPr lang="cs-CZ" altLang="cs-CZ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zvlášť čitatele s čitatelem </a:t>
            </a:r>
            <a:b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jmenovatele s jmenovatelem.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2581685" y="292841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545024" y="413291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5843398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843398" y="469667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2740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4" grpId="1"/>
      <p:bldP spid="85" grpId="0"/>
      <p:bldP spid="4" grpId="0" animBg="1"/>
      <p:bldP spid="39" grpId="0" animBg="1"/>
      <p:bldP spid="5" grpId="0"/>
      <p:bldP spid="41" grpId="0"/>
      <p:bldP spid="43" grpId="0"/>
      <p:bldP spid="44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4"/>
          <p:cNvSpPr>
            <a:spLocks noChangeArrowheads="1"/>
          </p:cNvSpPr>
          <p:nvPr/>
        </p:nvSpPr>
        <p:spPr bwMode="auto">
          <a:xfrm>
            <a:off x="1909472" y="1033587"/>
            <a:ext cx="668270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Grafické znázornění násobení zlomků</a:t>
            </a:r>
            <a:endParaRPr lang="cs-CZ" altLang="cs-CZ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8" name="Group 8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832007"/>
              </p:ext>
            </p:extLst>
          </p:nvPr>
        </p:nvGraphicFramePr>
        <p:xfrm>
          <a:off x="2746573" y="3789363"/>
          <a:ext cx="2303463" cy="2160588"/>
        </p:xfrm>
        <a:graphic>
          <a:graphicData uri="http://schemas.openxmlformats.org/drawingml/2006/table">
            <a:tbl>
              <a:tblPr/>
              <a:tblGrid>
                <a:gridCol w="2303463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Group 9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663566"/>
              </p:ext>
            </p:extLst>
          </p:nvPr>
        </p:nvGraphicFramePr>
        <p:xfrm>
          <a:off x="5624711" y="3792538"/>
          <a:ext cx="2297112" cy="2171700"/>
        </p:xfrm>
        <a:graphic>
          <a:graphicData uri="http://schemas.openxmlformats.org/drawingml/2006/table">
            <a:tbl>
              <a:tblPr/>
              <a:tblGrid>
                <a:gridCol w="460375"/>
                <a:gridCol w="458787"/>
                <a:gridCol w="458788"/>
                <a:gridCol w="458787"/>
                <a:gridCol w="460375"/>
              </a:tblGrid>
              <a:tr h="2171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0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215900"/>
              </p:ext>
            </p:extLst>
          </p:nvPr>
        </p:nvGraphicFramePr>
        <p:xfrm>
          <a:off x="2817589" y="2589337"/>
          <a:ext cx="3111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Rovnice" r:id="rId4" imgW="75969" imgH="75969" progId="Equation.3">
                  <p:embed/>
                </p:oleObj>
              </mc:Choice>
              <mc:Fallback>
                <p:oleObj name="Rovnice" r:id="rId4" imgW="75969" imgH="759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7589" y="2589337"/>
                        <a:ext cx="311150" cy="31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281098"/>
              </p:ext>
            </p:extLst>
          </p:nvPr>
        </p:nvGraphicFramePr>
        <p:xfrm>
          <a:off x="3177951" y="1936874"/>
          <a:ext cx="674688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Rovnice" r:id="rId6" imgW="164957" imgH="393359" progId="Equation.3">
                  <p:embed/>
                </p:oleObj>
              </mc:Choice>
              <mc:Fallback>
                <p:oleObj name="Rovnice" r:id="rId6" imgW="164957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7951" y="1936874"/>
                        <a:ext cx="674688" cy="160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229096"/>
              </p:ext>
            </p:extLst>
          </p:nvPr>
        </p:nvGraphicFramePr>
        <p:xfrm>
          <a:off x="3754214" y="2530599"/>
          <a:ext cx="519112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Rovnice" r:id="rId8" imgW="126780" imgH="101424" progId="Equation.3">
                  <p:embed/>
                </p:oleObj>
              </mc:Choice>
              <mc:Fallback>
                <p:oleObj name="Rovnice" r:id="rId8" imgW="126780" imgH="1014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4214" y="2530599"/>
                        <a:ext cx="519112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01100"/>
              </p:ext>
            </p:extLst>
          </p:nvPr>
        </p:nvGraphicFramePr>
        <p:xfrm>
          <a:off x="4247926" y="1935287"/>
          <a:ext cx="1763713" cy="170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Rovnice" r:id="rId10" imgW="431613" imgH="418918" progId="Equation.3">
                  <p:embed/>
                </p:oleObj>
              </mc:Choice>
              <mc:Fallback>
                <p:oleObj name="Rovnice" r:id="rId10" imgW="431613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7926" y="1935287"/>
                        <a:ext cx="1763713" cy="170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620184"/>
              </p:ext>
            </p:extLst>
          </p:nvPr>
        </p:nvGraphicFramePr>
        <p:xfrm>
          <a:off x="2146076" y="1928937"/>
          <a:ext cx="623888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Rovnice" r:id="rId12" imgW="152334" imgH="393529" progId="Equation.3">
                  <p:embed/>
                </p:oleObj>
              </mc:Choice>
              <mc:Fallback>
                <p:oleObj name="Rovnice" r:id="rId12" imgW="15233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076" y="1928937"/>
                        <a:ext cx="623888" cy="160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096104"/>
              </p:ext>
            </p:extLst>
          </p:nvPr>
        </p:nvGraphicFramePr>
        <p:xfrm>
          <a:off x="5962426" y="1941637"/>
          <a:ext cx="985838" cy="160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Rovnice" r:id="rId14" imgW="241195" imgH="393529" progId="Equation.3">
                  <p:embed/>
                </p:oleObj>
              </mc:Choice>
              <mc:Fallback>
                <p:oleObj name="Rovnice" r:id="rId14" imgW="24119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2426" y="1941637"/>
                        <a:ext cx="985838" cy="160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682322"/>
              </p:ext>
            </p:extLst>
          </p:nvPr>
        </p:nvGraphicFramePr>
        <p:xfrm>
          <a:off x="2097286" y="4652963"/>
          <a:ext cx="623887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Rovnice" r:id="rId16" imgW="152334" imgH="393529" progId="Equation.3">
                  <p:embed/>
                </p:oleObj>
              </mc:Choice>
              <mc:Fallback>
                <p:oleObj name="Rovnice" r:id="rId16" imgW="15233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286" y="4652963"/>
                        <a:ext cx="623887" cy="160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009049"/>
              </p:ext>
            </p:extLst>
          </p:nvPr>
        </p:nvGraphicFramePr>
        <p:xfrm>
          <a:off x="7929761" y="4652963"/>
          <a:ext cx="674687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Rovnice" r:id="rId17" imgW="164957" imgH="393359" progId="Equation.3">
                  <p:embed/>
                </p:oleObj>
              </mc:Choice>
              <mc:Fallback>
                <p:oleObj name="Rovnice" r:id="rId17" imgW="164957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9761" y="4652963"/>
                        <a:ext cx="674687" cy="160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Group 1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971542"/>
              </p:ext>
            </p:extLst>
          </p:nvPr>
        </p:nvGraphicFramePr>
        <p:xfrm>
          <a:off x="2733873" y="3789363"/>
          <a:ext cx="2316163" cy="2179636"/>
        </p:xfrm>
        <a:graphic>
          <a:graphicData uri="http://schemas.openxmlformats.org/drawingml/2006/table">
            <a:tbl>
              <a:tblPr/>
              <a:tblGrid>
                <a:gridCol w="463550"/>
                <a:gridCol w="463550"/>
                <a:gridCol w="461963"/>
                <a:gridCol w="463550"/>
                <a:gridCol w="463550"/>
              </a:tblGrid>
              <a:tr h="725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5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84C6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7" name="TextovéPole 106"/>
          <p:cNvSpPr txBox="1"/>
          <p:nvPr/>
        </p:nvSpPr>
        <p:spPr>
          <a:xfrm>
            <a:off x="873833" y="-18787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949148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31494 -2.59259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216162" y="14449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10573" y="373932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573" y="3739329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518843" y="1080668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769950" y="37285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950" y="372858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výsledek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 násobení a nebo již před ním.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231817" y="3446235"/>
                <a:ext cx="1739643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817" y="3446235"/>
                <a:ext cx="1739643" cy="115672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229200"/>
            <a:ext cx="9144000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násobení zlomků postupujeme tak, </a:t>
            </a:r>
            <a:endParaRPr lang="cs-CZ" altLang="cs-CZ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zvlášť čitatele s čitatelem </a:t>
            </a:r>
            <a:b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jmenovatele s jmenovatelem.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1552787" y="292841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1516126" y="413291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1807416" y="3375091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416" y="3375091"/>
                <a:ext cx="471604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1817762" y="4044084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762" y="4044084"/>
                <a:ext cx="471604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911254" y="36901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254" y="3690141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421510" y="3448260"/>
                <a:ext cx="1061188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510" y="3448260"/>
                <a:ext cx="1061188" cy="115672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6857970" y="4751970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857970" y="4653136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225337" y="3445935"/>
                <a:ext cx="1739643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5337" y="3445935"/>
                <a:ext cx="1739643" cy="115672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6423203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203" y="3709889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921654" y="344593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54" y="3445935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158695" y="3281893"/>
                <a:ext cx="5866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695" y="3281893"/>
                <a:ext cx="586699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4124" r="-10309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183141" y="4454155"/>
                <a:ext cx="5866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141" y="4454155"/>
                <a:ext cx="586699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4124" r="-10309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22203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4" grpId="1"/>
      <p:bldP spid="85" grpId="0"/>
      <p:bldP spid="4" grpId="0" animBg="1"/>
      <p:bldP spid="39" grpId="0" animBg="1"/>
      <p:bldP spid="5" grpId="0"/>
      <p:bldP spid="41" grpId="0"/>
      <p:bldP spid="43" grpId="0"/>
      <p:bldP spid="44" grpId="0"/>
      <p:bldP spid="47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216162" y="14449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19189" y="37135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189" y="3713508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518843" y="1080668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809151" y="371541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151" y="3715418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výsledek po násobení a nebo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již před ním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281337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337" y="3445935"/>
                <a:ext cx="448841" cy="11564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1817762" y="5218554"/>
            <a:ext cx="5796136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jednotlivé zlomky (čitatel proti jmenovateli).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357416" y="369924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416" y="3699243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4866232" y="342900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232" y="3429000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6065882" y="4751970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065882" y="4653136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962985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985" y="3445935"/>
                <a:ext cx="448841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5589271" y="368349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271" y="3683498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129566" y="344593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566" y="3445935"/>
                <a:ext cx="755015" cy="115647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777302" y="4451262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302" y="4451262"/>
                <a:ext cx="40235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714500" y="331062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500" y="3310623"/>
                <a:ext cx="402353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6061" r="-1666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810573" y="448998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573" y="4489983"/>
                <a:ext cx="40235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769357" y="3298010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9357" y="3298010"/>
                <a:ext cx="402353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6061" r="-1666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604166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166" y="3709889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5388094" y="3316354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94" y="3316354"/>
                <a:ext cx="402353" cy="369332"/>
              </a:xfrm>
              <a:prstGeom prst="rect">
                <a:avLst/>
              </a:prstGeom>
              <a:blipFill rotWithShape="0">
                <a:blip r:embed="rId18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476006" y="4431265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06" y="4431265"/>
                <a:ext cx="402353" cy="369332"/>
              </a:xfrm>
              <a:prstGeom prst="rect">
                <a:avLst/>
              </a:prstGeom>
              <a:blipFill rotWithShape="0">
                <a:blip r:embed="rId19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2469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5" grpId="0"/>
      <p:bldP spid="43" grpId="0"/>
      <p:bldP spid="44" grpId="0"/>
      <p:bldP spid="4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216162" y="14449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115616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39975" y="37135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975" y="3713508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195736" y="3448243"/>
                <a:ext cx="755014" cy="1154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448243"/>
                <a:ext cx="755014" cy="11544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518843" y="1080668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829937" y="371541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937" y="3715418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výsledek po násobení a nebo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již před ním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302123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123" y="3445935"/>
                <a:ext cx="448841" cy="11564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-36513" y="5434687"/>
            <a:ext cx="9132845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jednotlivé zlomky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(libovolný čitatel proti libovolnému jmenovateli).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4925381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4925381" y="4698318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983771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771" y="3445935"/>
                <a:ext cx="448841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4448770" y="37286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8770" y="3728680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4989065" y="34911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065" y="3491117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784983" y="4468470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4983" y="4468470"/>
                <a:ext cx="40235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710134" y="3347075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134" y="3347075"/>
                <a:ext cx="402353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779354" y="4472520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9354" y="4472520"/>
                <a:ext cx="40235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751859" y="3362475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859" y="3362475"/>
                <a:ext cx="402353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624952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4952" y="3709889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315052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052" y="3445935"/>
                <a:ext cx="448841" cy="115647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92768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2768" y="3445935"/>
                <a:ext cx="448841" cy="115647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5931768" y="3590308"/>
            <a:ext cx="3164564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Krácení „křížem“.</a:t>
            </a:r>
            <a:endParaRPr lang="cs-CZ" altLang="cs-CZ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8899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4" grpId="1"/>
      <p:bldP spid="85" grpId="0"/>
      <p:bldP spid="47" grpId="0"/>
      <p:bldP spid="47" grpId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9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688578" y="588235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8578" y="342124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578" y="3421242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460245" y="37286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245" y="3728680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815470" y="3447954"/>
                <a:ext cx="755015" cy="1152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470" y="3447954"/>
                <a:ext cx="755015" cy="11524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535432" y="371057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432" y="371057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Násobení většího počtu zlomků.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023113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113" y="3445935"/>
                <a:ext cx="448841" cy="11564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-36513" y="5434687"/>
            <a:ext cx="9132845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jednotlivé zlomky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(libovolný čitatel proti libovolnému jmenovateli).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6156176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37890" y="4698318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704761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761" y="3445935"/>
                <a:ext cx="448841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4734197" y="37286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197" y="3728680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220072" y="34911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491117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59607" y="436242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07" y="4362423"/>
                <a:ext cx="40235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432029" y="3340557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029" y="3340557"/>
                <a:ext cx="402353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7576" r="-15152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475716" y="4332505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5716" y="4332505"/>
                <a:ext cx="40235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39462" y="3306451"/>
                <a:ext cx="43530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62" y="3306451"/>
                <a:ext cx="435303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2817" r="-11268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345942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942" y="3709889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030001" y="3445849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001" y="3445849"/>
                <a:ext cx="448841" cy="115647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709744" y="3437618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744" y="3437618"/>
                <a:ext cx="448841" cy="115647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6297343" y="1160986"/>
            <a:ext cx="2124811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Krácení „křížem“</a:t>
            </a:r>
            <a:endParaRPr lang="cs-CZ" altLang="cs-CZ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-252536" y="3401756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2536" y="3401756"/>
                <a:ext cx="994247" cy="1244828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13900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00" y="3709889"/>
                <a:ext cx="455387" cy="70788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056481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481" y="3709889"/>
                <a:ext cx="455387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374904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904" y="3445935"/>
                <a:ext cx="448841" cy="115647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411184" y="3245052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184" y="3245052"/>
                <a:ext cx="402353" cy="369332"/>
              </a:xfrm>
              <a:prstGeom prst="rect">
                <a:avLst/>
              </a:prstGeom>
              <a:blipFill rotWithShape="0">
                <a:blip r:embed="rId22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393957" y="4357469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957" y="4357469"/>
                <a:ext cx="402353" cy="369332"/>
              </a:xfrm>
              <a:prstGeom prst="rect">
                <a:avLst/>
              </a:prstGeom>
              <a:blipFill rotWithShape="0">
                <a:blip r:embed="rId23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709744" y="3445849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744" y="3445849"/>
                <a:ext cx="448841" cy="115647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4373023" y="3434552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3023" y="3434552"/>
                <a:ext cx="448841" cy="115647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6345561" y="34918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5561" y="3491835"/>
                <a:ext cx="448841" cy="115647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865496" y="375661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496" y="3756619"/>
                <a:ext cx="455387" cy="707886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544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42" grpId="0"/>
      <p:bldP spid="60" grpId="0"/>
      <p:bldP spid="84" grpId="0"/>
      <p:bldP spid="84" grpId="1"/>
      <p:bldP spid="85" grpId="0"/>
      <p:bldP spid="47" grpId="0"/>
      <p:bldP spid="47" grpId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9" grpId="0"/>
      <p:bldP spid="31" grpId="0"/>
      <p:bldP spid="31" grpId="1"/>
      <p:bldP spid="32" grpId="0"/>
      <p:bldP spid="27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Vynásobte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15698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156983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15698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15698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371786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5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9" y="360000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559998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8" y="360000"/>
                <a:ext cx="528991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559997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7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58589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8589"/>
                <a:ext cx="314189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022704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Vynásobte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586588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8658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7178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71786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58658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586588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586588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586588" cy="80720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37178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58658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586588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20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66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200000" y="360000"/>
                <a:ext cx="127086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200000" y="360000"/>
                <a:ext cx="1700466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4664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9786590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2594</TotalTime>
  <Words>373</Words>
  <Application>Microsoft Office PowerPoint</Application>
  <PresentationFormat>Předvádění na obrazovce (4:3)</PresentationFormat>
  <Paragraphs>228</Paragraphs>
  <Slides>13</Slides>
  <Notes>7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Rovnice</vt:lpstr>
      <vt:lpstr>Násobení zlomků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373</cp:revision>
  <dcterms:created xsi:type="dcterms:W3CDTF">2012-01-02T08:14:14Z</dcterms:created>
  <dcterms:modified xsi:type="dcterms:W3CDTF">2015-11-16T08:17:58Z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