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5" r:id="rId3"/>
    <p:sldId id="292" r:id="rId4"/>
    <p:sldId id="293" r:id="rId5"/>
    <p:sldId id="279" r:id="rId6"/>
    <p:sldId id="294" r:id="rId7"/>
    <p:sldId id="295" r:id="rId8"/>
    <p:sldId id="296" r:id="rId9"/>
    <p:sldId id="297" r:id="rId10"/>
    <p:sldId id="298" r:id="rId11"/>
    <p:sldId id="301" r:id="rId12"/>
    <p:sldId id="302" r:id="rId13"/>
    <p:sldId id="303" r:id="rId14"/>
    <p:sldId id="274" r:id="rId15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FEA8"/>
    <a:srgbClr val="72F828"/>
    <a:srgbClr val="FFCC00"/>
    <a:srgbClr val="FFFF66"/>
    <a:srgbClr val="00FF00"/>
    <a:srgbClr val="FF3399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5" autoAdjust="0"/>
    <p:restoredTop sz="94600" autoAdjust="0"/>
  </p:normalViewPr>
  <p:slideViewPr>
    <p:cSldViewPr>
      <p:cViewPr varScale="1">
        <p:scale>
          <a:sx n="71" d="100"/>
          <a:sy n="71" d="100"/>
        </p:scale>
        <p:origin x="95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957794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400737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7905548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853497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668373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707201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13" Type="http://schemas.openxmlformats.org/officeDocument/2006/relationships/image" Target="../media/image106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12" Type="http://schemas.openxmlformats.org/officeDocument/2006/relationships/image" Target="../media/image105.png"/><Relationship Id="rId17" Type="http://schemas.openxmlformats.org/officeDocument/2006/relationships/image" Target="../media/image110.png"/><Relationship Id="rId2" Type="http://schemas.openxmlformats.org/officeDocument/2006/relationships/image" Target="../media/image95.png"/><Relationship Id="rId16" Type="http://schemas.openxmlformats.org/officeDocument/2006/relationships/image" Target="../media/image10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png"/><Relationship Id="rId11" Type="http://schemas.openxmlformats.org/officeDocument/2006/relationships/image" Target="../media/image104.png"/><Relationship Id="rId5" Type="http://schemas.openxmlformats.org/officeDocument/2006/relationships/image" Target="../media/image98.png"/><Relationship Id="rId15" Type="http://schemas.openxmlformats.org/officeDocument/2006/relationships/image" Target="../media/image108.png"/><Relationship Id="rId10" Type="http://schemas.openxmlformats.org/officeDocument/2006/relationships/image" Target="../media/image103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Relationship Id="rId14" Type="http://schemas.openxmlformats.org/officeDocument/2006/relationships/image" Target="../media/image10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13" Type="http://schemas.openxmlformats.org/officeDocument/2006/relationships/image" Target="../media/image122.png"/><Relationship Id="rId3" Type="http://schemas.openxmlformats.org/officeDocument/2006/relationships/image" Target="../media/image112.png"/><Relationship Id="rId7" Type="http://schemas.openxmlformats.org/officeDocument/2006/relationships/image" Target="../media/image116.png"/><Relationship Id="rId12" Type="http://schemas.openxmlformats.org/officeDocument/2006/relationships/image" Target="../media/image121.png"/><Relationship Id="rId17" Type="http://schemas.openxmlformats.org/officeDocument/2006/relationships/image" Target="../media/image126.png"/><Relationship Id="rId2" Type="http://schemas.openxmlformats.org/officeDocument/2006/relationships/image" Target="../media/image111.png"/><Relationship Id="rId16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png"/><Relationship Id="rId11" Type="http://schemas.openxmlformats.org/officeDocument/2006/relationships/image" Target="../media/image120.png"/><Relationship Id="rId5" Type="http://schemas.openxmlformats.org/officeDocument/2006/relationships/image" Target="../media/image114.png"/><Relationship Id="rId15" Type="http://schemas.openxmlformats.org/officeDocument/2006/relationships/image" Target="../media/image124.png"/><Relationship Id="rId10" Type="http://schemas.openxmlformats.org/officeDocument/2006/relationships/image" Target="../media/image119.png"/><Relationship Id="rId4" Type="http://schemas.openxmlformats.org/officeDocument/2006/relationships/image" Target="../media/image113.png"/><Relationship Id="rId9" Type="http://schemas.openxmlformats.org/officeDocument/2006/relationships/image" Target="../media/image118.png"/><Relationship Id="rId14" Type="http://schemas.openxmlformats.org/officeDocument/2006/relationships/image" Target="../media/image1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128.png"/><Relationship Id="rId7" Type="http://schemas.openxmlformats.org/officeDocument/2006/relationships/image" Target="../media/image132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4" Type="http://schemas.openxmlformats.org/officeDocument/2006/relationships/image" Target="../media/image129.png"/><Relationship Id="rId9" Type="http://schemas.openxmlformats.org/officeDocument/2006/relationships/image" Target="../media/image13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136.png"/><Relationship Id="rId7" Type="http://schemas.openxmlformats.org/officeDocument/2006/relationships/image" Target="../media/image140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4" Type="http://schemas.openxmlformats.org/officeDocument/2006/relationships/image" Target="../media/image137.png"/><Relationship Id="rId9" Type="http://schemas.openxmlformats.org/officeDocument/2006/relationships/image" Target="../media/image14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13" Type="http://schemas.openxmlformats.org/officeDocument/2006/relationships/image" Target="../media/image154.png"/><Relationship Id="rId3" Type="http://schemas.openxmlformats.org/officeDocument/2006/relationships/image" Target="../media/image144.png"/><Relationship Id="rId7" Type="http://schemas.openxmlformats.org/officeDocument/2006/relationships/image" Target="../media/image148.png"/><Relationship Id="rId12" Type="http://schemas.openxmlformats.org/officeDocument/2006/relationships/image" Target="../media/image153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7.png"/><Relationship Id="rId11" Type="http://schemas.openxmlformats.org/officeDocument/2006/relationships/image" Target="../media/image152.png"/><Relationship Id="rId5" Type="http://schemas.openxmlformats.org/officeDocument/2006/relationships/image" Target="../media/image146.png"/><Relationship Id="rId10" Type="http://schemas.openxmlformats.org/officeDocument/2006/relationships/image" Target="../media/image151.png"/><Relationship Id="rId4" Type="http://schemas.openxmlformats.org/officeDocument/2006/relationships/image" Target="../media/image145.png"/><Relationship Id="rId9" Type="http://schemas.openxmlformats.org/officeDocument/2006/relationships/image" Target="../media/image150.png"/><Relationship Id="rId14" Type="http://schemas.openxmlformats.org/officeDocument/2006/relationships/image" Target="../media/image15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0.png"/><Relationship Id="rId13" Type="http://schemas.openxmlformats.org/officeDocument/2006/relationships/image" Target="../media/image45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11" Type="http://schemas.openxmlformats.org/officeDocument/2006/relationships/image" Target="../media/image43.png"/><Relationship Id="rId5" Type="http://schemas.openxmlformats.org/officeDocument/2006/relationships/image" Target="../media/image38.png"/><Relationship Id="rId15" Type="http://schemas.openxmlformats.org/officeDocument/2006/relationships/image" Target="../media/image46.png"/><Relationship Id="rId10" Type="http://schemas.openxmlformats.org/officeDocument/2006/relationships/image" Target="../media/image42.png"/><Relationship Id="rId4" Type="http://schemas.openxmlformats.org/officeDocument/2006/relationships/image" Target="../media/image37.png"/><Relationship Id="rId9" Type="http://schemas.openxmlformats.org/officeDocument/2006/relationships/image" Target="../media/image41.png"/><Relationship Id="rId14" Type="http://schemas.openxmlformats.org/officeDocument/2006/relationships/image" Target="../media/image45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19" Type="http://schemas.openxmlformats.org/officeDocument/2006/relationships/image" Target="../media/image63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5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17" Type="http://schemas.openxmlformats.org/officeDocument/2006/relationships/image" Target="../media/image79.png"/><Relationship Id="rId2" Type="http://schemas.openxmlformats.org/officeDocument/2006/relationships/image" Target="../media/image64.png"/><Relationship Id="rId16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5" Type="http://schemas.openxmlformats.org/officeDocument/2006/relationships/image" Target="../media/image7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Relationship Id="rId14" Type="http://schemas.openxmlformats.org/officeDocument/2006/relationships/image" Target="../media/image7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91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12" Type="http://schemas.openxmlformats.org/officeDocument/2006/relationships/image" Target="../media/image90.png"/><Relationship Id="rId2" Type="http://schemas.openxmlformats.org/officeDocument/2006/relationships/image" Target="../media/image80.png"/><Relationship Id="rId16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5" Type="http://schemas.openxmlformats.org/officeDocument/2006/relationships/image" Target="../media/image9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Relationship Id="rId14" Type="http://schemas.openxmlformats.org/officeDocument/2006/relationships/image" Target="../media/image9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Odčítání zlomků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8347" y="1915195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Odečtěte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323696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323696" cy="8184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53849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538498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538498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538498" cy="84664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538498" cy="807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538498" cy="80720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53849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538498" cy="8094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753300" cy="807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753300" cy="80791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53849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538498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753300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753300" cy="84664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720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7199999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9" y="360000"/>
                <a:ext cx="528991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7199999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9" y="360000"/>
                <a:ext cx="528991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7199998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8" y="360000"/>
                <a:ext cx="528991" cy="806631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7200000" y="361230"/>
                <a:ext cx="528991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1230"/>
                <a:ext cx="528991" cy="81823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7199997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7" y="360000"/>
                <a:ext cx="528991" cy="806631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7199997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7" y="360000"/>
                <a:ext cx="528991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7199995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5" y="360000"/>
                <a:ext cx="528991" cy="806631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Odčítání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9419355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  <p:bldP spid="18" grpId="0"/>
      <p:bldP spid="18" grpId="1"/>
      <p:bldP spid="19" grpId="0"/>
      <p:bldP spid="19" grpId="1"/>
      <p:bldP spid="21" grpId="0"/>
      <p:bldP spid="21" grpId="1"/>
      <p:bldP spid="23" grpId="0"/>
      <p:bldP spid="2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8347" y="1915195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Odečtěte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323696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323696" cy="8184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53849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538498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753300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753300" cy="8182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53849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538498" cy="8094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753300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753300" cy="80964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753300" cy="807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753300" cy="80791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753300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𝟐𝟗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753300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538498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538498" cy="81823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6840000" y="360000"/>
                <a:ext cx="1700466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700466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6838760" y="360000"/>
                <a:ext cx="528991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8760" y="360000"/>
                <a:ext cx="528991" cy="81823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83876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8760" y="360000"/>
                <a:ext cx="528991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6840000" y="360000"/>
                <a:ext cx="528991" cy="807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528991" cy="807913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6840000" y="360000"/>
                <a:ext cx="528991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528991" cy="81823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684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528991" cy="80945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684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528991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6840000" y="360000"/>
                <a:ext cx="74379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743793" cy="80945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949249" y="843351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Odčítání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8527533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  <p:bldP spid="18" grpId="0"/>
      <p:bldP spid="18" grpId="1"/>
      <p:bldP spid="19" grpId="0"/>
      <p:bldP spid="19" grpId="1"/>
      <p:bldP spid="21" grpId="0"/>
      <p:bldP spid="21" grpId="1"/>
      <p:bldP spid="23" grpId="0"/>
      <p:bldP spid="2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8347" y="1915195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Odečtěte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2180533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2180533" cy="8184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218053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2180533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2395336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2395336" cy="8182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239533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2395336" cy="8094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6120000" y="360000"/>
                <a:ext cx="1211037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"/>
                <a:ext cx="1211037" cy="80964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6120000" y="360000"/>
                <a:ext cx="121103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"/>
                <a:ext cx="1211036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119999" y="360000"/>
                <a:ext cx="142583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999" y="360000"/>
                <a:ext cx="1425839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612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"/>
                <a:ext cx="528991" cy="80945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785682" y="787386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Odčítání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5796229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8347" y="1915195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Sečtěte a odečtěte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2607765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2607765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3252172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3252172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3679404" cy="8468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3679404" cy="84683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4109010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4109010" cy="81842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6120000" y="360000"/>
                <a:ext cx="17004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"/>
                <a:ext cx="1700466" cy="8094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612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"/>
                <a:ext cx="528991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120000" y="359903"/>
                <a:ext cx="1211037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59903"/>
                <a:ext cx="1211037" cy="80964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6120000" y="359807"/>
                <a:ext cx="1640641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𝟏𝟕𝟔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𝟏𝟖𝟎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59807"/>
                <a:ext cx="1640641" cy="80964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464666" y="228266"/>
            <a:ext cx="59350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  a odčítání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31507379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5"/>
          <p:cNvSpPr txBox="1">
            <a:spLocks/>
          </p:cNvSpPr>
          <p:nvPr/>
        </p:nvSpPr>
        <p:spPr>
          <a:xfrm>
            <a:off x="1027435" y="404663"/>
            <a:ext cx="7793037" cy="137245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Odčítání zlomků</a:t>
            </a:r>
          </a:p>
          <a:p>
            <a:pPr algn="ctr"/>
            <a:r>
              <a:rPr lang="cs-CZ" kern="0" dirty="0" smtClean="0"/>
              <a:t>shrnutí</a:t>
            </a:r>
            <a:endParaRPr lang="cs-CZ" kern="0" dirty="0"/>
          </a:p>
        </p:txBody>
      </p:sp>
      <p:sp>
        <p:nvSpPr>
          <p:cNvPr id="2" name="Obdélník 1"/>
          <p:cNvSpPr/>
          <p:nvPr/>
        </p:nvSpPr>
        <p:spPr>
          <a:xfrm>
            <a:off x="0" y="1987268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>
                <a:solidFill>
                  <a:srgbClr val="FF0000"/>
                </a:solidFill>
              </a:rPr>
              <a:t>Odčítání </a:t>
            </a:r>
            <a:r>
              <a:rPr lang="cs-CZ" altLang="cs-CZ" sz="2800" b="1" dirty="0">
                <a:solidFill>
                  <a:srgbClr val="FF0000"/>
                </a:solidFill>
              </a:rPr>
              <a:t>zlomků provádíme tak, že zlomky nejprve převedeme na společného jmenovatele a teprve potom je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odčítáme</a:t>
            </a:r>
            <a:r>
              <a:rPr lang="cs-CZ" altLang="cs-CZ" sz="2800" b="1" dirty="0">
                <a:solidFill>
                  <a:srgbClr val="FF0000"/>
                </a:solidFill>
              </a:rPr>
              <a:t>. </a:t>
            </a:r>
            <a:br>
              <a:rPr lang="cs-CZ" altLang="cs-CZ" sz="2800" b="1" dirty="0">
                <a:solidFill>
                  <a:srgbClr val="FF0000"/>
                </a:solidFill>
              </a:rPr>
            </a:br>
            <a:r>
              <a:rPr lang="cs-CZ" altLang="cs-CZ" sz="2800" b="1" dirty="0" smtClean="0">
                <a:solidFill>
                  <a:srgbClr val="FF0000"/>
                </a:solidFill>
              </a:rPr>
              <a:t>Čitatele odečteme a jmenovatele opíšeme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1274598" y="4408691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4598" y="4408691"/>
                <a:ext cx="994247" cy="126130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2175502" y="4720244"/>
                <a:ext cx="62401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5502" y="4720244"/>
                <a:ext cx="624017" cy="70788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ovéPole 68"/>
              <p:cNvSpPr txBox="1"/>
              <p:nvPr/>
            </p:nvSpPr>
            <p:spPr>
              <a:xfrm>
                <a:off x="1919849" y="5435932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9849" y="5435932"/>
                <a:ext cx="42428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4286" r="-12857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ovéPole 69"/>
          <p:cNvSpPr txBox="1"/>
          <p:nvPr/>
        </p:nvSpPr>
        <p:spPr>
          <a:xfrm>
            <a:off x="3576825" y="4731608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ovéPole 70"/>
              <p:cNvSpPr txBox="1"/>
              <p:nvPr/>
            </p:nvSpPr>
            <p:spPr>
              <a:xfrm>
                <a:off x="4032212" y="4357404"/>
                <a:ext cx="994247" cy="1297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1" name="TextovéPole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212" y="4357404"/>
                <a:ext cx="994247" cy="12979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ovéPole 71"/>
              <p:cNvSpPr txBox="1"/>
              <p:nvPr/>
            </p:nvSpPr>
            <p:spPr>
              <a:xfrm>
                <a:off x="5026459" y="4720598"/>
                <a:ext cx="6097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6459" y="4720598"/>
                <a:ext cx="609719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5596034" y="4360598"/>
                <a:ext cx="994247" cy="1297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6034" y="4360598"/>
                <a:ext cx="994247" cy="129791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2914096" y="4454858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4096" y="4454858"/>
                <a:ext cx="448841" cy="116897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1880094" y="4362276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0094" y="4362276"/>
                <a:ext cx="424283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2857" r="-14286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3223441" y="4312244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441" y="4312244"/>
                <a:ext cx="424283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4348" r="-14493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3210351" y="5425309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0351" y="5425309"/>
                <a:ext cx="424283" cy="369332"/>
              </a:xfrm>
              <a:prstGeom prst="rect">
                <a:avLst/>
              </a:prstGeom>
              <a:blipFill rotWithShape="0">
                <a:blip r:embed="rId11"/>
                <a:stretch>
                  <a:fillRect l="-4348" r="-14493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4032212" y="4409269"/>
                <a:ext cx="994247" cy="1297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212" y="4409269"/>
                <a:ext cx="994247" cy="1297919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ovéPole 78"/>
              <p:cNvSpPr txBox="1"/>
              <p:nvPr/>
            </p:nvSpPr>
            <p:spPr>
              <a:xfrm>
                <a:off x="5862712" y="4454858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2712" y="4454858"/>
                <a:ext cx="448841" cy="1168974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TextovéPole 79"/>
          <p:cNvSpPr txBox="1"/>
          <p:nvPr/>
        </p:nvSpPr>
        <p:spPr>
          <a:xfrm>
            <a:off x="6560343" y="4720598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7200000" y="4396598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4396598"/>
                <a:ext cx="448841" cy="1168974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2" name="Přímá spojnice 81"/>
          <p:cNvCxnSpPr/>
          <p:nvPr/>
        </p:nvCxnSpPr>
        <p:spPr bwMode="auto">
          <a:xfrm>
            <a:off x="7018057" y="5620598"/>
            <a:ext cx="8127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7018057" y="5692598"/>
            <a:ext cx="8127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744076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7" grpId="0"/>
      <p:bldP spid="68" grpId="0"/>
      <p:bldP spid="69" grpId="0"/>
      <p:bldP spid="70" grpId="0"/>
      <p:bldP spid="71" grpId="0"/>
      <p:bldP spid="71" grpId="1"/>
      <p:bldP spid="72" grpId="0"/>
      <p:bldP spid="73" grpId="0"/>
      <p:bldP spid="73" grpId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957973" y="713116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err="1" smtClean="0"/>
              <a:t>Odítání</a:t>
            </a:r>
            <a:r>
              <a:rPr lang="cs-CZ" sz="4000" dirty="0" smtClean="0"/>
              <a:t>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5229" y="3140968"/>
                <a:ext cx="994247" cy="1258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29" y="3140968"/>
                <a:ext cx="994247" cy="125810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768453" y="347160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453" y="3471600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285028" y="3180903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5028" y="3180903"/>
                <a:ext cx="448841" cy="11689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-36511" y="2016535"/>
            <a:ext cx="3636511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Odčítat zlomky umíme.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1740349" y="3461240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0" y="2429805"/>
            <a:ext cx="7020273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 pouze ty, které mají stejného jmenovatele.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Obdélník 60"/>
          <p:cNvSpPr/>
          <p:nvPr/>
        </p:nvSpPr>
        <p:spPr bwMode="auto">
          <a:xfrm>
            <a:off x="683568" y="4653336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Obdélník 61"/>
          <p:cNvSpPr/>
          <p:nvPr/>
        </p:nvSpPr>
        <p:spPr bwMode="auto">
          <a:xfrm>
            <a:off x="683568" y="6197736"/>
            <a:ext cx="1800000" cy="255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Obdélník 62"/>
          <p:cNvSpPr/>
          <p:nvPr/>
        </p:nvSpPr>
        <p:spPr bwMode="auto">
          <a:xfrm>
            <a:off x="683568" y="5938536"/>
            <a:ext cx="1800000" cy="259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bdélník 63"/>
          <p:cNvSpPr/>
          <p:nvPr/>
        </p:nvSpPr>
        <p:spPr bwMode="auto">
          <a:xfrm>
            <a:off x="683568" y="5682936"/>
            <a:ext cx="1800000" cy="255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Obdélník 64"/>
          <p:cNvSpPr/>
          <p:nvPr/>
        </p:nvSpPr>
        <p:spPr bwMode="auto">
          <a:xfrm>
            <a:off x="683568" y="5423736"/>
            <a:ext cx="1800000" cy="259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bdélník 65"/>
          <p:cNvSpPr/>
          <p:nvPr/>
        </p:nvSpPr>
        <p:spPr bwMode="auto">
          <a:xfrm>
            <a:off x="683568" y="5168136"/>
            <a:ext cx="1800000" cy="255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Obdélník 66"/>
          <p:cNvSpPr/>
          <p:nvPr/>
        </p:nvSpPr>
        <p:spPr bwMode="auto">
          <a:xfrm>
            <a:off x="683568" y="4912536"/>
            <a:ext cx="1800000" cy="255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Obdélník 67"/>
          <p:cNvSpPr/>
          <p:nvPr/>
        </p:nvSpPr>
        <p:spPr bwMode="auto">
          <a:xfrm>
            <a:off x="3600000" y="4653336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bdélník 68"/>
          <p:cNvSpPr/>
          <p:nvPr/>
        </p:nvSpPr>
        <p:spPr bwMode="auto">
          <a:xfrm>
            <a:off x="3600000" y="6197736"/>
            <a:ext cx="1800000" cy="255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Obdélník 69"/>
          <p:cNvSpPr/>
          <p:nvPr/>
        </p:nvSpPr>
        <p:spPr bwMode="auto">
          <a:xfrm>
            <a:off x="3600000" y="5938536"/>
            <a:ext cx="1800000" cy="259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Obdélník 70"/>
          <p:cNvSpPr/>
          <p:nvPr/>
        </p:nvSpPr>
        <p:spPr bwMode="auto">
          <a:xfrm>
            <a:off x="3600000" y="5682936"/>
            <a:ext cx="1800000" cy="255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Obdélník 71"/>
          <p:cNvSpPr/>
          <p:nvPr/>
        </p:nvSpPr>
        <p:spPr bwMode="auto">
          <a:xfrm>
            <a:off x="3600000" y="5423736"/>
            <a:ext cx="1800000" cy="259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Obdélník 72"/>
          <p:cNvSpPr/>
          <p:nvPr/>
        </p:nvSpPr>
        <p:spPr bwMode="auto">
          <a:xfrm>
            <a:off x="3600000" y="5168136"/>
            <a:ext cx="1800000" cy="255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Obdélník 73"/>
          <p:cNvSpPr/>
          <p:nvPr/>
        </p:nvSpPr>
        <p:spPr bwMode="auto">
          <a:xfrm>
            <a:off x="3600000" y="4912536"/>
            <a:ext cx="1800000" cy="255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2814082" y="515173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4082" y="5151732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ovéPole 75"/>
          <p:cNvSpPr txBox="1"/>
          <p:nvPr/>
        </p:nvSpPr>
        <p:spPr>
          <a:xfrm>
            <a:off x="5705674" y="5151732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p:sp>
        <p:nvSpPr>
          <p:cNvPr id="77" name="Obdélník 76"/>
          <p:cNvSpPr/>
          <p:nvPr/>
        </p:nvSpPr>
        <p:spPr bwMode="auto">
          <a:xfrm>
            <a:off x="6516416" y="4653136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Obdélník 77"/>
          <p:cNvSpPr/>
          <p:nvPr/>
        </p:nvSpPr>
        <p:spPr bwMode="auto">
          <a:xfrm>
            <a:off x="6516416" y="6197536"/>
            <a:ext cx="1800000" cy="255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Obdélník 78"/>
          <p:cNvSpPr/>
          <p:nvPr/>
        </p:nvSpPr>
        <p:spPr bwMode="auto">
          <a:xfrm>
            <a:off x="6516416" y="5938336"/>
            <a:ext cx="1800000" cy="259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Obdélník 79"/>
          <p:cNvSpPr/>
          <p:nvPr/>
        </p:nvSpPr>
        <p:spPr bwMode="auto">
          <a:xfrm>
            <a:off x="6516416" y="5682736"/>
            <a:ext cx="1800000" cy="255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Obdélník 80"/>
          <p:cNvSpPr/>
          <p:nvPr/>
        </p:nvSpPr>
        <p:spPr bwMode="auto">
          <a:xfrm>
            <a:off x="6516416" y="5423536"/>
            <a:ext cx="1800000" cy="259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Obdélník 81"/>
          <p:cNvSpPr/>
          <p:nvPr/>
        </p:nvSpPr>
        <p:spPr bwMode="auto">
          <a:xfrm>
            <a:off x="6516416" y="5167936"/>
            <a:ext cx="1800000" cy="255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Obdélník 82"/>
          <p:cNvSpPr/>
          <p:nvPr/>
        </p:nvSpPr>
        <p:spPr bwMode="auto">
          <a:xfrm>
            <a:off x="6516416" y="4912336"/>
            <a:ext cx="1800000" cy="255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2202216" y="3178895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2216" y="3178895"/>
                <a:ext cx="448841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2890808" y="3461240"/>
            <a:ext cx="6267391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Sečteme čitatele a jmenovatele opíšeme.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ovéPole 85"/>
              <p:cNvSpPr txBox="1"/>
              <p:nvPr/>
            </p:nvSpPr>
            <p:spPr>
              <a:xfrm>
                <a:off x="963749" y="4208427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 xmlns=""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749" y="4208427"/>
                <a:ext cx="1368152" cy="243021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ovéPole 86"/>
              <p:cNvSpPr txBox="1"/>
              <p:nvPr/>
            </p:nvSpPr>
            <p:spPr>
              <a:xfrm>
                <a:off x="3815924" y="4210050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 xmlns=""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5924" y="4210050"/>
                <a:ext cx="1368152" cy="243021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ovéPole 87"/>
              <p:cNvSpPr txBox="1"/>
              <p:nvPr/>
            </p:nvSpPr>
            <p:spPr>
              <a:xfrm>
                <a:off x="6732340" y="4208426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 xmlns=""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340" y="4208426"/>
                <a:ext cx="1368152" cy="243021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64856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42" grpId="0"/>
      <p:bldP spid="60" grpId="0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/>
      <p:bldP spid="76" grpId="0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/>
      <p:bldP spid="85" grpId="0"/>
      <p:bldP spid="86" grpId="0"/>
      <p:bldP spid="87" grpId="0"/>
      <p:bldP spid="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957973" y="713116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-176191" y="2813001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6191" y="2813001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503515" y="312603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515" y="3126034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043608" y="2852936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852936"/>
                <a:ext cx="448841" cy="11689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5532747" y="4929743"/>
            <a:ext cx="3611253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jakou část celku jde?</a:t>
            </a:r>
            <a:endParaRPr lang="cs-CZ" altLang="cs-CZ" sz="2400" dirty="0">
              <a:solidFill>
                <a:schemeClr val="tx1"/>
              </a:solidFill>
            </a:endParaRPr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107505" y="2016535"/>
            <a:ext cx="9036495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Odčítat zlomky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znamená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hledat rozdíl množství daných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několika částmi celků či celých celků.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4044605" y="308900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-</a:t>
            </a:r>
            <a:endParaRPr lang="cs-CZ" sz="4000" b="1" dirty="0">
              <a:solidFill>
                <a:srgbClr val="002060"/>
              </a:solidFill>
            </a:endParaRPr>
          </a:p>
        </p:txBody>
      </p:sp>
      <p:sp>
        <p:nvSpPr>
          <p:cNvPr id="26" name="Obdélník 25"/>
          <p:cNvSpPr/>
          <p:nvPr/>
        </p:nvSpPr>
        <p:spPr bwMode="auto">
          <a:xfrm>
            <a:off x="2123728" y="270892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délník 26"/>
          <p:cNvSpPr/>
          <p:nvPr/>
        </p:nvSpPr>
        <p:spPr bwMode="auto">
          <a:xfrm>
            <a:off x="2123728" y="3907720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délník 27"/>
          <p:cNvSpPr/>
          <p:nvPr/>
        </p:nvSpPr>
        <p:spPr bwMode="auto">
          <a:xfrm>
            <a:off x="2123728" y="3306520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délník 36"/>
          <p:cNvSpPr/>
          <p:nvPr/>
        </p:nvSpPr>
        <p:spPr bwMode="auto">
          <a:xfrm>
            <a:off x="4499992" y="270892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bdélník 37"/>
          <p:cNvSpPr/>
          <p:nvPr/>
        </p:nvSpPr>
        <p:spPr bwMode="auto">
          <a:xfrm>
            <a:off x="4499992" y="4058920"/>
            <a:ext cx="1800000" cy="45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délník 38"/>
          <p:cNvSpPr/>
          <p:nvPr/>
        </p:nvSpPr>
        <p:spPr bwMode="auto">
          <a:xfrm>
            <a:off x="4499992" y="3608920"/>
            <a:ext cx="1800000" cy="45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délník 39"/>
          <p:cNvSpPr/>
          <p:nvPr/>
        </p:nvSpPr>
        <p:spPr bwMode="auto">
          <a:xfrm>
            <a:off x="4499992" y="3158920"/>
            <a:ext cx="1800000" cy="45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1498929" y="3133273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6372200" y="308900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p:sp>
        <p:nvSpPr>
          <p:cNvPr id="44" name="Obdélník 43"/>
          <p:cNvSpPr/>
          <p:nvPr/>
        </p:nvSpPr>
        <p:spPr bwMode="auto">
          <a:xfrm>
            <a:off x="6948264" y="270892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Obdélník 56"/>
          <p:cNvSpPr/>
          <p:nvPr/>
        </p:nvSpPr>
        <p:spPr bwMode="auto">
          <a:xfrm>
            <a:off x="6948264" y="3907720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Obdélník 57"/>
          <p:cNvSpPr/>
          <p:nvPr/>
        </p:nvSpPr>
        <p:spPr bwMode="auto">
          <a:xfrm>
            <a:off x="6948264" y="3306520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Obdélník 58"/>
          <p:cNvSpPr/>
          <p:nvPr/>
        </p:nvSpPr>
        <p:spPr bwMode="auto">
          <a:xfrm>
            <a:off x="6948264" y="3299998"/>
            <a:ext cx="1800000" cy="45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" name="Přímá spojnice se šipkou 3"/>
          <p:cNvCxnSpPr/>
          <p:nvPr/>
        </p:nvCxnSpPr>
        <p:spPr bwMode="auto">
          <a:xfrm flipV="1">
            <a:off x="7164288" y="4278115"/>
            <a:ext cx="541871" cy="651629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" name="Obdélník 4"/>
          <p:cNvSpPr/>
          <p:nvPr/>
        </p:nvSpPr>
        <p:spPr>
          <a:xfrm>
            <a:off x="77890" y="5464382"/>
            <a:ext cx="9090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Celkové množství </a:t>
            </a:r>
            <a:r>
              <a:rPr lang="cs-CZ" altLang="cs-CZ" sz="2400" b="1" dirty="0" smtClean="0"/>
              <a:t>tedy 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nelze </a:t>
            </a:r>
            <a:r>
              <a:rPr lang="cs-CZ" altLang="cs-CZ" sz="2400" b="1" dirty="0">
                <a:solidFill>
                  <a:srgbClr val="FF0000"/>
                </a:solidFill>
              </a:rPr>
              <a:t>určit</a:t>
            </a:r>
            <a:r>
              <a:rPr lang="cs-CZ" altLang="cs-CZ" sz="2400" b="1" dirty="0"/>
              <a:t>, jsou-li </a:t>
            </a:r>
            <a:r>
              <a:rPr lang="cs-CZ" altLang="cs-CZ" sz="2400" b="1" dirty="0" smtClean="0"/>
              <a:t>odčítaná </a:t>
            </a:r>
            <a:r>
              <a:rPr lang="cs-CZ" altLang="cs-CZ" sz="2400" b="1" dirty="0"/>
              <a:t>množství vyjádřena </a:t>
            </a:r>
            <a:r>
              <a:rPr lang="cs-CZ" altLang="cs-CZ" sz="2400" b="1" dirty="0">
                <a:solidFill>
                  <a:srgbClr val="FF0000"/>
                </a:solidFill>
              </a:rPr>
              <a:t>různými částmi</a:t>
            </a:r>
            <a:r>
              <a:rPr lang="cs-CZ" altLang="cs-CZ" sz="2400" b="1" dirty="0"/>
              <a:t>, tedy nejsou-li </a:t>
            </a:r>
            <a:r>
              <a:rPr lang="cs-CZ" altLang="cs-CZ" sz="2400" b="1" dirty="0" smtClean="0"/>
              <a:t>odčítaná </a:t>
            </a:r>
            <a:r>
              <a:rPr lang="cs-CZ" altLang="cs-CZ" sz="2400" b="1" dirty="0"/>
              <a:t>množství rozdělena na </a:t>
            </a:r>
            <a:r>
              <a:rPr lang="cs-CZ" altLang="cs-CZ" sz="2400" b="1" dirty="0">
                <a:solidFill>
                  <a:srgbClr val="FF0000"/>
                </a:solidFill>
              </a:rPr>
              <a:t>stejné části</a:t>
            </a:r>
            <a:r>
              <a:rPr lang="cs-CZ" altLang="cs-CZ" sz="2400" b="1" dirty="0" smtClean="0"/>
              <a:t>.</a:t>
            </a:r>
            <a:endParaRPr lang="cs-CZ" altLang="cs-CZ" sz="2400" dirty="0"/>
          </a:p>
        </p:txBody>
      </p:sp>
    </p:spTree>
    <p:extLst>
      <p:ext uri="{BB962C8B-B14F-4D97-AF65-F5344CB8AC3E}">
        <p14:creationId xmlns:p14="http://schemas.microsoft.com/office/powerpoint/2010/main" val="15332810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52" grpId="0"/>
      <p:bldP spid="30" grpId="0"/>
      <p:bldP spid="56" grpId="0"/>
      <p:bldP spid="26" grpId="0" animBg="1"/>
      <p:bldP spid="27" grpId="0" animBg="1"/>
      <p:bldP spid="28" grpId="0" animBg="1"/>
      <p:bldP spid="37" grpId="0" animBg="1"/>
      <p:bldP spid="38" grpId="0" animBg="1"/>
      <p:bldP spid="39" grpId="0" animBg="1"/>
      <p:bldP spid="40" grpId="0" animBg="1"/>
      <p:bldP spid="42" grpId="0"/>
      <p:bldP spid="43" grpId="0"/>
      <p:bldP spid="44" grpId="0" animBg="1"/>
      <p:bldP spid="57" grpId="0" animBg="1"/>
      <p:bldP spid="58" grpId="0" animBg="1"/>
      <p:bldP spid="59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Obdélník 106"/>
          <p:cNvSpPr/>
          <p:nvPr/>
        </p:nvSpPr>
        <p:spPr bwMode="auto">
          <a:xfrm>
            <a:off x="6875856" y="4415400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Obdélník 57"/>
          <p:cNvSpPr/>
          <p:nvPr/>
        </p:nvSpPr>
        <p:spPr bwMode="auto">
          <a:xfrm>
            <a:off x="6875656" y="3810576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957973" y="713116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Odčítání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-176191" y="3317057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6191" y="3317057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529644" y="3622823"/>
                <a:ext cx="5510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644" y="3622823"/>
                <a:ext cx="551019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043608" y="3356992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3356992"/>
                <a:ext cx="448841" cy="11689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219424" y="1981090"/>
            <a:ext cx="9036495" cy="1166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Poněvadž neumíme odečíst zlomky s různým jmenovateli, upravíme je (stejně jako při porovnávání) na společného jmenovatele.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3910825" y="373630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0825" y="3736301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Obdélník 25"/>
          <p:cNvSpPr/>
          <p:nvPr/>
        </p:nvSpPr>
        <p:spPr bwMode="auto">
          <a:xfrm>
            <a:off x="2123728" y="3212976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délník 26"/>
          <p:cNvSpPr/>
          <p:nvPr/>
        </p:nvSpPr>
        <p:spPr bwMode="auto">
          <a:xfrm>
            <a:off x="2123728" y="4411776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délník 27"/>
          <p:cNvSpPr/>
          <p:nvPr/>
        </p:nvSpPr>
        <p:spPr bwMode="auto">
          <a:xfrm>
            <a:off x="2123728" y="3810576"/>
            <a:ext cx="1800000" cy="60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délník 36"/>
          <p:cNvSpPr/>
          <p:nvPr/>
        </p:nvSpPr>
        <p:spPr bwMode="auto">
          <a:xfrm>
            <a:off x="4499992" y="3212976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bdélník 37"/>
          <p:cNvSpPr/>
          <p:nvPr/>
        </p:nvSpPr>
        <p:spPr bwMode="auto">
          <a:xfrm>
            <a:off x="4500000" y="4559863"/>
            <a:ext cx="1800000" cy="45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délník 38"/>
          <p:cNvSpPr/>
          <p:nvPr/>
        </p:nvSpPr>
        <p:spPr bwMode="auto">
          <a:xfrm>
            <a:off x="4499992" y="4112976"/>
            <a:ext cx="1800000" cy="45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délník 39"/>
          <p:cNvSpPr/>
          <p:nvPr/>
        </p:nvSpPr>
        <p:spPr bwMode="auto">
          <a:xfrm>
            <a:off x="4499992" y="3662976"/>
            <a:ext cx="1800000" cy="45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1498929" y="3637329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6344033" y="3801872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p:sp>
        <p:nvSpPr>
          <p:cNvPr id="44" name="Obdélník 43"/>
          <p:cNvSpPr/>
          <p:nvPr/>
        </p:nvSpPr>
        <p:spPr bwMode="auto">
          <a:xfrm>
            <a:off x="6876056" y="321152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0" y="5580000"/>
            <a:ext cx="9143999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☼(Nejmenší) společný jmenovatel je (nejmenší)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společný násobek všech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0" y="5580000"/>
            <a:ext cx="9143998" cy="93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společného jmenovatele se zlomky uvádějí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pomocí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rozšiřování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-180000" y="5220000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0000" y="5220000"/>
                <a:ext cx="994247" cy="124482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19"/>
          <p:cNvSpPr>
            <a:spLocks noChangeArrowheads="1"/>
          </p:cNvSpPr>
          <p:nvPr/>
        </p:nvSpPr>
        <p:spPr bwMode="auto">
          <a:xfrm>
            <a:off x="0" y="5580000"/>
            <a:ext cx="7286004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Nejmenší společný násobek (jmenovatel) čísel 3 a 4 je 12.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939249" y="555101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249" y="5551012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1583704" y="5220000"/>
                <a:ext cx="755015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3704" y="5220000"/>
                <a:ext cx="755015" cy="115249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Obdélník 33"/>
          <p:cNvSpPr/>
          <p:nvPr/>
        </p:nvSpPr>
        <p:spPr bwMode="auto">
          <a:xfrm>
            <a:off x="2123728" y="3963920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Obdélník 34"/>
          <p:cNvSpPr/>
          <p:nvPr/>
        </p:nvSpPr>
        <p:spPr bwMode="auto">
          <a:xfrm>
            <a:off x="2123728" y="3812720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Obdélník 35"/>
          <p:cNvSpPr/>
          <p:nvPr/>
        </p:nvSpPr>
        <p:spPr bwMode="auto">
          <a:xfrm>
            <a:off x="2123728" y="366152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Obdélník 40"/>
          <p:cNvSpPr/>
          <p:nvPr/>
        </p:nvSpPr>
        <p:spPr bwMode="auto">
          <a:xfrm>
            <a:off x="2123728" y="3513920"/>
            <a:ext cx="1800000" cy="147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bdélník 44"/>
          <p:cNvSpPr/>
          <p:nvPr/>
        </p:nvSpPr>
        <p:spPr bwMode="auto">
          <a:xfrm>
            <a:off x="2123728" y="336272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délník 45"/>
          <p:cNvSpPr/>
          <p:nvPr/>
        </p:nvSpPr>
        <p:spPr bwMode="auto">
          <a:xfrm>
            <a:off x="2123728" y="321152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bdélník 46"/>
          <p:cNvSpPr/>
          <p:nvPr/>
        </p:nvSpPr>
        <p:spPr bwMode="auto">
          <a:xfrm>
            <a:off x="2123928" y="321172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bdélník 47"/>
          <p:cNvSpPr/>
          <p:nvPr/>
        </p:nvSpPr>
        <p:spPr bwMode="auto">
          <a:xfrm>
            <a:off x="2123928" y="4865576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bdélník 48"/>
          <p:cNvSpPr/>
          <p:nvPr/>
        </p:nvSpPr>
        <p:spPr bwMode="auto">
          <a:xfrm>
            <a:off x="2123928" y="4714376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bdélník 49"/>
          <p:cNvSpPr/>
          <p:nvPr/>
        </p:nvSpPr>
        <p:spPr bwMode="auto">
          <a:xfrm>
            <a:off x="2123928" y="4563176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bdélník 50"/>
          <p:cNvSpPr/>
          <p:nvPr/>
        </p:nvSpPr>
        <p:spPr bwMode="auto">
          <a:xfrm>
            <a:off x="2123928" y="4415576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délník 52"/>
          <p:cNvSpPr/>
          <p:nvPr/>
        </p:nvSpPr>
        <p:spPr bwMode="auto">
          <a:xfrm>
            <a:off x="2123928" y="4264376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délník 53"/>
          <p:cNvSpPr/>
          <p:nvPr/>
        </p:nvSpPr>
        <p:spPr bwMode="auto">
          <a:xfrm>
            <a:off x="2123928" y="4113176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délník 54"/>
          <p:cNvSpPr/>
          <p:nvPr/>
        </p:nvSpPr>
        <p:spPr bwMode="auto">
          <a:xfrm>
            <a:off x="4499992" y="3963920"/>
            <a:ext cx="1800000" cy="147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bdélník 59"/>
          <p:cNvSpPr/>
          <p:nvPr/>
        </p:nvSpPr>
        <p:spPr bwMode="auto">
          <a:xfrm>
            <a:off x="4499992" y="381272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bdélník 60"/>
          <p:cNvSpPr/>
          <p:nvPr/>
        </p:nvSpPr>
        <p:spPr bwMode="auto">
          <a:xfrm>
            <a:off x="4499992" y="366152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Obdélník 61"/>
          <p:cNvSpPr/>
          <p:nvPr/>
        </p:nvSpPr>
        <p:spPr bwMode="auto">
          <a:xfrm>
            <a:off x="4499992" y="3513920"/>
            <a:ext cx="1800000" cy="147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Obdélník 62"/>
          <p:cNvSpPr/>
          <p:nvPr/>
        </p:nvSpPr>
        <p:spPr bwMode="auto">
          <a:xfrm>
            <a:off x="4499992" y="336272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bdélník 63"/>
          <p:cNvSpPr/>
          <p:nvPr/>
        </p:nvSpPr>
        <p:spPr bwMode="auto">
          <a:xfrm>
            <a:off x="4499992" y="3211520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Obdélník 64"/>
          <p:cNvSpPr/>
          <p:nvPr/>
        </p:nvSpPr>
        <p:spPr bwMode="auto">
          <a:xfrm>
            <a:off x="4500192" y="321172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bdélník 65"/>
          <p:cNvSpPr/>
          <p:nvPr/>
        </p:nvSpPr>
        <p:spPr bwMode="auto">
          <a:xfrm>
            <a:off x="4500000" y="4564800"/>
            <a:ext cx="1800000" cy="1476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Obdélník 66"/>
          <p:cNvSpPr/>
          <p:nvPr/>
        </p:nvSpPr>
        <p:spPr bwMode="auto">
          <a:xfrm>
            <a:off x="4500000" y="4716000"/>
            <a:ext cx="1800000" cy="151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bdélník 68"/>
          <p:cNvSpPr/>
          <p:nvPr/>
        </p:nvSpPr>
        <p:spPr bwMode="auto">
          <a:xfrm>
            <a:off x="4500192" y="4415576"/>
            <a:ext cx="1800000" cy="147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Obdélník 69"/>
          <p:cNvSpPr/>
          <p:nvPr/>
        </p:nvSpPr>
        <p:spPr bwMode="auto">
          <a:xfrm>
            <a:off x="4500192" y="4264376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Obdélník 70"/>
          <p:cNvSpPr/>
          <p:nvPr/>
        </p:nvSpPr>
        <p:spPr bwMode="auto">
          <a:xfrm>
            <a:off x="4500192" y="4113176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Obdélník 73"/>
          <p:cNvSpPr/>
          <p:nvPr/>
        </p:nvSpPr>
        <p:spPr bwMode="auto">
          <a:xfrm>
            <a:off x="6874856" y="3659574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Obdélník 75"/>
          <p:cNvSpPr/>
          <p:nvPr/>
        </p:nvSpPr>
        <p:spPr bwMode="auto">
          <a:xfrm>
            <a:off x="6876000" y="3350903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Obdélník 78"/>
          <p:cNvSpPr/>
          <p:nvPr/>
        </p:nvSpPr>
        <p:spPr bwMode="auto">
          <a:xfrm>
            <a:off x="6875656" y="4716320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Obdélník 79"/>
          <p:cNvSpPr/>
          <p:nvPr/>
        </p:nvSpPr>
        <p:spPr bwMode="auto">
          <a:xfrm>
            <a:off x="6876000" y="4565434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Obdélník 80"/>
          <p:cNvSpPr/>
          <p:nvPr/>
        </p:nvSpPr>
        <p:spPr bwMode="auto">
          <a:xfrm>
            <a:off x="6876000" y="4413776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Obdélník 81"/>
          <p:cNvSpPr/>
          <p:nvPr/>
        </p:nvSpPr>
        <p:spPr bwMode="auto">
          <a:xfrm>
            <a:off x="6875656" y="4869000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9" name="TextovéPole 98"/>
          <p:cNvSpPr txBox="1"/>
          <p:nvPr/>
        </p:nvSpPr>
        <p:spPr>
          <a:xfrm>
            <a:off x="2627784" y="5551012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2060"/>
                </a:solidFill>
              </a:rPr>
              <a:t>=</a:t>
            </a:r>
            <a:endParaRPr lang="cs-CZ" sz="40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ovéPole 99"/>
              <p:cNvSpPr txBox="1"/>
              <p:nvPr/>
            </p:nvSpPr>
            <p:spPr>
              <a:xfrm>
                <a:off x="3491880" y="5220000"/>
                <a:ext cx="755015" cy="1164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00" name="TextovéPole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5220000"/>
                <a:ext cx="755015" cy="1164999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ovéPole 100"/>
              <p:cNvSpPr txBox="1"/>
              <p:nvPr/>
            </p:nvSpPr>
            <p:spPr>
              <a:xfrm>
                <a:off x="2338719" y="2805748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 xmlns="">
          <p:sp>
            <p:nvSpPr>
              <p:cNvPr id="101" name="TextovéPole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8719" y="2805748"/>
                <a:ext cx="1368152" cy="243021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ovéPole 101"/>
              <p:cNvSpPr txBox="1"/>
              <p:nvPr/>
            </p:nvSpPr>
            <p:spPr>
              <a:xfrm>
                <a:off x="4737672" y="2804016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 xmlns="">
          <p:sp>
            <p:nvSpPr>
              <p:cNvPr id="102" name="TextovéPol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7672" y="2804016"/>
                <a:ext cx="1368152" cy="243021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Obdélník 104"/>
          <p:cNvSpPr/>
          <p:nvPr/>
        </p:nvSpPr>
        <p:spPr bwMode="auto">
          <a:xfrm>
            <a:off x="6876000" y="3500733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Obdélník 82"/>
          <p:cNvSpPr/>
          <p:nvPr/>
        </p:nvSpPr>
        <p:spPr bwMode="auto">
          <a:xfrm>
            <a:off x="6875256" y="4131663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" name="Obdélník 105"/>
          <p:cNvSpPr/>
          <p:nvPr/>
        </p:nvSpPr>
        <p:spPr bwMode="auto">
          <a:xfrm>
            <a:off x="6875656" y="3814376"/>
            <a:ext cx="1800000" cy="45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Obdélník 83"/>
          <p:cNvSpPr/>
          <p:nvPr/>
        </p:nvSpPr>
        <p:spPr bwMode="auto">
          <a:xfrm>
            <a:off x="6875256" y="4132339"/>
            <a:ext cx="1800000" cy="151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Obdélník 71"/>
          <p:cNvSpPr/>
          <p:nvPr/>
        </p:nvSpPr>
        <p:spPr bwMode="auto">
          <a:xfrm>
            <a:off x="6874856" y="3999802"/>
            <a:ext cx="1800000" cy="1476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ovéPole 102"/>
              <p:cNvSpPr txBox="1"/>
              <p:nvPr/>
            </p:nvSpPr>
            <p:spPr>
              <a:xfrm>
                <a:off x="7119584" y="2776163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 xmlns="">
          <p:sp>
            <p:nvSpPr>
              <p:cNvPr id="103" name="TextovéPole 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9584" y="2776163"/>
                <a:ext cx="1368152" cy="243021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91480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58" grpId="0" animBg="1"/>
      <p:bldP spid="14" grpId="0"/>
      <p:bldP spid="15" grpId="0"/>
      <p:bldP spid="3" grpId="0"/>
      <p:bldP spid="30" grpId="0"/>
      <p:bldP spid="56" grpId="0"/>
      <p:bldP spid="26" grpId="0" animBg="1"/>
      <p:bldP spid="27" grpId="0" animBg="1"/>
      <p:bldP spid="28" grpId="0" animBg="1"/>
      <p:bldP spid="37" grpId="0" animBg="1"/>
      <p:bldP spid="38" grpId="0" animBg="1"/>
      <p:bldP spid="39" grpId="0" animBg="1"/>
      <p:bldP spid="40" grpId="0" animBg="1"/>
      <p:bldP spid="42" grpId="0"/>
      <p:bldP spid="43" grpId="0"/>
      <p:bldP spid="44" grpId="0" animBg="1"/>
      <p:bldP spid="24" grpId="0"/>
      <p:bldP spid="24" grpId="1"/>
      <p:bldP spid="25" grpId="0"/>
      <p:bldP spid="25" grpId="1"/>
      <p:bldP spid="29" grpId="0"/>
      <p:bldP spid="31" grpId="0"/>
      <p:bldP spid="31" grpId="1"/>
      <p:bldP spid="32" grpId="0"/>
      <p:bldP spid="33" grpId="0"/>
      <p:bldP spid="34" grpId="0" animBg="1"/>
      <p:bldP spid="35" grpId="0" animBg="1"/>
      <p:bldP spid="36" grpId="0" animBg="1"/>
      <p:bldP spid="41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3" grpId="0" animBg="1"/>
      <p:bldP spid="54" grpId="0" animBg="1"/>
      <p:bldP spid="55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9" grpId="0" animBg="1"/>
      <p:bldP spid="70" grpId="0" animBg="1"/>
      <p:bldP spid="71" grpId="0" animBg="1"/>
      <p:bldP spid="74" grpId="0" animBg="1"/>
      <p:bldP spid="76" grpId="0" animBg="1"/>
      <p:bldP spid="79" grpId="0" animBg="1"/>
      <p:bldP spid="80" grpId="0" animBg="1"/>
      <p:bldP spid="81" grpId="0" animBg="1"/>
      <p:bldP spid="82" grpId="0" animBg="1"/>
      <p:bldP spid="99" grpId="0"/>
      <p:bldP spid="100" grpId="0"/>
      <p:bldP spid="101" grpId="0"/>
      <p:bldP spid="102" grpId="0"/>
      <p:bldP spid="105" grpId="0" animBg="1"/>
      <p:bldP spid="83" grpId="0" animBg="1"/>
      <p:bldP spid="106" grpId="0" animBg="1"/>
      <p:bldP spid="84" grpId="0" animBg="1"/>
      <p:bldP spid="72" grpId="0" animBg="1"/>
      <p:bldP spid="1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97906" y="676349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Odčítání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1274598" y="4192667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4598" y="4192667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2175502" y="4504220"/>
                <a:ext cx="62401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5502" y="4504220"/>
                <a:ext cx="62401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919849" y="5219908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9849" y="5219908"/>
                <a:ext cx="424283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4286" r="-12857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1980000"/>
            <a:ext cx="9144000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Najdeme (nejmenší) společný jmenovatel.</a:t>
            </a:r>
            <a:endParaRPr lang="cs-CZ" altLang="cs-CZ" sz="2400" dirty="0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0" y="5472000"/>
            <a:ext cx="9143998" cy="93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(Nejmenší) společný jmenovatel je (nejmenší)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společný násobek všech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0" y="5400000"/>
            <a:ext cx="9143998" cy="1455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Pokud nemohu najít nejmenší společný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jmenovatel, vždy platí, že společným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jmenovatelem je součin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3576825" y="451558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032212" y="4141380"/>
                <a:ext cx="994247" cy="1297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212" y="4141380"/>
                <a:ext cx="994247" cy="129791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026459" y="4504574"/>
                <a:ext cx="6097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6459" y="4504574"/>
                <a:ext cx="609719" cy="70788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5596034" y="4144574"/>
                <a:ext cx="994247" cy="1297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6034" y="4144574"/>
                <a:ext cx="994247" cy="129791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0" y="2412000"/>
            <a:ext cx="9144000" cy="739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Rozšíříme zlomky na zlomek s (nejmenším) společným </a:t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jmenovatelem.</a:t>
            </a:r>
            <a:endParaRPr lang="cs-CZ" alt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2914096" y="423883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4096" y="4238834"/>
                <a:ext cx="448841" cy="116897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1880094" y="4146252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0094" y="4146252"/>
                <a:ext cx="424283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2857" r="-14286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223441" y="409622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441" y="4096220"/>
                <a:ext cx="424283" cy="369332"/>
              </a:xfrm>
              <a:prstGeom prst="rect">
                <a:avLst/>
              </a:prstGeom>
              <a:blipFill rotWithShape="0">
                <a:blip r:embed="rId11"/>
                <a:stretch>
                  <a:fillRect l="-4348" r="-14493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3210351" y="5209285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0351" y="5209285"/>
                <a:ext cx="424283" cy="369332"/>
              </a:xfrm>
              <a:prstGeom prst="rect">
                <a:avLst/>
              </a:prstGeom>
              <a:blipFill rotWithShape="0">
                <a:blip r:embed="rId12"/>
                <a:stretch>
                  <a:fillRect l="-4348" r="-14493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4032212" y="4193245"/>
                <a:ext cx="994247" cy="1297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212" y="4193245"/>
                <a:ext cx="994247" cy="1297919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5862712" y="423883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2712" y="4238834"/>
                <a:ext cx="448841" cy="1168974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0" y="3168000"/>
            <a:ext cx="9144000" cy="399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Odečteme čitatele zlomků a jmenovatele opíšeme.</a:t>
            </a:r>
            <a:endParaRPr lang="cs-CZ" altLang="cs-CZ" sz="2400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6560343" y="450457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7200000" y="418057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4180574"/>
                <a:ext cx="448841" cy="1168974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"/>
          <p:cNvSpPr>
            <a:spLocks noChangeArrowheads="1"/>
          </p:cNvSpPr>
          <p:nvPr/>
        </p:nvSpPr>
        <p:spPr bwMode="auto">
          <a:xfrm>
            <a:off x="0" y="3564000"/>
            <a:ext cx="9144000" cy="44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Pokud není zlomek v základním tvaru, tak ho vykrátíme.</a:t>
            </a:r>
            <a:endParaRPr lang="cs-CZ" altLang="cs-CZ" sz="2400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018057" y="5404574"/>
            <a:ext cx="8127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7018057" y="5476574"/>
            <a:ext cx="8127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8840279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21" grpId="0"/>
      <p:bldP spid="21" grpId="1"/>
      <p:bldP spid="23" grpId="0"/>
      <p:bldP spid="23" grpId="1"/>
      <p:bldP spid="24" grpId="0"/>
      <p:bldP spid="25" grpId="0"/>
      <p:bldP spid="25" grpId="1"/>
      <p:bldP spid="31" grpId="0"/>
      <p:bldP spid="32" grpId="0"/>
      <p:bldP spid="32" grpId="1"/>
      <p:bldP spid="33" grpId="0"/>
      <p:bldP spid="34" grpId="0"/>
      <p:bldP spid="35" grpId="0"/>
      <p:bldP spid="36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97906" y="3058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Odčítání </a:t>
            </a:r>
            <a:r>
              <a:rPr lang="cs-CZ" sz="4000" dirty="0"/>
              <a:t>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755576" y="4192667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192667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677179" y="4515584"/>
                <a:ext cx="55946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179" y="4515584"/>
                <a:ext cx="559466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400827" y="5219908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827" y="5219908"/>
                <a:ext cx="424283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4348" r="-14493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1980000"/>
            <a:ext cx="9144000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Najdeme (nejmenší) společný jmenovatel.</a:t>
            </a:r>
            <a:endParaRPr lang="cs-CZ" altLang="cs-CZ" sz="2400" dirty="0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0" y="5472000"/>
            <a:ext cx="9143998" cy="93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(Nejmenší) společný jmenovatel je (nejmenší)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společný násobek všech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0" y="5400000"/>
            <a:ext cx="9143998" cy="1455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Pokud nemohu najít nejmenší společný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jmenovatel, vždy platí, že společným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jmenovatelem je součin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2964289" y="448760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4289" y="4487607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3513190" y="4141380"/>
                <a:ext cx="1766465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3190" y="4141380"/>
                <a:ext cx="1766465" cy="124482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0" y="2412000"/>
            <a:ext cx="9144000" cy="739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Rozšíříme zlomky na zlomek s (nejmenším) společným </a:t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jmenovatelem.</a:t>
            </a:r>
            <a:endParaRPr lang="cs-CZ" alt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2395074" y="423883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5074" y="4238834"/>
                <a:ext cx="448841" cy="116897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1361072" y="4146252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072" y="4146252"/>
                <a:ext cx="424283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2857" r="-14286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704419" y="409622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419" y="4096220"/>
                <a:ext cx="424283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4348" r="-14493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2691329" y="5209285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1329" y="5209285"/>
                <a:ext cx="424283" cy="369332"/>
              </a:xfrm>
              <a:prstGeom prst="rect">
                <a:avLst/>
              </a:prstGeom>
              <a:blipFill rotWithShape="0">
                <a:blip r:embed="rId11"/>
                <a:stretch>
                  <a:fillRect l="-2857" r="-14286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3453634" y="4127588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3634" y="4127588"/>
                <a:ext cx="1901572" cy="1244828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0" y="3168000"/>
            <a:ext cx="9144000" cy="399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Odečteme čitatele zlomků a jmenovatele opíšeme.</a:t>
            </a:r>
            <a:endParaRPr lang="cs-CZ" altLang="cs-CZ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5297397" y="448389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7397" y="4483896"/>
                <a:ext cx="455387" cy="70788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5881059" y="4214392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1059" y="4214392"/>
                <a:ext cx="755015" cy="115647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"/>
          <p:cNvSpPr>
            <a:spLocks noChangeArrowheads="1"/>
          </p:cNvSpPr>
          <p:nvPr/>
        </p:nvSpPr>
        <p:spPr bwMode="auto">
          <a:xfrm>
            <a:off x="0" y="3564000"/>
            <a:ext cx="9144000" cy="44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Pokud není zlomek v základním tvaru, tak ho vykrátíme.</a:t>
            </a:r>
            <a:endParaRPr lang="cs-CZ" altLang="cs-CZ" sz="2400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5652120" y="5400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5652120" y="5472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290712" y="1146869"/>
            <a:ext cx="9144000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Postup se zápisem na jednu zlomkovou čáru.</a:t>
            </a:r>
            <a:endParaRPr lang="cs-CZ" altLang="cs-CZ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3445636" y="4127588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5636" y="4127588"/>
                <a:ext cx="1901572" cy="1244828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94942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21" grpId="0"/>
      <p:bldP spid="21" grpId="1"/>
      <p:bldP spid="23" grpId="0"/>
      <p:bldP spid="23" grpId="1"/>
      <p:bldP spid="24" grpId="0"/>
      <p:bldP spid="25" grpId="0"/>
      <p:bldP spid="25" grpId="1"/>
      <p:bldP spid="33" grpId="0"/>
      <p:bldP spid="34" grpId="0"/>
      <p:bldP spid="35" grpId="0"/>
      <p:bldP spid="36" grpId="0"/>
      <p:bldP spid="44" grpId="0"/>
      <p:bldP spid="45" grpId="0"/>
      <p:bldP spid="45" grpId="1"/>
      <p:bldP spid="47" grpId="0"/>
      <p:bldP spid="48" grpId="0"/>
      <p:bldP spid="49" grpId="0"/>
      <p:bldP spid="50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97906" y="3058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Odčítání </a:t>
            </a:r>
            <a:r>
              <a:rPr lang="cs-CZ" sz="4000" dirty="0"/>
              <a:t>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83568" y="4192667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192667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441285" y="448940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1285" y="4489402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283041" y="5219908"/>
                <a:ext cx="33663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00B050"/>
                    </a:solidFill>
                  </a:rPr>
                  <a:t>∙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𝟔</m:t>
                    </m:r>
                  </m:oMath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041" y="5219908"/>
                <a:ext cx="336631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53571" t="-22951" r="-30357" b="-508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1980000"/>
            <a:ext cx="9144000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Najdeme (nejmenší) společný jmenovatel.</a:t>
            </a:r>
            <a:endParaRPr lang="cs-CZ" altLang="cs-CZ" sz="2400" dirty="0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0" y="5472000"/>
            <a:ext cx="9143998" cy="93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(Nejmenší) společný jmenovatel je (nejmenší)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společný násobek všech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0" y="5400000"/>
            <a:ext cx="9143998" cy="1455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Pokud nemohu najít nejmenší společný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jmenovatel, vždy platí, že společným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jmenovatelem je součin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11760" y="451558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938396" y="4156513"/>
                <a:ext cx="282905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+     + 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8396" y="4156513"/>
                <a:ext cx="2829057" cy="124482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0" y="2412000"/>
            <a:ext cx="9144000" cy="739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Rozšíříme zlomky na zlomek s (nejmenším) společným </a:t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jmenovatelem.</a:t>
            </a:r>
            <a:endParaRPr lang="cs-CZ" alt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1962919" y="423883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2919" y="4238834"/>
                <a:ext cx="448841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1259632" y="4096220"/>
                <a:ext cx="42159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cs-CZ" sz="2400" b="1" dirty="0" smtClean="0">
                          <a:solidFill>
                            <a:srgbClr val="00B050"/>
                          </a:solidFill>
                        </a:rPr>
                        <m:t>∙</m:t>
                      </m:r>
                      <m:r>
                        <a:rPr lang="cs-CZ" sz="24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4096220"/>
                <a:ext cx="421590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5797" r="-14493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195736" y="409622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4096220"/>
                <a:ext cx="424283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2857" r="-14286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2195736" y="5209285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5209285"/>
                <a:ext cx="424283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2857" r="-14286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2817116" y="4144009"/>
                <a:ext cx="3072416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7116" y="4144009"/>
                <a:ext cx="3072416" cy="1257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0" y="3168000"/>
            <a:ext cx="9144000" cy="399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Sečteme čitatele zlomků a jmenovatele opíšeme.</a:t>
            </a:r>
            <a:endParaRPr lang="cs-CZ" altLang="cs-CZ" sz="2400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5796136" y="450457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6300192" y="4214392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𝟐𝟗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4214392"/>
                <a:ext cx="755015" cy="115647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"/>
          <p:cNvSpPr>
            <a:spLocks noChangeArrowheads="1"/>
          </p:cNvSpPr>
          <p:nvPr/>
        </p:nvSpPr>
        <p:spPr bwMode="auto">
          <a:xfrm>
            <a:off x="0" y="3564000"/>
            <a:ext cx="9144000" cy="44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Pokud není zlomek v základním tvaru, tak ho vykrátíme.</a:t>
            </a:r>
            <a:endParaRPr lang="cs-CZ" altLang="cs-CZ" sz="2400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632472" y="5400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7632472" y="5472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2246849" y="1245649"/>
            <a:ext cx="4631107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Sčítání a odčítání více zlomků.</a:t>
            </a:r>
            <a:endParaRPr lang="cs-CZ" altLang="cs-CZ" sz="2400" dirty="0"/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0" y="5472000"/>
            <a:ext cx="9124806" cy="869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☼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Pokud je výsledek nepravý zlomek,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převedeme jej na smíšené číslo.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7092280" y="4496278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7586052" y="4197739"/>
                <a:ext cx="1146661" cy="1164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052" y="4197739"/>
                <a:ext cx="1146661" cy="1164999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-208651" y="4174693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8651" y="4174693"/>
                <a:ext cx="994247" cy="126130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66206" y="450457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206" y="4504574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2817116" y="4137435"/>
                <a:ext cx="3072416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7116" y="4137435"/>
                <a:ext cx="3072416" cy="1257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364569" y="4146252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569" y="4146252"/>
                <a:ext cx="424283" cy="369332"/>
              </a:xfrm>
              <a:prstGeom prst="rect">
                <a:avLst/>
              </a:prstGeom>
              <a:blipFill rotWithShape="0">
                <a:blip r:embed="rId17"/>
                <a:stretch>
                  <a:fillRect l="-4348" r="-14493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315359" y="5197288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359" y="5197288"/>
                <a:ext cx="424283" cy="369332"/>
              </a:xfrm>
              <a:prstGeom prst="rect">
                <a:avLst/>
              </a:prstGeom>
              <a:blipFill rotWithShape="0">
                <a:blip r:embed="rId18"/>
                <a:stretch>
                  <a:fillRect l="-4348" r="-14493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2762953" y="4137435"/>
                <a:ext cx="3176796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953" y="4137435"/>
                <a:ext cx="3176796" cy="1257332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28375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21" grpId="0"/>
      <p:bldP spid="21" grpId="1"/>
      <p:bldP spid="23" grpId="0"/>
      <p:bldP spid="23" grpId="1"/>
      <p:bldP spid="24" grpId="0"/>
      <p:bldP spid="25" grpId="0"/>
      <p:bldP spid="25" grpId="1"/>
      <p:bldP spid="33" grpId="0"/>
      <p:bldP spid="34" grpId="0"/>
      <p:bldP spid="35" grpId="0"/>
      <p:bldP spid="36" grpId="0"/>
      <p:bldP spid="44" grpId="0"/>
      <p:bldP spid="45" grpId="0"/>
      <p:bldP spid="45" grpId="1"/>
      <p:bldP spid="47" grpId="0"/>
      <p:bldP spid="48" grpId="0"/>
      <p:bldP spid="49" grpId="0"/>
      <p:bldP spid="50" grpId="0"/>
      <p:bldP spid="26" grpId="0"/>
      <p:bldP spid="28" grpId="0"/>
      <p:bldP spid="28" grpId="1"/>
      <p:bldP spid="29" grpId="0"/>
      <p:bldP spid="37" grpId="0"/>
      <p:bldP spid="32" grpId="0"/>
      <p:bldP spid="38" grpId="0"/>
      <p:bldP spid="39" grpId="0"/>
      <p:bldP spid="39" grpId="1"/>
      <p:bldP spid="40" grpId="0"/>
      <p:bldP spid="41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935225"/>
            <a:ext cx="8604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Najděte nejmenší společný násobek čísel: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12370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123706" cy="43088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90890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908903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12370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123706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12370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123706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27810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278107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49290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492909" cy="43088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27810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278107" cy="43088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56876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568763" cy="43088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56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43088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56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314189" cy="43088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560000" y="359999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59999"/>
                <a:ext cx="528991" cy="43088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56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𝟒𝟖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43088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56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43088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560000" y="359998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59998"/>
                <a:ext cx="528991" cy="43088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7560000" y="360000"/>
                <a:ext cx="74379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𝟏𝟐𝟔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743793" cy="43088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756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430887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Odčítání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022704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0" y="1908121"/>
            <a:ext cx="9144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700" b="1" dirty="0" smtClean="0"/>
              <a:t>Určete společný jmenovatel zlomků:</a:t>
            </a:r>
            <a:endParaRPr lang="cs-CZ" sz="27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02855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028551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45815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458156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028551" cy="815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028551" cy="81599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45815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458156" cy="8094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20000"/>
                <a:ext cx="1028551" cy="8068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20000"/>
                <a:ext cx="1028551" cy="80682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536125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536125" cy="81823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965730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965730" cy="81842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2043700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2043700" cy="818429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920000" y="360000"/>
                <a:ext cx="74379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𝟏𝟎𝟎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743793" cy="43088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𝟒𝟖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60000"/>
                <a:ext cx="528991" cy="43088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7919999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9999" y="360000"/>
                <a:ext cx="528991" cy="43088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Odčítání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272842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2504</TotalTime>
  <Words>563</Words>
  <Application>Microsoft Office PowerPoint</Application>
  <PresentationFormat>Předvádění na obrazovce (4:3)</PresentationFormat>
  <Paragraphs>255</Paragraphs>
  <Slides>14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0" baseType="lpstr">
      <vt:lpstr>Arial</vt:lpstr>
      <vt:lpstr>Cambria Math</vt:lpstr>
      <vt:lpstr>Tahoma</vt:lpstr>
      <vt:lpstr>Trebuchet MS</vt:lpstr>
      <vt:lpstr>Wingdings</vt:lpstr>
      <vt:lpstr>Prezentace školení zaměstnanců</vt:lpstr>
      <vt:lpstr>Odčítání zlomků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367</cp:revision>
  <dcterms:created xsi:type="dcterms:W3CDTF">2012-01-02T08:14:14Z</dcterms:created>
  <dcterms:modified xsi:type="dcterms:W3CDTF">2015-11-16T13:32:27Z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