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5" r:id="rId3"/>
    <p:sldId id="292" r:id="rId4"/>
    <p:sldId id="293" r:id="rId5"/>
    <p:sldId id="279" r:id="rId6"/>
    <p:sldId id="294" r:id="rId7"/>
    <p:sldId id="295" r:id="rId8"/>
    <p:sldId id="296" r:id="rId9"/>
    <p:sldId id="297" r:id="rId10"/>
    <p:sldId id="298" r:id="rId11"/>
    <p:sldId id="301" r:id="rId12"/>
    <p:sldId id="302" r:id="rId13"/>
    <p:sldId id="303" r:id="rId14"/>
    <p:sldId id="274" r:id="rId15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FEA8"/>
    <a:srgbClr val="72F828"/>
    <a:srgbClr val="FFCC00"/>
    <a:srgbClr val="FFFF66"/>
    <a:srgbClr val="00FF00"/>
    <a:srgbClr val="FF3399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5" autoAdjust="0"/>
    <p:restoredTop sz="94600" autoAdjust="0"/>
  </p:normalViewPr>
  <p:slideViewPr>
    <p:cSldViewPr>
      <p:cViewPr varScale="1">
        <p:scale>
          <a:sx n="75" d="100"/>
          <a:sy n="75" d="100"/>
        </p:scale>
        <p:origin x="1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957794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400737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7905548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853497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668373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707201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96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12" Type="http://schemas.openxmlformats.org/officeDocument/2006/relationships/image" Target="../media/image95.png"/><Relationship Id="rId17" Type="http://schemas.openxmlformats.org/officeDocument/2006/relationships/image" Target="../media/image100.png"/><Relationship Id="rId2" Type="http://schemas.openxmlformats.org/officeDocument/2006/relationships/image" Target="../media/image85.png"/><Relationship Id="rId16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11" Type="http://schemas.openxmlformats.org/officeDocument/2006/relationships/image" Target="../media/image94.png"/><Relationship Id="rId5" Type="http://schemas.openxmlformats.org/officeDocument/2006/relationships/image" Target="../media/image88.png"/><Relationship Id="rId15" Type="http://schemas.openxmlformats.org/officeDocument/2006/relationships/image" Target="../media/image98.pn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Relationship Id="rId14" Type="http://schemas.openxmlformats.org/officeDocument/2006/relationships/image" Target="../media/image9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13" Type="http://schemas.openxmlformats.org/officeDocument/2006/relationships/image" Target="../media/image112.pn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12" Type="http://schemas.openxmlformats.org/officeDocument/2006/relationships/image" Target="../media/image111.png"/><Relationship Id="rId17" Type="http://schemas.openxmlformats.org/officeDocument/2006/relationships/image" Target="../media/image116.png"/><Relationship Id="rId2" Type="http://schemas.openxmlformats.org/officeDocument/2006/relationships/image" Target="../media/image101.png"/><Relationship Id="rId16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png"/><Relationship Id="rId11" Type="http://schemas.openxmlformats.org/officeDocument/2006/relationships/image" Target="../media/image110.png"/><Relationship Id="rId5" Type="http://schemas.openxmlformats.org/officeDocument/2006/relationships/image" Target="../media/image104.png"/><Relationship Id="rId15" Type="http://schemas.openxmlformats.org/officeDocument/2006/relationships/image" Target="../media/image114.png"/><Relationship Id="rId10" Type="http://schemas.openxmlformats.org/officeDocument/2006/relationships/image" Target="../media/image109.png"/><Relationship Id="rId4" Type="http://schemas.openxmlformats.org/officeDocument/2006/relationships/image" Target="../media/image103.png"/><Relationship Id="rId9" Type="http://schemas.openxmlformats.org/officeDocument/2006/relationships/image" Target="../media/image108.png"/><Relationship Id="rId14" Type="http://schemas.openxmlformats.org/officeDocument/2006/relationships/image" Target="../media/image1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Relationship Id="rId9" Type="http://schemas.openxmlformats.org/officeDocument/2006/relationships/image" Target="../media/image1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3" Type="http://schemas.openxmlformats.org/officeDocument/2006/relationships/image" Target="../media/image126.png"/><Relationship Id="rId7" Type="http://schemas.openxmlformats.org/officeDocument/2006/relationships/image" Target="../media/image130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Relationship Id="rId9" Type="http://schemas.openxmlformats.org/officeDocument/2006/relationships/image" Target="../media/image1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png"/><Relationship Id="rId13" Type="http://schemas.openxmlformats.org/officeDocument/2006/relationships/image" Target="../media/image144.png"/><Relationship Id="rId18" Type="http://schemas.openxmlformats.org/officeDocument/2006/relationships/image" Target="../media/image149.png"/><Relationship Id="rId26" Type="http://schemas.openxmlformats.org/officeDocument/2006/relationships/image" Target="../media/image157.png"/><Relationship Id="rId3" Type="http://schemas.openxmlformats.org/officeDocument/2006/relationships/image" Target="../media/image134.png"/><Relationship Id="rId21" Type="http://schemas.openxmlformats.org/officeDocument/2006/relationships/image" Target="../media/image152.png"/><Relationship Id="rId7" Type="http://schemas.openxmlformats.org/officeDocument/2006/relationships/image" Target="../media/image138.png"/><Relationship Id="rId12" Type="http://schemas.openxmlformats.org/officeDocument/2006/relationships/image" Target="../media/image143.png"/><Relationship Id="rId17" Type="http://schemas.openxmlformats.org/officeDocument/2006/relationships/image" Target="../media/image148.png"/><Relationship Id="rId25" Type="http://schemas.openxmlformats.org/officeDocument/2006/relationships/image" Target="../media/image156.png"/><Relationship Id="rId2" Type="http://schemas.openxmlformats.org/officeDocument/2006/relationships/image" Target="../media/image133.png"/><Relationship Id="rId16" Type="http://schemas.openxmlformats.org/officeDocument/2006/relationships/image" Target="../media/image147.png"/><Relationship Id="rId20" Type="http://schemas.openxmlformats.org/officeDocument/2006/relationships/image" Target="../media/image1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png"/><Relationship Id="rId11" Type="http://schemas.openxmlformats.org/officeDocument/2006/relationships/image" Target="../media/image142.png"/><Relationship Id="rId24" Type="http://schemas.openxmlformats.org/officeDocument/2006/relationships/image" Target="../media/image155.png"/><Relationship Id="rId5" Type="http://schemas.openxmlformats.org/officeDocument/2006/relationships/image" Target="../media/image136.png"/><Relationship Id="rId15" Type="http://schemas.openxmlformats.org/officeDocument/2006/relationships/image" Target="../media/image146.png"/><Relationship Id="rId23" Type="http://schemas.openxmlformats.org/officeDocument/2006/relationships/image" Target="../media/image154.png"/><Relationship Id="rId10" Type="http://schemas.openxmlformats.org/officeDocument/2006/relationships/image" Target="../media/image141.png"/><Relationship Id="rId19" Type="http://schemas.openxmlformats.org/officeDocument/2006/relationships/image" Target="../media/image150.png"/><Relationship Id="rId4" Type="http://schemas.openxmlformats.org/officeDocument/2006/relationships/image" Target="../media/image135.png"/><Relationship Id="rId9" Type="http://schemas.openxmlformats.org/officeDocument/2006/relationships/image" Target="../media/image140.png"/><Relationship Id="rId14" Type="http://schemas.openxmlformats.org/officeDocument/2006/relationships/image" Target="../media/image145.png"/><Relationship Id="rId22" Type="http://schemas.openxmlformats.org/officeDocument/2006/relationships/image" Target="../media/image153.png"/><Relationship Id="rId27" Type="http://schemas.openxmlformats.org/officeDocument/2006/relationships/image" Target="../media/image15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53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17" Type="http://schemas.openxmlformats.org/officeDocument/2006/relationships/image" Target="../media/image69.png"/><Relationship Id="rId2" Type="http://schemas.openxmlformats.org/officeDocument/2006/relationships/image" Target="../media/image54.png"/><Relationship Id="rId16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5" Type="http://schemas.openxmlformats.org/officeDocument/2006/relationships/image" Target="../media/image6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81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12" Type="http://schemas.openxmlformats.org/officeDocument/2006/relationships/image" Target="../media/image80.png"/><Relationship Id="rId2" Type="http://schemas.openxmlformats.org/officeDocument/2006/relationships/image" Target="../media/image70.png"/><Relationship Id="rId16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5" Type="http://schemas.openxmlformats.org/officeDocument/2006/relationships/image" Target="../media/image73.png"/><Relationship Id="rId15" Type="http://schemas.openxmlformats.org/officeDocument/2006/relationships/image" Target="../media/image83.png"/><Relationship Id="rId10" Type="http://schemas.openxmlformats.org/officeDocument/2006/relationships/image" Target="../media/image78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Relationship Id="rId14" Type="http://schemas.openxmlformats.org/officeDocument/2006/relationships/image" Target="../media/image8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smtClean="0"/>
              <a:t>Sčítání </a:t>
            </a:r>
            <a:r>
              <a:rPr lang="cs-CZ" dirty="0" smtClean="0"/>
              <a:t>zlomků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8347" y="1915195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Sečtěte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323696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323696" cy="8184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53849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538498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538498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538498" cy="84664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538498" cy="807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538498" cy="80720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53849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538498" cy="8094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753300" cy="807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753300" cy="80791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53849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538498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753300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753300" cy="84664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720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720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7200000" y="360000"/>
                <a:ext cx="17004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700466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7200000" y="360000"/>
                <a:ext cx="1700466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700466" cy="81541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7200000" y="360000"/>
                <a:ext cx="528991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1823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720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06631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7200000" y="360000"/>
                <a:ext cx="17004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700466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720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06631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9419355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  <p:bldP spid="18" grpId="0"/>
      <p:bldP spid="18" grpId="1"/>
      <p:bldP spid="19" grpId="0"/>
      <p:bldP spid="19" grpId="1"/>
      <p:bldP spid="21" grpId="0"/>
      <p:bldP spid="21" grpId="1"/>
      <p:bldP spid="23" grpId="0"/>
      <p:bldP spid="2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8347" y="1915195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Sečtěte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323696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323696" cy="8184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53849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538498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753300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753300" cy="8182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53849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538498" cy="8094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753300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753300" cy="81842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753300" cy="807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753300" cy="80791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753300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753300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538498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538498" cy="81823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7200000" y="360000"/>
                <a:ext cx="1700466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700466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7200000" y="360000"/>
                <a:ext cx="1700466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𝟐𝟔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700466" cy="81823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120000" y="324000"/>
                <a:ext cx="2871940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24000"/>
                <a:ext cx="2871940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7200000" y="360000"/>
                <a:ext cx="1915268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𝟏𝟏𝟔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915268" cy="81541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7200000" y="360000"/>
                <a:ext cx="528991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1823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6119470" y="360000"/>
                <a:ext cx="2597314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470" y="360000"/>
                <a:ext cx="2597314" cy="81823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6120000" y="360000"/>
                <a:ext cx="2130070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"/>
                <a:ext cx="2130070" cy="81823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6120000" y="360000"/>
                <a:ext cx="17004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"/>
                <a:ext cx="1700466" cy="80945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949249" y="843351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8527533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  <p:bldP spid="18" grpId="0"/>
      <p:bldP spid="18" grpId="1"/>
      <p:bldP spid="19" grpId="0"/>
      <p:bldP spid="19" grpId="1"/>
      <p:bldP spid="21" grpId="0"/>
      <p:bldP spid="21" grpId="1"/>
      <p:bldP spid="23" grpId="0"/>
      <p:bldP spid="2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8347" y="1915195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Sečtěte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2180533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2180533" cy="8184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218053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2180533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2395335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2395335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239533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2395336" cy="8094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6120000" y="360000"/>
                <a:ext cx="1700466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"/>
                <a:ext cx="1700466" cy="81541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6121554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1554" y="360000"/>
                <a:ext cx="314189" cy="43088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5940000" y="360000"/>
                <a:ext cx="3086742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360000"/>
                <a:ext cx="3086742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6120000" y="360000"/>
                <a:ext cx="17004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"/>
                <a:ext cx="1700466" cy="80945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785682" y="787386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5796229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8347" y="1915195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Sečtěte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2607765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2607765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3252172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3252172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3679404" cy="8468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3679404" cy="84683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4109010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4109010" cy="81842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5760000" y="360000"/>
                <a:ext cx="191526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360000"/>
                <a:ext cx="1915268" cy="8094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5760000" y="360000"/>
                <a:ext cx="191526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𝟏𝟒𝟗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360000"/>
                <a:ext cx="1915268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5760000" y="360000"/>
                <a:ext cx="2167708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360000"/>
                <a:ext cx="2167708" cy="80964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5801547" y="342305"/>
                <a:ext cx="2812116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𝟐𝟖𝟒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𝟏𝟖𝟎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547" y="342305"/>
                <a:ext cx="2812116" cy="80964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785682" y="787386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31507379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5"/>
          <p:cNvSpPr txBox="1">
            <a:spLocks/>
          </p:cNvSpPr>
          <p:nvPr/>
        </p:nvSpPr>
        <p:spPr>
          <a:xfrm>
            <a:off x="1027435" y="404663"/>
            <a:ext cx="7793037" cy="137245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Sčítání zlomků</a:t>
            </a:r>
          </a:p>
          <a:p>
            <a:pPr algn="ctr"/>
            <a:r>
              <a:rPr lang="cs-CZ" kern="0" dirty="0" smtClean="0"/>
              <a:t>shrnutí</a:t>
            </a:r>
            <a:endParaRPr lang="cs-CZ" kern="0" dirty="0"/>
          </a:p>
        </p:txBody>
      </p:sp>
      <p:sp>
        <p:nvSpPr>
          <p:cNvPr id="2" name="Obdélník 1"/>
          <p:cNvSpPr/>
          <p:nvPr/>
        </p:nvSpPr>
        <p:spPr>
          <a:xfrm>
            <a:off x="0" y="1987268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>
                <a:solidFill>
                  <a:srgbClr val="FF0000"/>
                </a:solidFill>
              </a:rPr>
              <a:t>Sčítání zlomků provádíme tak, že zlomky nejprve převedeme na společného jmenovatele a teprve potom je sčítáme. </a:t>
            </a:r>
            <a:br>
              <a:rPr lang="cs-CZ" altLang="cs-CZ" sz="2800" b="1" dirty="0">
                <a:solidFill>
                  <a:srgbClr val="FF0000"/>
                </a:solidFill>
              </a:rPr>
            </a:br>
            <a:r>
              <a:rPr lang="cs-CZ" altLang="cs-CZ" sz="2800" b="1" dirty="0" smtClean="0">
                <a:solidFill>
                  <a:srgbClr val="FF0000"/>
                </a:solidFill>
              </a:rPr>
              <a:t>Čitatele sečteme a jmenovatele opíšeme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971600" y="5344795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5344795"/>
                <a:ext cx="994247" cy="126130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ovéPole 28"/>
          <p:cNvSpPr txBox="1"/>
          <p:nvPr/>
        </p:nvSpPr>
        <p:spPr>
          <a:xfrm>
            <a:off x="1691680" y="5667712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+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1571073" y="6372036"/>
                <a:ext cx="33663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00B050"/>
                    </a:solidFill>
                  </a:rPr>
                  <a:t>∙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𝟔</m:t>
                    </m:r>
                  </m:oMath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1073" y="6372036"/>
                <a:ext cx="336631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56364" t="-22951" r="-30909" b="-508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ovéPole 30"/>
          <p:cNvSpPr txBox="1"/>
          <p:nvPr/>
        </p:nvSpPr>
        <p:spPr>
          <a:xfrm>
            <a:off x="2699792" y="5667712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3226428" y="5308641"/>
                <a:ext cx="282905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+     + 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6428" y="5308641"/>
                <a:ext cx="2829057" cy="124482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2250951" y="5390962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0951" y="5390962"/>
                <a:ext cx="448841" cy="11689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1547664" y="5248348"/>
                <a:ext cx="42159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cs-CZ" sz="2400" b="1" dirty="0" smtClean="0">
                          <a:solidFill>
                            <a:srgbClr val="00B050"/>
                          </a:solidFill>
                        </a:rPr>
                        <m:t>∙</m:t>
                      </m:r>
                      <m:r>
                        <a:rPr lang="cs-CZ" sz="24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5248348"/>
                <a:ext cx="421590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5797" r="-14493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2483768" y="5248348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5248348"/>
                <a:ext cx="424283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2857" r="-14286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483768" y="6361413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6361413"/>
                <a:ext cx="424283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2857" r="-14286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3105148" y="5296137"/>
                <a:ext cx="3072416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5148" y="5296137"/>
                <a:ext cx="3072416" cy="1257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ovéPole 37"/>
          <p:cNvSpPr txBox="1"/>
          <p:nvPr/>
        </p:nvSpPr>
        <p:spPr>
          <a:xfrm>
            <a:off x="6084168" y="5656702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6588224" y="5366520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𝟑𝟕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5366520"/>
                <a:ext cx="755015" cy="11564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Přímá spojnice 39"/>
          <p:cNvCxnSpPr/>
          <p:nvPr/>
        </p:nvCxnSpPr>
        <p:spPr bwMode="auto">
          <a:xfrm>
            <a:off x="7920504" y="6552128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7920504" y="6624128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7380312" y="5648406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7874084" y="5349867"/>
                <a:ext cx="1146661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4084" y="5349867"/>
                <a:ext cx="1146661" cy="115249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-54604" y="5314101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4604" y="5314101"/>
                <a:ext cx="994247" cy="126130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ovéPole 44"/>
          <p:cNvSpPr txBox="1"/>
          <p:nvPr/>
        </p:nvSpPr>
        <p:spPr>
          <a:xfrm>
            <a:off x="755576" y="5667712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+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3116305" y="5295467"/>
                <a:ext cx="3072416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6305" y="5295467"/>
                <a:ext cx="3072416" cy="1257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652601" y="529838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601" y="5298380"/>
                <a:ext cx="424283" cy="369332"/>
              </a:xfrm>
              <a:prstGeom prst="rect">
                <a:avLst/>
              </a:prstGeom>
              <a:blipFill rotWithShape="0">
                <a:blip r:embed="rId14"/>
                <a:stretch>
                  <a:fillRect l="-2857" r="-14286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603391" y="6349416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91" y="6349416"/>
                <a:ext cx="424283" cy="369332"/>
              </a:xfrm>
              <a:prstGeom prst="rect">
                <a:avLst/>
              </a:prstGeom>
              <a:blipFill rotWithShape="0">
                <a:blip r:embed="rId15"/>
                <a:stretch>
                  <a:fillRect l="-4286" r="-12857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3063695" y="5276836"/>
                <a:ext cx="3176796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695" y="5276836"/>
                <a:ext cx="3176796" cy="1257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755576" y="3760619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760619"/>
                <a:ext cx="994247" cy="1261307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ovéPole 50"/>
          <p:cNvSpPr txBox="1"/>
          <p:nvPr/>
        </p:nvSpPr>
        <p:spPr>
          <a:xfrm>
            <a:off x="1656480" y="4083536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+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1400827" y="478786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827" y="4787860"/>
                <a:ext cx="424283" cy="369332"/>
              </a:xfrm>
              <a:prstGeom prst="rect">
                <a:avLst/>
              </a:prstGeom>
              <a:blipFill rotWithShape="0">
                <a:blip r:embed="rId18"/>
                <a:stretch>
                  <a:fillRect l="-4348" r="-14493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3057803" y="4083536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3513190" y="3709332"/>
                <a:ext cx="1766465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+ 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3190" y="3709332"/>
                <a:ext cx="1766465" cy="1244828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2395074" y="3806786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5074" y="3806786"/>
                <a:ext cx="448841" cy="1168974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1361072" y="3714204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072" y="3714204"/>
                <a:ext cx="424283" cy="369332"/>
              </a:xfrm>
              <a:prstGeom prst="rect">
                <a:avLst/>
              </a:prstGeom>
              <a:blipFill rotWithShape="0">
                <a:blip r:embed="rId21"/>
                <a:stretch>
                  <a:fillRect l="-2857" r="-14286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2704419" y="3664172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419" y="3664172"/>
                <a:ext cx="424283" cy="369332"/>
              </a:xfrm>
              <a:prstGeom prst="rect">
                <a:avLst/>
              </a:prstGeom>
              <a:blipFill rotWithShape="0">
                <a:blip r:embed="rId22"/>
                <a:stretch>
                  <a:fillRect l="-4348" r="-14493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2691329" y="4777237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1329" y="4777237"/>
                <a:ext cx="424283" cy="369332"/>
              </a:xfrm>
              <a:prstGeom prst="rect">
                <a:avLst/>
              </a:prstGeom>
              <a:blipFill rotWithShape="0">
                <a:blip r:embed="rId23"/>
                <a:stretch>
                  <a:fillRect l="-2857" r="-14286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3453634" y="3684450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3634" y="3684450"/>
                <a:ext cx="1901572" cy="1244828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ovéPole 59"/>
          <p:cNvSpPr txBox="1"/>
          <p:nvPr/>
        </p:nvSpPr>
        <p:spPr>
          <a:xfrm>
            <a:off x="5349122" y="4072526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ovéPole 60"/>
              <p:cNvSpPr txBox="1"/>
              <p:nvPr/>
            </p:nvSpPr>
            <p:spPr>
              <a:xfrm>
                <a:off x="5881059" y="3782344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1059" y="3782344"/>
                <a:ext cx="755015" cy="1156470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Přímá spojnice 61"/>
          <p:cNvCxnSpPr/>
          <p:nvPr/>
        </p:nvCxnSpPr>
        <p:spPr bwMode="auto">
          <a:xfrm>
            <a:off x="7163914" y="4967952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V="1">
            <a:off x="7163914" y="5039952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ovéPole 63"/>
              <p:cNvSpPr txBox="1"/>
              <p:nvPr/>
            </p:nvSpPr>
            <p:spPr>
              <a:xfrm>
                <a:off x="3453634" y="3683900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3634" y="3683900"/>
                <a:ext cx="1901572" cy="1244828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extovéPole 64"/>
          <p:cNvSpPr txBox="1"/>
          <p:nvPr/>
        </p:nvSpPr>
        <p:spPr>
          <a:xfrm>
            <a:off x="6712624" y="4064230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7163914" y="3765691"/>
                <a:ext cx="1146661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3914" y="3765691"/>
                <a:ext cx="1146661" cy="1152495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44076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500"/>
                            </p:stCondLst>
                            <p:childTnLst>
                              <p:par>
                                <p:cTn id="2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/>
      <p:bldP spid="29" grpId="0"/>
      <p:bldP spid="30" grpId="0"/>
      <p:bldP spid="31" grpId="0"/>
      <p:bldP spid="32" grpId="0"/>
      <p:bldP spid="32" grpId="1"/>
      <p:bldP spid="33" grpId="0"/>
      <p:bldP spid="34" grpId="0"/>
      <p:bldP spid="35" grpId="0"/>
      <p:bldP spid="36" grpId="0"/>
      <p:bldP spid="37" grpId="0"/>
      <p:bldP spid="37" grpId="1"/>
      <p:bldP spid="38" grpId="0"/>
      <p:bldP spid="39" grpId="0"/>
      <p:bldP spid="42" grpId="0"/>
      <p:bldP spid="43" grpId="0"/>
      <p:bldP spid="44" grpId="0"/>
      <p:bldP spid="45" grpId="0"/>
      <p:bldP spid="46" grpId="0"/>
      <p:bldP spid="46" grpId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4" grpId="1"/>
      <p:bldP spid="55" grpId="0"/>
      <p:bldP spid="56" grpId="0"/>
      <p:bldP spid="57" grpId="0"/>
      <p:bldP spid="58" grpId="0"/>
      <p:bldP spid="59" grpId="0"/>
      <p:bldP spid="59" grpId="1"/>
      <p:bldP spid="60" grpId="0"/>
      <p:bldP spid="61" grpId="0"/>
      <p:bldP spid="64" grpId="0"/>
      <p:bldP spid="65" grpId="0"/>
      <p:bldP spid="6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957973" y="713116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5229" y="3140968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29" y="3140968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780972" y="3471989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+</a:t>
            </a:r>
            <a:endParaRPr lang="cs-CZ" sz="40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285028" y="3180903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5028" y="3180903"/>
                <a:ext cx="448841" cy="116897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-36511" y="2016535"/>
            <a:ext cx="3312367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Sčítat zlomky umíme.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1740349" y="3461240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0" y="2429805"/>
            <a:ext cx="7020273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 pouze ty, které mají stejného jmenovatele.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Obdélník 60"/>
          <p:cNvSpPr/>
          <p:nvPr/>
        </p:nvSpPr>
        <p:spPr bwMode="auto">
          <a:xfrm>
            <a:off x="683568" y="4653336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Obdélník 61"/>
          <p:cNvSpPr/>
          <p:nvPr/>
        </p:nvSpPr>
        <p:spPr bwMode="auto">
          <a:xfrm>
            <a:off x="683568" y="6197736"/>
            <a:ext cx="1800000" cy="255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Obdélník 62"/>
          <p:cNvSpPr/>
          <p:nvPr/>
        </p:nvSpPr>
        <p:spPr bwMode="auto">
          <a:xfrm>
            <a:off x="683568" y="5938536"/>
            <a:ext cx="1800000" cy="259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bdélník 63"/>
          <p:cNvSpPr/>
          <p:nvPr/>
        </p:nvSpPr>
        <p:spPr bwMode="auto">
          <a:xfrm>
            <a:off x="683568" y="5682936"/>
            <a:ext cx="1800000" cy="255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Obdélník 64"/>
          <p:cNvSpPr/>
          <p:nvPr/>
        </p:nvSpPr>
        <p:spPr bwMode="auto">
          <a:xfrm>
            <a:off x="683568" y="5423736"/>
            <a:ext cx="1800000" cy="259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bdélník 65"/>
          <p:cNvSpPr/>
          <p:nvPr/>
        </p:nvSpPr>
        <p:spPr bwMode="auto">
          <a:xfrm>
            <a:off x="683568" y="5168136"/>
            <a:ext cx="1800000" cy="255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Obdélník 66"/>
          <p:cNvSpPr/>
          <p:nvPr/>
        </p:nvSpPr>
        <p:spPr bwMode="auto">
          <a:xfrm>
            <a:off x="683568" y="4912536"/>
            <a:ext cx="1800000" cy="255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Obdélník 67"/>
          <p:cNvSpPr/>
          <p:nvPr/>
        </p:nvSpPr>
        <p:spPr bwMode="auto">
          <a:xfrm>
            <a:off x="3600000" y="4653336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bdélník 68"/>
          <p:cNvSpPr/>
          <p:nvPr/>
        </p:nvSpPr>
        <p:spPr bwMode="auto">
          <a:xfrm>
            <a:off x="3600000" y="6197736"/>
            <a:ext cx="1800000" cy="255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Obdélník 69"/>
          <p:cNvSpPr/>
          <p:nvPr/>
        </p:nvSpPr>
        <p:spPr bwMode="auto">
          <a:xfrm>
            <a:off x="3600000" y="5938536"/>
            <a:ext cx="1800000" cy="259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Obdélník 70"/>
          <p:cNvSpPr/>
          <p:nvPr/>
        </p:nvSpPr>
        <p:spPr bwMode="auto">
          <a:xfrm>
            <a:off x="3600000" y="5682936"/>
            <a:ext cx="1800000" cy="255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Obdélník 71"/>
          <p:cNvSpPr/>
          <p:nvPr/>
        </p:nvSpPr>
        <p:spPr bwMode="auto">
          <a:xfrm>
            <a:off x="3600000" y="5423736"/>
            <a:ext cx="1800000" cy="259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Obdélník 72"/>
          <p:cNvSpPr/>
          <p:nvPr/>
        </p:nvSpPr>
        <p:spPr bwMode="auto">
          <a:xfrm>
            <a:off x="3600000" y="5168136"/>
            <a:ext cx="1800000" cy="255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Obdélník 73"/>
          <p:cNvSpPr/>
          <p:nvPr/>
        </p:nvSpPr>
        <p:spPr bwMode="auto">
          <a:xfrm>
            <a:off x="3600000" y="4912536"/>
            <a:ext cx="1800000" cy="255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2820469" y="516367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+</a:t>
            </a:r>
            <a:endParaRPr lang="cs-CZ" sz="4000" b="1" dirty="0">
              <a:solidFill>
                <a:srgbClr val="002060"/>
              </a:solidFill>
            </a:endParaRPr>
          </a:p>
        </p:txBody>
      </p:sp>
      <p:sp>
        <p:nvSpPr>
          <p:cNvPr id="76" name="TextovéPole 75"/>
          <p:cNvSpPr txBox="1"/>
          <p:nvPr/>
        </p:nvSpPr>
        <p:spPr>
          <a:xfrm>
            <a:off x="5705674" y="5151732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p:sp>
        <p:nvSpPr>
          <p:cNvPr id="77" name="Obdélník 76"/>
          <p:cNvSpPr/>
          <p:nvPr/>
        </p:nvSpPr>
        <p:spPr bwMode="auto">
          <a:xfrm>
            <a:off x="6516416" y="4653136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Obdélník 77"/>
          <p:cNvSpPr/>
          <p:nvPr/>
        </p:nvSpPr>
        <p:spPr bwMode="auto">
          <a:xfrm>
            <a:off x="6516416" y="6197536"/>
            <a:ext cx="1800000" cy="255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Obdélník 78"/>
          <p:cNvSpPr/>
          <p:nvPr/>
        </p:nvSpPr>
        <p:spPr bwMode="auto">
          <a:xfrm>
            <a:off x="6516416" y="5938336"/>
            <a:ext cx="1800000" cy="259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Obdélník 79"/>
          <p:cNvSpPr/>
          <p:nvPr/>
        </p:nvSpPr>
        <p:spPr bwMode="auto">
          <a:xfrm>
            <a:off x="6516416" y="5682736"/>
            <a:ext cx="1800000" cy="255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Obdélník 80"/>
          <p:cNvSpPr/>
          <p:nvPr/>
        </p:nvSpPr>
        <p:spPr bwMode="auto">
          <a:xfrm>
            <a:off x="6516416" y="5423536"/>
            <a:ext cx="1800000" cy="259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Obdélník 81"/>
          <p:cNvSpPr/>
          <p:nvPr/>
        </p:nvSpPr>
        <p:spPr bwMode="auto">
          <a:xfrm>
            <a:off x="6516416" y="5167936"/>
            <a:ext cx="1800000" cy="255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Obdélník 82"/>
          <p:cNvSpPr/>
          <p:nvPr/>
        </p:nvSpPr>
        <p:spPr bwMode="auto">
          <a:xfrm>
            <a:off x="6516416" y="4912336"/>
            <a:ext cx="1800000" cy="255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2202216" y="3178895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2216" y="3178895"/>
                <a:ext cx="448841" cy="11689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2890808" y="3461240"/>
            <a:ext cx="6267391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Sečteme čitatele a jmenovatele opíšeme.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ovéPole 85"/>
              <p:cNvSpPr txBox="1"/>
              <p:nvPr/>
            </p:nvSpPr>
            <p:spPr>
              <a:xfrm>
                <a:off x="963749" y="4208427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 xmlns=""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749" y="4208427"/>
                <a:ext cx="1368152" cy="243021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ovéPole 86"/>
              <p:cNvSpPr txBox="1"/>
              <p:nvPr/>
            </p:nvSpPr>
            <p:spPr>
              <a:xfrm>
                <a:off x="3815924" y="4210050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 xmlns=""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5924" y="4210050"/>
                <a:ext cx="1368152" cy="243021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ovéPole 87"/>
              <p:cNvSpPr txBox="1"/>
              <p:nvPr/>
            </p:nvSpPr>
            <p:spPr>
              <a:xfrm>
                <a:off x="6732340" y="4208426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 xmlns=""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340" y="4208426"/>
                <a:ext cx="1368152" cy="243021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64856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42" grpId="0"/>
      <p:bldP spid="60" grpId="0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/>
      <p:bldP spid="76" grpId="0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/>
      <p:bldP spid="85" grpId="0"/>
      <p:bldP spid="86" grpId="0"/>
      <p:bldP spid="87" grpId="0"/>
      <p:bldP spid="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957973" y="713116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-176191" y="2813001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6191" y="2813001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539552" y="3144022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+</a:t>
            </a:r>
            <a:endParaRPr lang="cs-CZ" sz="40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043608" y="2852936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852936"/>
                <a:ext cx="448841" cy="116897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5532747" y="4929743"/>
            <a:ext cx="3611253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jakou část celku jde?</a:t>
            </a:r>
            <a:endParaRPr lang="cs-CZ" altLang="cs-CZ" sz="2400" dirty="0">
              <a:solidFill>
                <a:schemeClr val="tx1"/>
              </a:solidFill>
            </a:endParaRPr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107505" y="2016535"/>
            <a:ext cx="9036495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Sčítat zlomky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znamená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hledat celkové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množství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dané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několika částmi celků či celých celků.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3960827" y="308900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rgbClr val="002060"/>
                </a:solidFill>
              </a:rPr>
              <a:t>+</a:t>
            </a:r>
          </a:p>
        </p:txBody>
      </p:sp>
      <p:sp>
        <p:nvSpPr>
          <p:cNvPr id="26" name="Obdélník 25"/>
          <p:cNvSpPr/>
          <p:nvPr/>
        </p:nvSpPr>
        <p:spPr bwMode="auto">
          <a:xfrm>
            <a:off x="2123728" y="270892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délník 26"/>
          <p:cNvSpPr/>
          <p:nvPr/>
        </p:nvSpPr>
        <p:spPr bwMode="auto">
          <a:xfrm>
            <a:off x="2123728" y="3907720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délník 27"/>
          <p:cNvSpPr/>
          <p:nvPr/>
        </p:nvSpPr>
        <p:spPr bwMode="auto">
          <a:xfrm>
            <a:off x="2123728" y="3306520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délník 36"/>
          <p:cNvSpPr/>
          <p:nvPr/>
        </p:nvSpPr>
        <p:spPr bwMode="auto">
          <a:xfrm>
            <a:off x="4499992" y="270892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bdélník 37"/>
          <p:cNvSpPr/>
          <p:nvPr/>
        </p:nvSpPr>
        <p:spPr bwMode="auto">
          <a:xfrm>
            <a:off x="4499992" y="4058920"/>
            <a:ext cx="1800000" cy="45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délník 38"/>
          <p:cNvSpPr/>
          <p:nvPr/>
        </p:nvSpPr>
        <p:spPr bwMode="auto">
          <a:xfrm>
            <a:off x="4499992" y="3608920"/>
            <a:ext cx="1800000" cy="45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délník 39"/>
          <p:cNvSpPr/>
          <p:nvPr/>
        </p:nvSpPr>
        <p:spPr bwMode="auto">
          <a:xfrm>
            <a:off x="4499992" y="3158920"/>
            <a:ext cx="1800000" cy="45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1498929" y="3133273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6372200" y="308900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p:sp>
        <p:nvSpPr>
          <p:cNvPr id="44" name="Obdélník 43"/>
          <p:cNvSpPr/>
          <p:nvPr/>
        </p:nvSpPr>
        <p:spPr bwMode="auto">
          <a:xfrm>
            <a:off x="6948264" y="270892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Obdélník 56"/>
          <p:cNvSpPr/>
          <p:nvPr/>
        </p:nvSpPr>
        <p:spPr bwMode="auto">
          <a:xfrm>
            <a:off x="6948264" y="3907720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Obdélník 57"/>
          <p:cNvSpPr/>
          <p:nvPr/>
        </p:nvSpPr>
        <p:spPr bwMode="auto">
          <a:xfrm>
            <a:off x="6948264" y="3306520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Obdélník 58"/>
          <p:cNvSpPr/>
          <p:nvPr/>
        </p:nvSpPr>
        <p:spPr bwMode="auto">
          <a:xfrm>
            <a:off x="6948264" y="2856520"/>
            <a:ext cx="1800000" cy="45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" name="Přímá spojnice se šipkou 3"/>
          <p:cNvCxnSpPr/>
          <p:nvPr/>
        </p:nvCxnSpPr>
        <p:spPr bwMode="auto">
          <a:xfrm flipV="1">
            <a:off x="7164288" y="3607120"/>
            <a:ext cx="541871" cy="1322623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" name="Obdélník 4"/>
          <p:cNvSpPr/>
          <p:nvPr/>
        </p:nvSpPr>
        <p:spPr>
          <a:xfrm>
            <a:off x="77890" y="5464382"/>
            <a:ext cx="9090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Celkové množství </a:t>
            </a:r>
            <a:r>
              <a:rPr lang="cs-CZ" altLang="cs-CZ" sz="2400" b="1" dirty="0" smtClean="0"/>
              <a:t>tedy 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nelze </a:t>
            </a:r>
            <a:r>
              <a:rPr lang="cs-CZ" altLang="cs-CZ" sz="2400" b="1" dirty="0">
                <a:solidFill>
                  <a:srgbClr val="FF0000"/>
                </a:solidFill>
              </a:rPr>
              <a:t>určit</a:t>
            </a:r>
            <a:r>
              <a:rPr lang="cs-CZ" altLang="cs-CZ" sz="2400" b="1" dirty="0"/>
              <a:t>, jsou-li sčítaná množství vyjádřena </a:t>
            </a:r>
            <a:r>
              <a:rPr lang="cs-CZ" altLang="cs-CZ" sz="2400" b="1" dirty="0">
                <a:solidFill>
                  <a:srgbClr val="FF0000"/>
                </a:solidFill>
              </a:rPr>
              <a:t>různými částmi</a:t>
            </a:r>
            <a:r>
              <a:rPr lang="cs-CZ" altLang="cs-CZ" sz="2400" b="1" dirty="0"/>
              <a:t>, tedy nejsou-li sčítaná množství rozdělena na </a:t>
            </a:r>
            <a:r>
              <a:rPr lang="cs-CZ" altLang="cs-CZ" sz="2400" b="1" dirty="0">
                <a:solidFill>
                  <a:srgbClr val="FF0000"/>
                </a:solidFill>
              </a:rPr>
              <a:t>stejné části</a:t>
            </a:r>
            <a:r>
              <a:rPr lang="cs-CZ" altLang="cs-CZ" sz="2400" b="1" dirty="0" smtClean="0"/>
              <a:t>.</a:t>
            </a:r>
            <a:endParaRPr lang="cs-CZ" altLang="cs-CZ" sz="2400" dirty="0"/>
          </a:p>
        </p:txBody>
      </p:sp>
    </p:spTree>
    <p:extLst>
      <p:ext uri="{BB962C8B-B14F-4D97-AF65-F5344CB8AC3E}">
        <p14:creationId xmlns:p14="http://schemas.microsoft.com/office/powerpoint/2010/main" val="15332810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52" grpId="0"/>
      <p:bldP spid="30" grpId="0"/>
      <p:bldP spid="56" grpId="0"/>
      <p:bldP spid="26" grpId="0" animBg="1"/>
      <p:bldP spid="27" grpId="0" animBg="1"/>
      <p:bldP spid="28" grpId="0" animBg="1"/>
      <p:bldP spid="37" grpId="0" animBg="1"/>
      <p:bldP spid="38" grpId="0" animBg="1"/>
      <p:bldP spid="39" grpId="0" animBg="1"/>
      <p:bldP spid="40" grpId="0" animBg="1"/>
      <p:bldP spid="42" grpId="0"/>
      <p:bldP spid="43" grpId="0"/>
      <p:bldP spid="44" grpId="0" animBg="1"/>
      <p:bldP spid="57" grpId="0" animBg="1"/>
      <p:bldP spid="58" grpId="0" animBg="1"/>
      <p:bldP spid="59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957973" y="713116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-176191" y="3317057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6191" y="3317057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539552" y="3648078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+</a:t>
            </a:r>
            <a:endParaRPr lang="cs-CZ" sz="40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043608" y="3356992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3356992"/>
                <a:ext cx="448841" cy="116897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1980000"/>
            <a:ext cx="9036495" cy="1166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Poněvadž neumíme sečíst zlomky s různým jmenovateli, upravíme je (stejně jako při porovnávání) na společného jmenovatele.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3960827" y="3593060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rgbClr val="002060"/>
                </a:solidFill>
              </a:rPr>
              <a:t>+</a:t>
            </a:r>
          </a:p>
        </p:txBody>
      </p:sp>
      <p:sp>
        <p:nvSpPr>
          <p:cNvPr id="26" name="Obdélník 25"/>
          <p:cNvSpPr/>
          <p:nvPr/>
        </p:nvSpPr>
        <p:spPr bwMode="auto">
          <a:xfrm>
            <a:off x="2123728" y="3212976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délník 26"/>
          <p:cNvSpPr/>
          <p:nvPr/>
        </p:nvSpPr>
        <p:spPr bwMode="auto">
          <a:xfrm>
            <a:off x="2123728" y="4411776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délník 27"/>
          <p:cNvSpPr/>
          <p:nvPr/>
        </p:nvSpPr>
        <p:spPr bwMode="auto">
          <a:xfrm>
            <a:off x="2123728" y="3810576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délník 36"/>
          <p:cNvSpPr/>
          <p:nvPr/>
        </p:nvSpPr>
        <p:spPr bwMode="auto">
          <a:xfrm>
            <a:off x="4499992" y="3212976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bdélník 37"/>
          <p:cNvSpPr/>
          <p:nvPr/>
        </p:nvSpPr>
        <p:spPr bwMode="auto">
          <a:xfrm>
            <a:off x="4499992" y="4562976"/>
            <a:ext cx="1800000" cy="45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délník 38"/>
          <p:cNvSpPr/>
          <p:nvPr/>
        </p:nvSpPr>
        <p:spPr bwMode="auto">
          <a:xfrm>
            <a:off x="4499992" y="4112976"/>
            <a:ext cx="1800000" cy="45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délník 39"/>
          <p:cNvSpPr/>
          <p:nvPr/>
        </p:nvSpPr>
        <p:spPr bwMode="auto">
          <a:xfrm>
            <a:off x="4499992" y="3662976"/>
            <a:ext cx="1800000" cy="45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1498929" y="3637329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6372200" y="3593060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p:sp>
        <p:nvSpPr>
          <p:cNvPr id="44" name="Obdélník 43"/>
          <p:cNvSpPr/>
          <p:nvPr/>
        </p:nvSpPr>
        <p:spPr bwMode="auto">
          <a:xfrm>
            <a:off x="6948264" y="3212976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Obdélník 56"/>
          <p:cNvSpPr/>
          <p:nvPr/>
        </p:nvSpPr>
        <p:spPr bwMode="auto">
          <a:xfrm>
            <a:off x="6948264" y="4411776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Obdélník 57"/>
          <p:cNvSpPr/>
          <p:nvPr/>
        </p:nvSpPr>
        <p:spPr bwMode="auto">
          <a:xfrm>
            <a:off x="6948264" y="3810576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Obdélník 58"/>
          <p:cNvSpPr/>
          <p:nvPr/>
        </p:nvSpPr>
        <p:spPr bwMode="auto">
          <a:xfrm>
            <a:off x="6948264" y="3360576"/>
            <a:ext cx="1800000" cy="45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0" y="5580000"/>
            <a:ext cx="9143999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☼(Nejmenší) společný jmenovatel je (nejmenší)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společný násobek všech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0" y="5580000"/>
            <a:ext cx="9143998" cy="93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společného jmenovatele se zlomky uvádějí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pomocí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rozšiřování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-176191" y="5192903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6191" y="5192903"/>
                <a:ext cx="994247" cy="12448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19"/>
          <p:cNvSpPr>
            <a:spLocks noChangeArrowheads="1"/>
          </p:cNvSpPr>
          <p:nvPr/>
        </p:nvSpPr>
        <p:spPr bwMode="auto">
          <a:xfrm>
            <a:off x="0" y="5580000"/>
            <a:ext cx="7286004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Nejmenší společný násobek (jmenovatel) čísel 3 a 4 je 12.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957973" y="5551012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+</a:t>
            </a:r>
            <a:endParaRPr lang="cs-CZ" sz="40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1583704" y="5300841"/>
                <a:ext cx="755015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3704" y="5300841"/>
                <a:ext cx="755015" cy="115249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Obdélník 33"/>
          <p:cNvSpPr/>
          <p:nvPr/>
        </p:nvSpPr>
        <p:spPr bwMode="auto">
          <a:xfrm>
            <a:off x="2123728" y="3963920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Obdélník 34"/>
          <p:cNvSpPr/>
          <p:nvPr/>
        </p:nvSpPr>
        <p:spPr bwMode="auto">
          <a:xfrm>
            <a:off x="2123728" y="3812720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Obdélník 35"/>
          <p:cNvSpPr/>
          <p:nvPr/>
        </p:nvSpPr>
        <p:spPr bwMode="auto">
          <a:xfrm>
            <a:off x="2123728" y="366152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Obdélník 40"/>
          <p:cNvSpPr/>
          <p:nvPr/>
        </p:nvSpPr>
        <p:spPr bwMode="auto">
          <a:xfrm>
            <a:off x="2123728" y="3513920"/>
            <a:ext cx="1800000" cy="147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bdélník 44"/>
          <p:cNvSpPr/>
          <p:nvPr/>
        </p:nvSpPr>
        <p:spPr bwMode="auto">
          <a:xfrm>
            <a:off x="2123728" y="336272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délník 45"/>
          <p:cNvSpPr/>
          <p:nvPr/>
        </p:nvSpPr>
        <p:spPr bwMode="auto">
          <a:xfrm>
            <a:off x="2123728" y="321152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bdélník 46"/>
          <p:cNvSpPr/>
          <p:nvPr/>
        </p:nvSpPr>
        <p:spPr bwMode="auto">
          <a:xfrm>
            <a:off x="2123928" y="321172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bdélník 47"/>
          <p:cNvSpPr/>
          <p:nvPr/>
        </p:nvSpPr>
        <p:spPr bwMode="auto">
          <a:xfrm>
            <a:off x="2123928" y="4865576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bdélník 48"/>
          <p:cNvSpPr/>
          <p:nvPr/>
        </p:nvSpPr>
        <p:spPr bwMode="auto">
          <a:xfrm>
            <a:off x="2123928" y="4714376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bdélník 49"/>
          <p:cNvSpPr/>
          <p:nvPr/>
        </p:nvSpPr>
        <p:spPr bwMode="auto">
          <a:xfrm>
            <a:off x="2123928" y="4563176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bdélník 50"/>
          <p:cNvSpPr/>
          <p:nvPr/>
        </p:nvSpPr>
        <p:spPr bwMode="auto">
          <a:xfrm>
            <a:off x="2123928" y="4415576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délník 52"/>
          <p:cNvSpPr/>
          <p:nvPr/>
        </p:nvSpPr>
        <p:spPr bwMode="auto">
          <a:xfrm>
            <a:off x="2123928" y="4264376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délník 53"/>
          <p:cNvSpPr/>
          <p:nvPr/>
        </p:nvSpPr>
        <p:spPr bwMode="auto">
          <a:xfrm>
            <a:off x="2123928" y="4113176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délník 54"/>
          <p:cNvSpPr/>
          <p:nvPr/>
        </p:nvSpPr>
        <p:spPr bwMode="auto">
          <a:xfrm>
            <a:off x="4499992" y="3963920"/>
            <a:ext cx="1800000" cy="147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bdélník 59"/>
          <p:cNvSpPr/>
          <p:nvPr/>
        </p:nvSpPr>
        <p:spPr bwMode="auto">
          <a:xfrm>
            <a:off x="4499992" y="381272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bdélník 60"/>
          <p:cNvSpPr/>
          <p:nvPr/>
        </p:nvSpPr>
        <p:spPr bwMode="auto">
          <a:xfrm>
            <a:off x="4499992" y="366152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Obdélník 61"/>
          <p:cNvSpPr/>
          <p:nvPr/>
        </p:nvSpPr>
        <p:spPr bwMode="auto">
          <a:xfrm>
            <a:off x="4499992" y="3513920"/>
            <a:ext cx="1800000" cy="147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Obdélník 62"/>
          <p:cNvSpPr/>
          <p:nvPr/>
        </p:nvSpPr>
        <p:spPr bwMode="auto">
          <a:xfrm>
            <a:off x="4499992" y="336272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bdélník 63"/>
          <p:cNvSpPr/>
          <p:nvPr/>
        </p:nvSpPr>
        <p:spPr bwMode="auto">
          <a:xfrm>
            <a:off x="4499992" y="321152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Obdélník 64"/>
          <p:cNvSpPr/>
          <p:nvPr/>
        </p:nvSpPr>
        <p:spPr bwMode="auto">
          <a:xfrm>
            <a:off x="4500192" y="321172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bdélník 65"/>
          <p:cNvSpPr/>
          <p:nvPr/>
        </p:nvSpPr>
        <p:spPr bwMode="auto">
          <a:xfrm>
            <a:off x="4500192" y="4865576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Obdélník 66"/>
          <p:cNvSpPr/>
          <p:nvPr/>
        </p:nvSpPr>
        <p:spPr bwMode="auto">
          <a:xfrm>
            <a:off x="4500192" y="4714376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Obdélník 67"/>
          <p:cNvSpPr/>
          <p:nvPr/>
        </p:nvSpPr>
        <p:spPr bwMode="auto">
          <a:xfrm>
            <a:off x="4500192" y="4563176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bdélník 68"/>
          <p:cNvSpPr/>
          <p:nvPr/>
        </p:nvSpPr>
        <p:spPr bwMode="auto">
          <a:xfrm>
            <a:off x="4500192" y="4415576"/>
            <a:ext cx="1800000" cy="147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Obdélník 69"/>
          <p:cNvSpPr/>
          <p:nvPr/>
        </p:nvSpPr>
        <p:spPr bwMode="auto">
          <a:xfrm>
            <a:off x="4500192" y="4264376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Obdélník 70"/>
          <p:cNvSpPr/>
          <p:nvPr/>
        </p:nvSpPr>
        <p:spPr bwMode="auto">
          <a:xfrm>
            <a:off x="4500192" y="4113176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Obdélník 71"/>
          <p:cNvSpPr/>
          <p:nvPr/>
        </p:nvSpPr>
        <p:spPr bwMode="auto">
          <a:xfrm>
            <a:off x="6948264" y="3965376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Obdélník 72"/>
          <p:cNvSpPr/>
          <p:nvPr/>
        </p:nvSpPr>
        <p:spPr bwMode="auto">
          <a:xfrm>
            <a:off x="6948264" y="3814176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Obdélník 73"/>
          <p:cNvSpPr/>
          <p:nvPr/>
        </p:nvSpPr>
        <p:spPr bwMode="auto">
          <a:xfrm>
            <a:off x="6948264" y="3662976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Obdélník 74"/>
          <p:cNvSpPr/>
          <p:nvPr/>
        </p:nvSpPr>
        <p:spPr bwMode="auto">
          <a:xfrm>
            <a:off x="6948264" y="3515376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Obdélník 75"/>
          <p:cNvSpPr/>
          <p:nvPr/>
        </p:nvSpPr>
        <p:spPr bwMode="auto">
          <a:xfrm>
            <a:off x="6948264" y="3364176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" name="Obdélník 76"/>
          <p:cNvSpPr/>
          <p:nvPr/>
        </p:nvSpPr>
        <p:spPr bwMode="auto">
          <a:xfrm>
            <a:off x="6948264" y="3212976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Obdélník 77"/>
          <p:cNvSpPr/>
          <p:nvPr/>
        </p:nvSpPr>
        <p:spPr bwMode="auto">
          <a:xfrm>
            <a:off x="6948464" y="3213176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Obdélník 78"/>
          <p:cNvSpPr/>
          <p:nvPr/>
        </p:nvSpPr>
        <p:spPr bwMode="auto">
          <a:xfrm>
            <a:off x="6948464" y="4867032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Obdélník 79"/>
          <p:cNvSpPr/>
          <p:nvPr/>
        </p:nvSpPr>
        <p:spPr bwMode="auto">
          <a:xfrm>
            <a:off x="6948464" y="4715832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Obdélník 80"/>
          <p:cNvSpPr/>
          <p:nvPr/>
        </p:nvSpPr>
        <p:spPr bwMode="auto">
          <a:xfrm>
            <a:off x="6948464" y="4564632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Obdélník 81"/>
          <p:cNvSpPr/>
          <p:nvPr/>
        </p:nvSpPr>
        <p:spPr bwMode="auto">
          <a:xfrm>
            <a:off x="6948464" y="4417032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Obdélník 82"/>
          <p:cNvSpPr/>
          <p:nvPr/>
        </p:nvSpPr>
        <p:spPr bwMode="auto">
          <a:xfrm>
            <a:off x="6948464" y="4265832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Obdélník 83"/>
          <p:cNvSpPr/>
          <p:nvPr/>
        </p:nvSpPr>
        <p:spPr bwMode="auto">
          <a:xfrm>
            <a:off x="6948464" y="4114632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9" name="TextovéPole 98"/>
          <p:cNvSpPr txBox="1"/>
          <p:nvPr/>
        </p:nvSpPr>
        <p:spPr>
          <a:xfrm>
            <a:off x="2627784" y="5551012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ovéPole 99"/>
              <p:cNvSpPr txBox="1"/>
              <p:nvPr/>
            </p:nvSpPr>
            <p:spPr>
              <a:xfrm>
                <a:off x="3491880" y="5267723"/>
                <a:ext cx="755015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00" name="TextovéPole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5267723"/>
                <a:ext cx="755015" cy="115249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ovéPole 100"/>
              <p:cNvSpPr txBox="1"/>
              <p:nvPr/>
            </p:nvSpPr>
            <p:spPr>
              <a:xfrm>
                <a:off x="2304543" y="2799907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 xmlns="">
          <p:sp>
            <p:nvSpPr>
              <p:cNvPr id="101" name="TextovéPole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4543" y="2799907"/>
                <a:ext cx="1368152" cy="243021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ovéPole 101"/>
              <p:cNvSpPr txBox="1"/>
              <p:nvPr/>
            </p:nvSpPr>
            <p:spPr>
              <a:xfrm>
                <a:off x="4751820" y="2787458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 xmlns="">
          <p:sp>
            <p:nvSpPr>
              <p:cNvPr id="102" name="TextovéPol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1820" y="2787458"/>
                <a:ext cx="1368152" cy="243021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ovéPole 102"/>
              <p:cNvSpPr txBox="1"/>
              <p:nvPr/>
            </p:nvSpPr>
            <p:spPr>
              <a:xfrm>
                <a:off x="7199097" y="2799906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 xmlns="">
          <p:sp>
            <p:nvSpPr>
              <p:cNvPr id="103" name="TextovéPole 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097" y="2799906"/>
                <a:ext cx="1368152" cy="243021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91480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56" grpId="0"/>
      <p:bldP spid="26" grpId="0" animBg="1"/>
      <p:bldP spid="27" grpId="0" animBg="1"/>
      <p:bldP spid="28" grpId="0" animBg="1"/>
      <p:bldP spid="37" grpId="0" animBg="1"/>
      <p:bldP spid="38" grpId="0" animBg="1"/>
      <p:bldP spid="39" grpId="0" animBg="1"/>
      <p:bldP spid="40" grpId="0" animBg="1"/>
      <p:bldP spid="42" grpId="0"/>
      <p:bldP spid="43" grpId="0"/>
      <p:bldP spid="44" grpId="0" animBg="1"/>
      <p:bldP spid="57" grpId="0" animBg="1"/>
      <p:bldP spid="58" grpId="0" animBg="1"/>
      <p:bldP spid="59" grpId="0" animBg="1"/>
      <p:bldP spid="24" grpId="0"/>
      <p:bldP spid="24" grpId="1"/>
      <p:bldP spid="25" grpId="0"/>
      <p:bldP spid="25" grpId="1"/>
      <p:bldP spid="29" grpId="0"/>
      <p:bldP spid="31" grpId="0"/>
      <p:bldP spid="31" grpId="1"/>
      <p:bldP spid="32" grpId="0"/>
      <p:bldP spid="33" grpId="0"/>
      <p:bldP spid="34" grpId="0" animBg="1"/>
      <p:bldP spid="35" grpId="0" animBg="1"/>
      <p:bldP spid="36" grpId="0" animBg="1"/>
      <p:bldP spid="41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3" grpId="0" animBg="1"/>
      <p:bldP spid="54" grpId="0" animBg="1"/>
      <p:bldP spid="55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99" grpId="0"/>
      <p:bldP spid="100" grpId="0"/>
      <p:bldP spid="101" grpId="0"/>
      <p:bldP spid="102" grpId="0"/>
      <p:bldP spid="1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97906" y="676349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1274598" y="4192667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4598" y="4192667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2175502" y="451558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+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919849" y="5219908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9849" y="5219908"/>
                <a:ext cx="42428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4286" r="-12857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1980000"/>
            <a:ext cx="9144000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Najdeme (nejmenší) společný jmenovatel.</a:t>
            </a:r>
            <a:endParaRPr lang="cs-CZ" altLang="cs-CZ" sz="2400" dirty="0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0" y="5472000"/>
            <a:ext cx="9143998" cy="93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(Nejmenší) společný jmenovatel je (nejmenší)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společný násobek všech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0" y="5400000"/>
            <a:ext cx="9143998" cy="1455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Pokud nemohu najít nejmenší společný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jmenovatel, vždy platí, že společným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jmenovatelem je součin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3576825" y="451558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032212" y="4141380"/>
                <a:ext cx="994247" cy="1297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212" y="4141380"/>
                <a:ext cx="994247" cy="12979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ovéPole 30"/>
          <p:cNvSpPr txBox="1"/>
          <p:nvPr/>
        </p:nvSpPr>
        <p:spPr>
          <a:xfrm>
            <a:off x="5026459" y="450457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+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5596034" y="4144574"/>
                <a:ext cx="994247" cy="1297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6034" y="4144574"/>
                <a:ext cx="994247" cy="129791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0" y="2412000"/>
            <a:ext cx="9144000" cy="739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Rozšíříme zlomky na zlomek s (nejmenším) společným </a:t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jmenovatelem.</a:t>
            </a:r>
            <a:endParaRPr lang="cs-CZ" alt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2914096" y="423883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4096" y="4238834"/>
                <a:ext cx="448841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1880094" y="4146252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0094" y="4146252"/>
                <a:ext cx="424283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2857" r="-14286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223441" y="409622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441" y="4096220"/>
                <a:ext cx="424283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4348" r="-14493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3210351" y="5209285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0351" y="5209285"/>
                <a:ext cx="424283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4348" r="-14493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4032212" y="4193245"/>
                <a:ext cx="994247" cy="1297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212" y="4193245"/>
                <a:ext cx="994247" cy="1297919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5862712" y="423883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2712" y="4238834"/>
                <a:ext cx="448841" cy="116897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0" y="3168000"/>
            <a:ext cx="9144000" cy="399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Sečteme čitatele zlomků a jmenovatele opíšeme.</a:t>
            </a:r>
            <a:endParaRPr lang="cs-CZ" altLang="cs-CZ" sz="2400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6560343" y="450457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7200000" y="418057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4180574"/>
                <a:ext cx="448841" cy="1168974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"/>
          <p:cNvSpPr>
            <a:spLocks noChangeArrowheads="1"/>
          </p:cNvSpPr>
          <p:nvPr/>
        </p:nvSpPr>
        <p:spPr bwMode="auto">
          <a:xfrm>
            <a:off x="0" y="3564000"/>
            <a:ext cx="9144000" cy="44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Pokud není zlomek v základním tvaru, tak ho vykrátíme.</a:t>
            </a:r>
            <a:endParaRPr lang="cs-CZ" altLang="cs-CZ" sz="2400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018057" y="5404574"/>
            <a:ext cx="8127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7018057" y="5476574"/>
            <a:ext cx="8127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8840279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21" grpId="0"/>
      <p:bldP spid="21" grpId="1"/>
      <p:bldP spid="23" grpId="0"/>
      <p:bldP spid="23" grpId="1"/>
      <p:bldP spid="24" grpId="0"/>
      <p:bldP spid="25" grpId="0"/>
      <p:bldP spid="25" grpId="1"/>
      <p:bldP spid="31" grpId="0"/>
      <p:bldP spid="32" grpId="0"/>
      <p:bldP spid="32" grpId="1"/>
      <p:bldP spid="33" grpId="0"/>
      <p:bldP spid="34" grpId="0"/>
      <p:bldP spid="35" grpId="0"/>
      <p:bldP spid="36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97906" y="3058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Sčítání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755576" y="4192667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192667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1656480" y="451558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+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400827" y="5219908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827" y="5219908"/>
                <a:ext cx="42428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4348" r="-14493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1980000"/>
            <a:ext cx="9144000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Najdeme (nejmenší) společný jmenovatel.</a:t>
            </a:r>
            <a:endParaRPr lang="cs-CZ" altLang="cs-CZ" sz="2400" dirty="0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0" y="5472000"/>
            <a:ext cx="9143998" cy="93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(Nejmenší) společný jmenovatel je (nejmenší)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společný násobek všech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0" y="5400000"/>
            <a:ext cx="9143998" cy="1455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Pokud nemohu najít nejmenší společný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jmenovatel, vždy platí, že společným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jmenovatelem je součin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3057803" y="451558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3513190" y="4141380"/>
                <a:ext cx="1766465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+ 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3190" y="4141380"/>
                <a:ext cx="1766465" cy="12448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0" y="2412000"/>
            <a:ext cx="9144000" cy="739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Rozšíříme zlomky na zlomek s (nejmenším) společným </a:t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jmenovatelem.</a:t>
            </a:r>
            <a:endParaRPr lang="cs-CZ" alt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2395074" y="423883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5074" y="4238834"/>
                <a:ext cx="448841" cy="116897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1361072" y="4146252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072" y="4146252"/>
                <a:ext cx="424283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2857" r="-14286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704419" y="409622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419" y="4096220"/>
                <a:ext cx="424283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4348" r="-14493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2691329" y="5209285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1329" y="5209285"/>
                <a:ext cx="424283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2857" r="-14286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3453634" y="4116498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3634" y="4116498"/>
                <a:ext cx="1901572" cy="124482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0" y="3168000"/>
            <a:ext cx="9144000" cy="399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Sečteme čitatele zlomků a jmenovatele opíšeme.</a:t>
            </a:r>
            <a:endParaRPr lang="cs-CZ" altLang="cs-CZ" sz="2400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5349122" y="450457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5881059" y="4214392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1059" y="4214392"/>
                <a:ext cx="755015" cy="115647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"/>
          <p:cNvSpPr>
            <a:spLocks noChangeArrowheads="1"/>
          </p:cNvSpPr>
          <p:nvPr/>
        </p:nvSpPr>
        <p:spPr bwMode="auto">
          <a:xfrm>
            <a:off x="0" y="3564000"/>
            <a:ext cx="9144000" cy="44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Pokud není zlomek v základním tvaru, tak ho vykrátíme.</a:t>
            </a:r>
            <a:endParaRPr lang="cs-CZ" altLang="cs-CZ" sz="2400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163914" y="5400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7163914" y="5472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290712" y="1146869"/>
            <a:ext cx="9144000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Postup se zápisem na jednu zlomkovou čáru.</a:t>
            </a:r>
            <a:endParaRPr lang="cs-CZ" alt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453634" y="4115948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3634" y="4115948"/>
                <a:ext cx="1901572" cy="1244828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0" y="5472000"/>
            <a:ext cx="9124806" cy="869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☼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Pokud je výsledek nepravý zlomek,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převedeme jej na smíšené číslo.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6712624" y="4496278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7163914" y="4197739"/>
                <a:ext cx="1146661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3914" y="4197739"/>
                <a:ext cx="1146661" cy="115249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94942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21" grpId="0"/>
      <p:bldP spid="21" grpId="1"/>
      <p:bldP spid="23" grpId="0"/>
      <p:bldP spid="23" grpId="1"/>
      <p:bldP spid="24" grpId="0"/>
      <p:bldP spid="25" grpId="0"/>
      <p:bldP spid="25" grpId="1"/>
      <p:bldP spid="33" grpId="0"/>
      <p:bldP spid="34" grpId="0"/>
      <p:bldP spid="35" grpId="0"/>
      <p:bldP spid="36" grpId="0"/>
      <p:bldP spid="44" grpId="0"/>
      <p:bldP spid="45" grpId="0"/>
      <p:bldP spid="45" grpId="1"/>
      <p:bldP spid="47" grpId="0"/>
      <p:bldP spid="48" grpId="0"/>
      <p:bldP spid="49" grpId="0"/>
      <p:bldP spid="50" grpId="0"/>
      <p:bldP spid="26" grpId="0"/>
      <p:bldP spid="27" grpId="0"/>
      <p:bldP spid="28" grpId="0"/>
      <p:bldP spid="28" grpId="1"/>
      <p:bldP spid="29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97906" y="3058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Sčítání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83568" y="4192667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192667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1403648" y="451558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+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283041" y="5219908"/>
                <a:ext cx="33663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00B050"/>
                    </a:solidFill>
                  </a:rPr>
                  <a:t>∙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𝟔</m:t>
                    </m:r>
                  </m:oMath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041" y="5219908"/>
                <a:ext cx="336631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53571" t="-22951" r="-30357" b="-508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1980000"/>
            <a:ext cx="9144000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Najdeme (nejmenší) společný jmenovatel.</a:t>
            </a:r>
            <a:endParaRPr lang="cs-CZ" altLang="cs-CZ" sz="2400" dirty="0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0" y="5472000"/>
            <a:ext cx="9143998" cy="93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(Nejmenší) společný jmenovatel je (nejmenší)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společný násobek všech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0" y="5400000"/>
            <a:ext cx="9143998" cy="1455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Pokud nemohu najít nejmenší společný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jmenovatel, vždy platí, že společným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jmenovatelem je součin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11760" y="451558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938396" y="4156513"/>
                <a:ext cx="282905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+     + 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8396" y="4156513"/>
                <a:ext cx="2829057" cy="12448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0" y="2412000"/>
            <a:ext cx="9144000" cy="739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Rozšíříme zlomky na zlomek s (nejmenším) společným </a:t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jmenovatelem.</a:t>
            </a:r>
            <a:endParaRPr lang="cs-CZ" alt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1962919" y="423883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2919" y="4238834"/>
                <a:ext cx="448841" cy="116897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1259632" y="4096220"/>
                <a:ext cx="42159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cs-CZ" sz="2400" b="1" dirty="0" smtClean="0">
                          <a:solidFill>
                            <a:srgbClr val="00B050"/>
                          </a:solidFill>
                        </a:rPr>
                        <m:t>∙</m:t>
                      </m:r>
                      <m:r>
                        <a:rPr lang="cs-CZ" sz="24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4096220"/>
                <a:ext cx="421590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5797" r="-14493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195736" y="409622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4096220"/>
                <a:ext cx="424283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2857" r="-14286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2195736" y="5209285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5209285"/>
                <a:ext cx="424283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2857" r="-14286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2817116" y="4144009"/>
                <a:ext cx="3072416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7116" y="4144009"/>
                <a:ext cx="3072416" cy="1257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0" y="3168000"/>
            <a:ext cx="9144000" cy="399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Sečteme čitatele zlomků a jmenovatele opíšeme.</a:t>
            </a:r>
            <a:endParaRPr lang="cs-CZ" altLang="cs-CZ" sz="2400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5796136" y="450457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6300192" y="4214392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𝟑𝟕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4214392"/>
                <a:ext cx="755015" cy="115647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"/>
          <p:cNvSpPr>
            <a:spLocks noChangeArrowheads="1"/>
          </p:cNvSpPr>
          <p:nvPr/>
        </p:nvSpPr>
        <p:spPr bwMode="auto">
          <a:xfrm>
            <a:off x="0" y="3564000"/>
            <a:ext cx="9144000" cy="44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Pokud není zlomek v základním tvaru, tak ho vykrátíme.</a:t>
            </a:r>
            <a:endParaRPr lang="cs-CZ" altLang="cs-CZ" sz="2400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632472" y="5400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7632472" y="5472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2916560" y="1182400"/>
            <a:ext cx="3185038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Sčítání více zlomků.</a:t>
            </a:r>
            <a:endParaRPr lang="cs-CZ" altLang="cs-CZ" sz="2400" dirty="0"/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0" y="5472000"/>
            <a:ext cx="9124806" cy="869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☼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Pokud je výsledek nepravý zlomek,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převedeme jej na smíšené číslo.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7092280" y="4496278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7586052" y="4197739"/>
                <a:ext cx="1146661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052" y="4197739"/>
                <a:ext cx="1146661" cy="115249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-208651" y="4174693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8651" y="4174693"/>
                <a:ext cx="994247" cy="126130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ovéPole 37"/>
          <p:cNvSpPr txBox="1"/>
          <p:nvPr/>
        </p:nvSpPr>
        <p:spPr>
          <a:xfrm>
            <a:off x="467544" y="451558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+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2828273" y="4143339"/>
                <a:ext cx="3072416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8273" y="4143339"/>
                <a:ext cx="3072416" cy="1257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364569" y="4146252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569" y="4146252"/>
                <a:ext cx="424283" cy="369332"/>
              </a:xfrm>
              <a:prstGeom prst="rect">
                <a:avLst/>
              </a:prstGeom>
              <a:blipFill rotWithShape="0">
                <a:blip r:embed="rId15"/>
                <a:stretch>
                  <a:fillRect l="-4348" r="-14493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315359" y="5197288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359" y="5197288"/>
                <a:ext cx="424283" cy="369332"/>
              </a:xfrm>
              <a:prstGeom prst="rect">
                <a:avLst/>
              </a:prstGeom>
              <a:blipFill rotWithShape="0">
                <a:blip r:embed="rId16"/>
                <a:stretch>
                  <a:fillRect l="-4348" r="-14493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2775663" y="4124708"/>
                <a:ext cx="3176796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663" y="4124708"/>
                <a:ext cx="3176796" cy="1257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28375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21" grpId="0"/>
      <p:bldP spid="21" grpId="1"/>
      <p:bldP spid="23" grpId="0"/>
      <p:bldP spid="23" grpId="1"/>
      <p:bldP spid="24" grpId="0"/>
      <p:bldP spid="25" grpId="0"/>
      <p:bldP spid="25" grpId="1"/>
      <p:bldP spid="33" grpId="0"/>
      <p:bldP spid="34" grpId="0"/>
      <p:bldP spid="35" grpId="0"/>
      <p:bldP spid="36" grpId="0"/>
      <p:bldP spid="44" grpId="0"/>
      <p:bldP spid="45" grpId="0"/>
      <p:bldP spid="45" grpId="1"/>
      <p:bldP spid="47" grpId="0"/>
      <p:bldP spid="48" grpId="0"/>
      <p:bldP spid="49" grpId="0"/>
      <p:bldP spid="50" grpId="0"/>
      <p:bldP spid="26" grpId="0"/>
      <p:bldP spid="28" grpId="0"/>
      <p:bldP spid="28" grpId="1"/>
      <p:bldP spid="29" grpId="0"/>
      <p:bldP spid="37" grpId="0"/>
      <p:bldP spid="32" grpId="0"/>
      <p:bldP spid="38" grpId="0"/>
      <p:bldP spid="39" grpId="0"/>
      <p:bldP spid="39" grpId="1"/>
      <p:bldP spid="40" grpId="0"/>
      <p:bldP spid="41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935225"/>
            <a:ext cx="8604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Najděte nejmenší společný násobek čísel: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90890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908903" cy="43088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90890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908903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90890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908903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33850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338508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27810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278107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49290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492909" cy="43088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70771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707712" cy="43088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56876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568763" cy="43088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56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43088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56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314189" cy="43088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560000" y="359999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59999"/>
                <a:ext cx="528991" cy="43088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56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𝟒𝟖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43088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56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43088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559999" y="359998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999" y="359998"/>
                <a:ext cx="528991" cy="43088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7559999" y="358395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999" y="358395"/>
                <a:ext cx="528991" cy="43088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7560000" y="358395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58395"/>
                <a:ext cx="528991" cy="430887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022704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0" y="1908121"/>
            <a:ext cx="9144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700" b="1" dirty="0" smtClean="0"/>
              <a:t>Určete společný jmenovatel zlomků:</a:t>
            </a:r>
            <a:endParaRPr lang="cs-CZ" sz="27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02855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028551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24335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243353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028551" cy="815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028551" cy="81599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458155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458155" cy="8094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20000"/>
                <a:ext cx="1243353" cy="8068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20000"/>
                <a:ext cx="1243353" cy="80682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750928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750928" cy="81823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218053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2180533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2258502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2258502" cy="80964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919999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9999" y="360000"/>
                <a:ext cx="528991" cy="43088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7919997" y="359999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9997" y="359999"/>
                <a:ext cx="528991" cy="43088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7919998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9998" y="360000"/>
                <a:ext cx="528991" cy="43088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272842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2367</TotalTime>
  <Words>588</Words>
  <Application>Microsoft Office PowerPoint</Application>
  <PresentationFormat>Předvádění na obrazovce (4:3)</PresentationFormat>
  <Paragraphs>278</Paragraphs>
  <Slides>14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0" baseType="lpstr">
      <vt:lpstr>Arial</vt:lpstr>
      <vt:lpstr>Cambria Math</vt:lpstr>
      <vt:lpstr>Tahoma</vt:lpstr>
      <vt:lpstr>Trebuchet MS</vt:lpstr>
      <vt:lpstr>Wingdings</vt:lpstr>
      <vt:lpstr>Prezentace školení zaměstnanců</vt:lpstr>
      <vt:lpstr>Sčítání zlomků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350</cp:revision>
  <dcterms:created xsi:type="dcterms:W3CDTF">2012-01-02T08:14:14Z</dcterms:created>
  <dcterms:modified xsi:type="dcterms:W3CDTF">2015-11-15T13:42:58Z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