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7"/>
  </p:notesMasterIdLst>
  <p:handoutMasterIdLst>
    <p:handoutMasterId r:id="rId18"/>
  </p:handoutMasterIdLst>
  <p:sldIdLst>
    <p:sldId id="256" r:id="rId2"/>
    <p:sldId id="265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90" r:id="rId14"/>
    <p:sldId id="291" r:id="rId15"/>
    <p:sldId id="274" r:id="rId16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FEA8"/>
    <a:srgbClr val="72F828"/>
    <a:srgbClr val="FFCC00"/>
    <a:srgbClr val="FFFF66"/>
    <a:srgbClr val="00FF00"/>
    <a:srgbClr val="FF3399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885" autoAdjust="0"/>
    <p:restoredTop sz="94600" autoAdjust="0"/>
  </p:normalViewPr>
  <p:slideViewPr>
    <p:cSldViewPr>
      <p:cViewPr varScale="1">
        <p:scale>
          <a:sx n="52" d="100"/>
          <a:sy n="52" d="100"/>
        </p:scale>
        <p:origin x="78" y="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wmf"/><Relationship Id="rId3" Type="http://schemas.openxmlformats.org/officeDocument/2006/relationships/image" Target="../media/image96.wmf"/><Relationship Id="rId7" Type="http://schemas.openxmlformats.org/officeDocument/2006/relationships/image" Target="../media/image100.wmf"/><Relationship Id="rId2" Type="http://schemas.openxmlformats.org/officeDocument/2006/relationships/image" Target="../media/image95.wmf"/><Relationship Id="rId1" Type="http://schemas.openxmlformats.org/officeDocument/2006/relationships/image" Target="../media/image94.wmf"/><Relationship Id="rId6" Type="http://schemas.openxmlformats.org/officeDocument/2006/relationships/image" Target="../media/image99.wmf"/><Relationship Id="rId5" Type="http://schemas.openxmlformats.org/officeDocument/2006/relationships/image" Target="../media/image98.wmf"/><Relationship Id="rId4" Type="http://schemas.openxmlformats.org/officeDocument/2006/relationships/image" Target="../media/image97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wmf"/><Relationship Id="rId13" Type="http://schemas.openxmlformats.org/officeDocument/2006/relationships/image" Target="../media/image121.wmf"/><Relationship Id="rId18" Type="http://schemas.openxmlformats.org/officeDocument/2006/relationships/image" Target="../media/image126.wmf"/><Relationship Id="rId26" Type="http://schemas.openxmlformats.org/officeDocument/2006/relationships/image" Target="../media/image134.wmf"/><Relationship Id="rId3" Type="http://schemas.openxmlformats.org/officeDocument/2006/relationships/image" Target="../media/image111.wmf"/><Relationship Id="rId21" Type="http://schemas.openxmlformats.org/officeDocument/2006/relationships/image" Target="../media/image129.wmf"/><Relationship Id="rId7" Type="http://schemas.openxmlformats.org/officeDocument/2006/relationships/image" Target="../media/image115.wmf"/><Relationship Id="rId12" Type="http://schemas.openxmlformats.org/officeDocument/2006/relationships/image" Target="../media/image120.wmf"/><Relationship Id="rId17" Type="http://schemas.openxmlformats.org/officeDocument/2006/relationships/image" Target="../media/image125.wmf"/><Relationship Id="rId25" Type="http://schemas.openxmlformats.org/officeDocument/2006/relationships/image" Target="../media/image133.wmf"/><Relationship Id="rId2" Type="http://schemas.openxmlformats.org/officeDocument/2006/relationships/image" Target="../media/image95.wmf"/><Relationship Id="rId16" Type="http://schemas.openxmlformats.org/officeDocument/2006/relationships/image" Target="../media/image124.wmf"/><Relationship Id="rId20" Type="http://schemas.openxmlformats.org/officeDocument/2006/relationships/image" Target="../media/image128.wmf"/><Relationship Id="rId29" Type="http://schemas.openxmlformats.org/officeDocument/2006/relationships/image" Target="../media/image137.wmf"/><Relationship Id="rId1" Type="http://schemas.openxmlformats.org/officeDocument/2006/relationships/image" Target="../media/image110.wmf"/><Relationship Id="rId6" Type="http://schemas.openxmlformats.org/officeDocument/2006/relationships/image" Target="../media/image114.wmf"/><Relationship Id="rId11" Type="http://schemas.openxmlformats.org/officeDocument/2006/relationships/image" Target="../media/image119.wmf"/><Relationship Id="rId24" Type="http://schemas.openxmlformats.org/officeDocument/2006/relationships/image" Target="../media/image132.wmf"/><Relationship Id="rId32" Type="http://schemas.openxmlformats.org/officeDocument/2006/relationships/image" Target="../media/image140.wmf"/><Relationship Id="rId5" Type="http://schemas.openxmlformats.org/officeDocument/2006/relationships/image" Target="../media/image113.wmf"/><Relationship Id="rId15" Type="http://schemas.openxmlformats.org/officeDocument/2006/relationships/image" Target="../media/image123.wmf"/><Relationship Id="rId23" Type="http://schemas.openxmlformats.org/officeDocument/2006/relationships/image" Target="../media/image131.wmf"/><Relationship Id="rId28" Type="http://schemas.openxmlformats.org/officeDocument/2006/relationships/image" Target="../media/image136.wmf"/><Relationship Id="rId10" Type="http://schemas.openxmlformats.org/officeDocument/2006/relationships/image" Target="../media/image118.wmf"/><Relationship Id="rId19" Type="http://schemas.openxmlformats.org/officeDocument/2006/relationships/image" Target="../media/image127.wmf"/><Relationship Id="rId31" Type="http://schemas.openxmlformats.org/officeDocument/2006/relationships/image" Target="../media/image139.wmf"/><Relationship Id="rId4" Type="http://schemas.openxmlformats.org/officeDocument/2006/relationships/image" Target="../media/image112.wmf"/><Relationship Id="rId9" Type="http://schemas.openxmlformats.org/officeDocument/2006/relationships/image" Target="../media/image117.wmf"/><Relationship Id="rId14" Type="http://schemas.openxmlformats.org/officeDocument/2006/relationships/image" Target="../media/image122.wmf"/><Relationship Id="rId22" Type="http://schemas.openxmlformats.org/officeDocument/2006/relationships/image" Target="../media/image130.wmf"/><Relationship Id="rId27" Type="http://schemas.openxmlformats.org/officeDocument/2006/relationships/image" Target="../media/image135.wmf"/><Relationship Id="rId30" Type="http://schemas.openxmlformats.org/officeDocument/2006/relationships/image" Target="../media/image13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80409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5341358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40697118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3160970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39577949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8534975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4749811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41512263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6733345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4499344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37766479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3918800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50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4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64.png"/><Relationship Id="rId18" Type="http://schemas.openxmlformats.org/officeDocument/2006/relationships/image" Target="../media/image69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12" Type="http://schemas.openxmlformats.org/officeDocument/2006/relationships/image" Target="../media/image63.png"/><Relationship Id="rId17" Type="http://schemas.openxmlformats.org/officeDocument/2006/relationships/image" Target="../media/image68.pn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11" Type="http://schemas.openxmlformats.org/officeDocument/2006/relationships/image" Target="../media/image62.png"/><Relationship Id="rId5" Type="http://schemas.openxmlformats.org/officeDocument/2006/relationships/image" Target="../media/image56.png"/><Relationship Id="rId15" Type="http://schemas.openxmlformats.org/officeDocument/2006/relationships/image" Target="../media/image66.png"/><Relationship Id="rId10" Type="http://schemas.openxmlformats.org/officeDocument/2006/relationships/image" Target="../media/image61.png"/><Relationship Id="rId4" Type="http://schemas.openxmlformats.org/officeDocument/2006/relationships/image" Target="../media/image55.png"/><Relationship Id="rId9" Type="http://schemas.openxmlformats.org/officeDocument/2006/relationships/image" Target="../media/image60.png"/><Relationship Id="rId14" Type="http://schemas.openxmlformats.org/officeDocument/2006/relationships/image" Target="../media/image6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13" Type="http://schemas.openxmlformats.org/officeDocument/2006/relationships/image" Target="../media/image80.png"/><Relationship Id="rId18" Type="http://schemas.openxmlformats.org/officeDocument/2006/relationships/image" Target="../media/image85.png"/><Relationship Id="rId26" Type="http://schemas.openxmlformats.org/officeDocument/2006/relationships/image" Target="../media/image93.png"/><Relationship Id="rId3" Type="http://schemas.openxmlformats.org/officeDocument/2006/relationships/image" Target="../media/image70.png"/><Relationship Id="rId21" Type="http://schemas.openxmlformats.org/officeDocument/2006/relationships/image" Target="../media/image88.png"/><Relationship Id="rId7" Type="http://schemas.openxmlformats.org/officeDocument/2006/relationships/image" Target="../media/image74.png"/><Relationship Id="rId12" Type="http://schemas.openxmlformats.org/officeDocument/2006/relationships/image" Target="../media/image79.png"/><Relationship Id="rId17" Type="http://schemas.openxmlformats.org/officeDocument/2006/relationships/image" Target="../media/image84.png"/><Relationship Id="rId25" Type="http://schemas.openxmlformats.org/officeDocument/2006/relationships/image" Target="../media/image92.png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83.png"/><Relationship Id="rId20" Type="http://schemas.openxmlformats.org/officeDocument/2006/relationships/image" Target="../media/image8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png"/><Relationship Id="rId11" Type="http://schemas.openxmlformats.org/officeDocument/2006/relationships/image" Target="../media/image78.png"/><Relationship Id="rId24" Type="http://schemas.openxmlformats.org/officeDocument/2006/relationships/image" Target="../media/image91.png"/><Relationship Id="rId5" Type="http://schemas.openxmlformats.org/officeDocument/2006/relationships/image" Target="../media/image72.png"/><Relationship Id="rId15" Type="http://schemas.openxmlformats.org/officeDocument/2006/relationships/image" Target="../media/image82.png"/><Relationship Id="rId23" Type="http://schemas.openxmlformats.org/officeDocument/2006/relationships/image" Target="../media/image90.png"/><Relationship Id="rId10" Type="http://schemas.openxmlformats.org/officeDocument/2006/relationships/image" Target="../media/image77.png"/><Relationship Id="rId19" Type="http://schemas.openxmlformats.org/officeDocument/2006/relationships/image" Target="../media/image86.png"/><Relationship Id="rId4" Type="http://schemas.openxmlformats.org/officeDocument/2006/relationships/image" Target="../media/image71.png"/><Relationship Id="rId9" Type="http://schemas.openxmlformats.org/officeDocument/2006/relationships/image" Target="../media/image76.png"/><Relationship Id="rId14" Type="http://schemas.openxmlformats.org/officeDocument/2006/relationships/image" Target="../media/image81.png"/><Relationship Id="rId22" Type="http://schemas.openxmlformats.org/officeDocument/2006/relationships/image" Target="../media/image8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13" Type="http://schemas.openxmlformats.org/officeDocument/2006/relationships/image" Target="../media/image104.png"/><Relationship Id="rId18" Type="http://schemas.openxmlformats.org/officeDocument/2006/relationships/image" Target="../media/image99.wmf"/><Relationship Id="rId26" Type="http://schemas.openxmlformats.org/officeDocument/2006/relationships/image" Target="../media/image109.png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7.bin"/><Relationship Id="rId7" Type="http://schemas.openxmlformats.org/officeDocument/2006/relationships/image" Target="../media/image102.png"/><Relationship Id="rId12" Type="http://schemas.openxmlformats.org/officeDocument/2006/relationships/image" Target="../media/image97.wmf"/><Relationship Id="rId17" Type="http://schemas.openxmlformats.org/officeDocument/2006/relationships/oleObject" Target="../embeddings/oleObject6.bin"/><Relationship Id="rId25" Type="http://schemas.openxmlformats.org/officeDocument/2006/relationships/image" Target="../media/image108.png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98.wmf"/><Relationship Id="rId20" Type="http://schemas.openxmlformats.org/officeDocument/2006/relationships/image" Target="../media/image107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95.wmf"/><Relationship Id="rId11" Type="http://schemas.openxmlformats.org/officeDocument/2006/relationships/oleObject" Target="../embeddings/oleObject4.bin"/><Relationship Id="rId24" Type="http://schemas.openxmlformats.org/officeDocument/2006/relationships/image" Target="../media/image101.wmf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5.bin"/><Relationship Id="rId23" Type="http://schemas.openxmlformats.org/officeDocument/2006/relationships/oleObject" Target="../embeddings/oleObject8.bin"/><Relationship Id="rId10" Type="http://schemas.openxmlformats.org/officeDocument/2006/relationships/image" Target="../media/image96.wmf"/><Relationship Id="rId19" Type="http://schemas.openxmlformats.org/officeDocument/2006/relationships/image" Target="../media/image106.png"/><Relationship Id="rId4" Type="http://schemas.openxmlformats.org/officeDocument/2006/relationships/image" Target="../media/image94.wmf"/><Relationship Id="rId9" Type="http://schemas.openxmlformats.org/officeDocument/2006/relationships/oleObject" Target="../embeddings/oleObject3.bin"/><Relationship Id="rId14" Type="http://schemas.openxmlformats.org/officeDocument/2006/relationships/image" Target="../media/image105.png"/><Relationship Id="rId22" Type="http://schemas.openxmlformats.org/officeDocument/2006/relationships/image" Target="../media/image100.wmf"/></Relationships>
</file>

<file path=ppt/slides/_rels/slide14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14.bin"/><Relationship Id="rId18" Type="http://schemas.openxmlformats.org/officeDocument/2006/relationships/image" Target="../media/image116.wmf"/><Relationship Id="rId26" Type="http://schemas.openxmlformats.org/officeDocument/2006/relationships/image" Target="../media/image120.wmf"/><Relationship Id="rId39" Type="http://schemas.openxmlformats.org/officeDocument/2006/relationships/oleObject" Target="../embeddings/oleObject27.bin"/><Relationship Id="rId21" Type="http://schemas.openxmlformats.org/officeDocument/2006/relationships/oleObject" Target="../embeddings/oleObject18.bin"/><Relationship Id="rId34" Type="http://schemas.openxmlformats.org/officeDocument/2006/relationships/image" Target="../media/image124.wmf"/><Relationship Id="rId42" Type="http://schemas.openxmlformats.org/officeDocument/2006/relationships/image" Target="../media/image128.wmf"/><Relationship Id="rId47" Type="http://schemas.openxmlformats.org/officeDocument/2006/relationships/oleObject" Target="../embeddings/oleObject31.bin"/><Relationship Id="rId50" Type="http://schemas.openxmlformats.org/officeDocument/2006/relationships/image" Target="../media/image132.wmf"/><Relationship Id="rId55" Type="http://schemas.openxmlformats.org/officeDocument/2006/relationships/oleObject" Target="../embeddings/oleObject35.bin"/><Relationship Id="rId63" Type="http://schemas.openxmlformats.org/officeDocument/2006/relationships/oleObject" Target="../embeddings/oleObject3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115.wmf"/><Relationship Id="rId20" Type="http://schemas.openxmlformats.org/officeDocument/2006/relationships/image" Target="../media/image117.wmf"/><Relationship Id="rId29" Type="http://schemas.openxmlformats.org/officeDocument/2006/relationships/oleObject" Target="../embeddings/oleObject22.bin"/><Relationship Id="rId41" Type="http://schemas.openxmlformats.org/officeDocument/2006/relationships/oleObject" Target="../embeddings/oleObject28.bin"/><Relationship Id="rId54" Type="http://schemas.openxmlformats.org/officeDocument/2006/relationships/image" Target="../media/image134.wmf"/><Relationship Id="rId62" Type="http://schemas.openxmlformats.org/officeDocument/2006/relationships/image" Target="../media/image138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95.wmf"/><Relationship Id="rId11" Type="http://schemas.openxmlformats.org/officeDocument/2006/relationships/oleObject" Target="../embeddings/oleObject13.bin"/><Relationship Id="rId24" Type="http://schemas.openxmlformats.org/officeDocument/2006/relationships/image" Target="../media/image119.wmf"/><Relationship Id="rId32" Type="http://schemas.openxmlformats.org/officeDocument/2006/relationships/image" Target="../media/image123.wmf"/><Relationship Id="rId37" Type="http://schemas.openxmlformats.org/officeDocument/2006/relationships/oleObject" Target="../embeddings/oleObject26.bin"/><Relationship Id="rId40" Type="http://schemas.openxmlformats.org/officeDocument/2006/relationships/image" Target="../media/image127.wmf"/><Relationship Id="rId45" Type="http://schemas.openxmlformats.org/officeDocument/2006/relationships/oleObject" Target="../embeddings/oleObject30.bin"/><Relationship Id="rId53" Type="http://schemas.openxmlformats.org/officeDocument/2006/relationships/oleObject" Target="../embeddings/oleObject34.bin"/><Relationship Id="rId58" Type="http://schemas.openxmlformats.org/officeDocument/2006/relationships/image" Target="../media/image136.wmf"/><Relationship Id="rId66" Type="http://schemas.openxmlformats.org/officeDocument/2006/relationships/image" Target="../media/image140.wmf"/><Relationship Id="rId5" Type="http://schemas.openxmlformats.org/officeDocument/2006/relationships/oleObject" Target="../embeddings/oleObject10.bin"/><Relationship Id="rId15" Type="http://schemas.openxmlformats.org/officeDocument/2006/relationships/oleObject" Target="../embeddings/oleObject15.bin"/><Relationship Id="rId23" Type="http://schemas.openxmlformats.org/officeDocument/2006/relationships/oleObject" Target="../embeddings/oleObject19.bin"/><Relationship Id="rId28" Type="http://schemas.openxmlformats.org/officeDocument/2006/relationships/image" Target="../media/image121.wmf"/><Relationship Id="rId36" Type="http://schemas.openxmlformats.org/officeDocument/2006/relationships/image" Target="../media/image125.wmf"/><Relationship Id="rId49" Type="http://schemas.openxmlformats.org/officeDocument/2006/relationships/oleObject" Target="../embeddings/oleObject32.bin"/><Relationship Id="rId57" Type="http://schemas.openxmlformats.org/officeDocument/2006/relationships/oleObject" Target="../embeddings/oleObject36.bin"/><Relationship Id="rId61" Type="http://schemas.openxmlformats.org/officeDocument/2006/relationships/oleObject" Target="../embeddings/oleObject38.bin"/><Relationship Id="rId10" Type="http://schemas.openxmlformats.org/officeDocument/2006/relationships/image" Target="../media/image112.wmf"/><Relationship Id="rId19" Type="http://schemas.openxmlformats.org/officeDocument/2006/relationships/oleObject" Target="../embeddings/oleObject17.bin"/><Relationship Id="rId31" Type="http://schemas.openxmlformats.org/officeDocument/2006/relationships/oleObject" Target="../embeddings/oleObject23.bin"/><Relationship Id="rId44" Type="http://schemas.openxmlformats.org/officeDocument/2006/relationships/image" Target="../media/image129.wmf"/><Relationship Id="rId52" Type="http://schemas.openxmlformats.org/officeDocument/2006/relationships/image" Target="../media/image133.wmf"/><Relationship Id="rId60" Type="http://schemas.openxmlformats.org/officeDocument/2006/relationships/image" Target="../media/image137.wmf"/><Relationship Id="rId65" Type="http://schemas.openxmlformats.org/officeDocument/2006/relationships/oleObject" Target="../embeddings/oleObject40.bin"/><Relationship Id="rId4" Type="http://schemas.openxmlformats.org/officeDocument/2006/relationships/image" Target="../media/image110.wmf"/><Relationship Id="rId9" Type="http://schemas.openxmlformats.org/officeDocument/2006/relationships/oleObject" Target="../embeddings/oleObject12.bin"/><Relationship Id="rId14" Type="http://schemas.openxmlformats.org/officeDocument/2006/relationships/image" Target="../media/image114.wmf"/><Relationship Id="rId22" Type="http://schemas.openxmlformats.org/officeDocument/2006/relationships/image" Target="../media/image118.wmf"/><Relationship Id="rId27" Type="http://schemas.openxmlformats.org/officeDocument/2006/relationships/oleObject" Target="../embeddings/oleObject21.bin"/><Relationship Id="rId30" Type="http://schemas.openxmlformats.org/officeDocument/2006/relationships/image" Target="../media/image122.wmf"/><Relationship Id="rId35" Type="http://schemas.openxmlformats.org/officeDocument/2006/relationships/oleObject" Target="../embeddings/oleObject25.bin"/><Relationship Id="rId43" Type="http://schemas.openxmlformats.org/officeDocument/2006/relationships/oleObject" Target="../embeddings/oleObject29.bin"/><Relationship Id="rId48" Type="http://schemas.openxmlformats.org/officeDocument/2006/relationships/image" Target="../media/image131.wmf"/><Relationship Id="rId56" Type="http://schemas.openxmlformats.org/officeDocument/2006/relationships/image" Target="../media/image135.wmf"/><Relationship Id="rId64" Type="http://schemas.openxmlformats.org/officeDocument/2006/relationships/image" Target="../media/image139.wmf"/><Relationship Id="rId8" Type="http://schemas.openxmlformats.org/officeDocument/2006/relationships/image" Target="../media/image111.wmf"/><Relationship Id="rId51" Type="http://schemas.openxmlformats.org/officeDocument/2006/relationships/oleObject" Target="../embeddings/oleObject33.bin"/><Relationship Id="rId3" Type="http://schemas.openxmlformats.org/officeDocument/2006/relationships/oleObject" Target="../embeddings/oleObject9.bin"/><Relationship Id="rId12" Type="http://schemas.openxmlformats.org/officeDocument/2006/relationships/image" Target="../media/image113.wmf"/><Relationship Id="rId17" Type="http://schemas.openxmlformats.org/officeDocument/2006/relationships/oleObject" Target="../embeddings/oleObject16.bin"/><Relationship Id="rId25" Type="http://schemas.openxmlformats.org/officeDocument/2006/relationships/oleObject" Target="../embeddings/oleObject20.bin"/><Relationship Id="rId33" Type="http://schemas.openxmlformats.org/officeDocument/2006/relationships/oleObject" Target="../embeddings/oleObject24.bin"/><Relationship Id="rId38" Type="http://schemas.openxmlformats.org/officeDocument/2006/relationships/image" Target="../media/image126.wmf"/><Relationship Id="rId46" Type="http://schemas.openxmlformats.org/officeDocument/2006/relationships/image" Target="../media/image130.wmf"/><Relationship Id="rId59" Type="http://schemas.openxmlformats.org/officeDocument/2006/relationships/oleObject" Target="../embeddings/oleObject37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17" Type="http://schemas.openxmlformats.org/officeDocument/2006/relationships/image" Target="../media/image33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5" Type="http://schemas.openxmlformats.org/officeDocument/2006/relationships/image" Target="../media/image3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-8384" y="836712"/>
            <a:ext cx="9144000" cy="1462088"/>
          </a:xfrm>
        </p:spPr>
        <p:txBody>
          <a:bodyPr/>
          <a:lstStyle/>
          <a:p>
            <a:pPr algn="ctr"/>
            <a:r>
              <a:rPr lang="cs-CZ" dirty="0" smtClean="0"/>
              <a:t>Porovnávání zlomků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Obdélník 42"/>
          <p:cNvSpPr/>
          <p:nvPr/>
        </p:nvSpPr>
        <p:spPr bwMode="auto">
          <a:xfrm>
            <a:off x="2988024" y="4509120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" name="Obdélník 44"/>
          <p:cNvSpPr/>
          <p:nvPr/>
        </p:nvSpPr>
        <p:spPr bwMode="auto">
          <a:xfrm>
            <a:off x="2988024" y="5796000"/>
            <a:ext cx="1800000" cy="259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Obdélník 45"/>
          <p:cNvSpPr/>
          <p:nvPr/>
        </p:nvSpPr>
        <p:spPr bwMode="auto">
          <a:xfrm>
            <a:off x="2988024" y="5284800"/>
            <a:ext cx="1800000" cy="259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0" name="Obdélník 59"/>
          <p:cNvSpPr/>
          <p:nvPr/>
        </p:nvSpPr>
        <p:spPr bwMode="auto">
          <a:xfrm>
            <a:off x="2988000" y="6055200"/>
            <a:ext cx="1800000" cy="2556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1" name="Obdélník 60"/>
          <p:cNvSpPr/>
          <p:nvPr/>
        </p:nvSpPr>
        <p:spPr bwMode="auto">
          <a:xfrm>
            <a:off x="2988024" y="5540400"/>
            <a:ext cx="1800000" cy="2556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2" name="Obdélník 61"/>
          <p:cNvSpPr/>
          <p:nvPr/>
        </p:nvSpPr>
        <p:spPr bwMode="auto">
          <a:xfrm>
            <a:off x="2988024" y="5029200"/>
            <a:ext cx="1800000" cy="2556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3" name="Obdélník 62"/>
          <p:cNvSpPr/>
          <p:nvPr/>
        </p:nvSpPr>
        <p:spPr bwMode="auto">
          <a:xfrm>
            <a:off x="2988024" y="4770000"/>
            <a:ext cx="1800000" cy="259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Obdélník 38"/>
          <p:cNvSpPr/>
          <p:nvPr/>
        </p:nvSpPr>
        <p:spPr bwMode="auto">
          <a:xfrm>
            <a:off x="323528" y="4509320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Obdélník 39"/>
          <p:cNvSpPr/>
          <p:nvPr/>
        </p:nvSpPr>
        <p:spPr bwMode="auto">
          <a:xfrm>
            <a:off x="323528" y="5859320"/>
            <a:ext cx="1800000" cy="450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Obdélník 40"/>
          <p:cNvSpPr/>
          <p:nvPr/>
        </p:nvSpPr>
        <p:spPr bwMode="auto">
          <a:xfrm>
            <a:off x="323528" y="5409320"/>
            <a:ext cx="1800000" cy="450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Obdélník 41"/>
          <p:cNvSpPr/>
          <p:nvPr/>
        </p:nvSpPr>
        <p:spPr bwMode="auto">
          <a:xfrm>
            <a:off x="323528" y="4959320"/>
            <a:ext cx="1800000" cy="450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1197906" y="793233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Porovnávání zlomků</a:t>
            </a:r>
            <a:endParaRPr lang="cs-CZ" sz="4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700782" y="2658688"/>
                <a:ext cx="99424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782" y="2658688"/>
                <a:ext cx="994247" cy="126130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2316413" y="2935398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6413" y="2935398"/>
                <a:ext cx="455387" cy="70788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3691111" y="2704725"/>
                <a:ext cx="448841" cy="11532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1111" y="2704725"/>
                <a:ext cx="448841" cy="115326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31742" y="1844824"/>
            <a:ext cx="9143999" cy="77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Porovnání zlomků se stejnými čitateli:</a:t>
            </a:r>
            <a:endParaRPr lang="cs-CZ" alt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538340" y="4140000"/>
                <a:ext cx="1368152" cy="2430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8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8000" b="1" dirty="0"/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340" y="4140000"/>
                <a:ext cx="1368152" cy="243021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ovéPole 46"/>
              <p:cNvSpPr txBox="1"/>
              <p:nvPr/>
            </p:nvSpPr>
            <p:spPr>
              <a:xfrm>
                <a:off x="3202836" y="4140000"/>
                <a:ext cx="1368152" cy="2430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8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8000" b="1" dirty="0"/>
              </a:p>
            </p:txBody>
          </p:sp>
        </mc:Choice>
        <mc:Fallback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2836" y="4140000"/>
                <a:ext cx="1368152" cy="243021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ovéPole 47"/>
              <p:cNvSpPr txBox="1"/>
              <p:nvPr/>
            </p:nvSpPr>
            <p:spPr>
              <a:xfrm>
                <a:off x="2270326" y="5030259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0326" y="5030259"/>
                <a:ext cx="455387" cy="70788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Obdélník 48"/>
          <p:cNvSpPr/>
          <p:nvPr/>
        </p:nvSpPr>
        <p:spPr>
          <a:xfrm>
            <a:off x="4603741" y="2858035"/>
            <a:ext cx="450767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800" b="1" dirty="0" smtClean="0">
                <a:solidFill>
                  <a:srgbClr val="FF0000"/>
                </a:solidFill>
              </a:rPr>
              <a:t>Větší je tedy zlomek </a:t>
            </a:r>
            <a:br>
              <a:rPr lang="cs-CZ" altLang="cs-CZ" sz="2800" b="1" dirty="0" smtClean="0">
                <a:solidFill>
                  <a:srgbClr val="FF0000"/>
                </a:solidFill>
              </a:rPr>
            </a:br>
            <a:r>
              <a:rPr lang="cs-CZ" altLang="cs-CZ" sz="2800" b="1" dirty="0" smtClean="0">
                <a:solidFill>
                  <a:srgbClr val="FF0000"/>
                </a:solidFill>
              </a:rPr>
              <a:t>s menším jmenovatelem.</a:t>
            </a:r>
            <a:endParaRPr lang="cs-CZ" altLang="cs-CZ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03984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5" grpId="0" animBg="1"/>
      <p:bldP spid="46" grpId="0" animBg="1"/>
      <p:bldP spid="60" grpId="0" animBg="1"/>
      <p:bldP spid="61" grpId="0" animBg="1"/>
      <p:bldP spid="62" grpId="0" animBg="1"/>
      <p:bldP spid="63" grpId="0" animBg="1"/>
      <p:bldP spid="39" grpId="0" animBg="1"/>
      <p:bldP spid="40" grpId="0" animBg="1"/>
      <p:bldP spid="41" grpId="0" animBg="1"/>
      <p:bldP spid="42" grpId="0" animBg="1"/>
      <p:bldP spid="14" grpId="0"/>
      <p:bldP spid="15" grpId="0"/>
      <p:bldP spid="3" grpId="0"/>
      <p:bldP spid="30" grpId="0"/>
      <p:bldP spid="24" grpId="0"/>
      <p:bldP spid="47" grpId="0"/>
      <p:bldP spid="48" grpId="0"/>
      <p:bldP spid="4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icture 3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14037">
            <a:off x="180000" y="2196000"/>
            <a:ext cx="1728787" cy="170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" name="Picture 3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6000" y="2195553"/>
            <a:ext cx="1728787" cy="170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0" y="220492"/>
            <a:ext cx="9143999" cy="77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Porovnání zlomků s různými čitateli i jmenovateli:</a:t>
            </a:r>
            <a:endParaRPr lang="cs-CZ" altLang="cs-CZ" sz="2800" dirty="0"/>
          </a:p>
        </p:txBody>
      </p:sp>
      <p:sp>
        <p:nvSpPr>
          <p:cNvPr id="40" name="Rectangle 4"/>
          <p:cNvSpPr>
            <a:spLocks noChangeArrowheads="1"/>
          </p:cNvSpPr>
          <p:nvPr/>
        </p:nvSpPr>
        <p:spPr bwMode="auto">
          <a:xfrm>
            <a:off x="0" y="5760000"/>
            <a:ext cx="4218702" cy="673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Porovnáme </a:t>
            </a: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čitatele.</a:t>
            </a:r>
          </a:p>
        </p:txBody>
      </p:sp>
      <p:sp>
        <p:nvSpPr>
          <p:cNvPr id="46" name="Rectangle 19"/>
          <p:cNvSpPr>
            <a:spLocks noChangeArrowheads="1"/>
          </p:cNvSpPr>
          <p:nvPr/>
        </p:nvSpPr>
        <p:spPr bwMode="auto">
          <a:xfrm>
            <a:off x="0" y="5760000"/>
            <a:ext cx="9143998" cy="939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☼ ☼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</a:t>
            </a: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společného jmenovatele se zlomky uvádějí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pomocí </a:t>
            </a: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rozšiřování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cs-CZ" altLang="cs-CZ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Rectangle 21"/>
          <p:cNvSpPr>
            <a:spLocks noChangeArrowheads="1"/>
          </p:cNvSpPr>
          <p:nvPr/>
        </p:nvSpPr>
        <p:spPr bwMode="auto">
          <a:xfrm>
            <a:off x="0" y="4896000"/>
            <a:ext cx="9144000" cy="867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Nejmenším </a:t>
            </a: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společným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jmenovatelem </a:t>
            </a: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číslo 12.</a:t>
            </a:r>
          </a:p>
        </p:txBody>
      </p:sp>
      <p:pic>
        <p:nvPicPr>
          <p:cNvPr id="68" name="Picture 2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44" y="2204864"/>
            <a:ext cx="1735137" cy="169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" name="Picture 3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6000" y="2196000"/>
            <a:ext cx="1735137" cy="169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" name="Rectangle 19"/>
          <p:cNvSpPr>
            <a:spLocks noChangeArrowheads="1"/>
          </p:cNvSpPr>
          <p:nvPr/>
        </p:nvSpPr>
        <p:spPr bwMode="auto">
          <a:xfrm>
            <a:off x="0" y="3960000"/>
            <a:ext cx="9143999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Zlomky převedeme na (nejmenšího)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společného jmenovatele.</a:t>
            </a:r>
            <a:endParaRPr lang="cs-CZ" altLang="cs-CZ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Rectangle 19"/>
          <p:cNvSpPr>
            <a:spLocks noChangeArrowheads="1"/>
          </p:cNvSpPr>
          <p:nvPr/>
        </p:nvSpPr>
        <p:spPr bwMode="auto">
          <a:xfrm>
            <a:off x="0" y="4896000"/>
            <a:ext cx="9143999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☼(Nejmenší) společný jmenovatel je (nejmenší)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společný násobek všech jmenovatelů.</a:t>
            </a:r>
            <a:endParaRPr lang="cs-CZ" altLang="cs-CZ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ovéPole 3"/>
              <p:cNvSpPr txBox="1"/>
              <p:nvPr/>
            </p:nvSpPr>
            <p:spPr>
              <a:xfrm>
                <a:off x="2376000" y="792000"/>
                <a:ext cx="359073" cy="9251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6000" y="792000"/>
                <a:ext cx="359073" cy="92519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4" name="TextovéPole 73"/>
              <p:cNvSpPr txBox="1"/>
              <p:nvPr/>
            </p:nvSpPr>
            <p:spPr>
              <a:xfrm>
                <a:off x="3528000" y="792000"/>
                <a:ext cx="359073" cy="9251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74" name="TextovéPole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8000" y="792000"/>
                <a:ext cx="359073" cy="92519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ovéPole 4"/>
              <p:cNvSpPr txBox="1"/>
              <p:nvPr/>
            </p:nvSpPr>
            <p:spPr>
              <a:xfrm>
                <a:off x="2903800" y="1028652"/>
                <a:ext cx="421590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3800" y="1028652"/>
                <a:ext cx="421590" cy="492443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5" name="TextovéPole 74"/>
              <p:cNvSpPr txBox="1"/>
              <p:nvPr/>
            </p:nvSpPr>
            <p:spPr>
              <a:xfrm>
                <a:off x="4680000" y="2340000"/>
                <a:ext cx="359073" cy="9251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75" name="TextovéPole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2340000"/>
                <a:ext cx="359073" cy="92519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6" name="TextovéPole 75"/>
              <p:cNvSpPr txBox="1"/>
              <p:nvPr/>
            </p:nvSpPr>
            <p:spPr>
              <a:xfrm>
                <a:off x="5076056" y="2340000"/>
                <a:ext cx="1024511" cy="9219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76" name="TextovéPole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056" y="2340000"/>
                <a:ext cx="1024511" cy="921984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7" name="TextovéPole 76"/>
              <p:cNvSpPr txBox="1"/>
              <p:nvPr/>
            </p:nvSpPr>
            <p:spPr>
              <a:xfrm>
                <a:off x="4968000" y="2196000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77" name="TextovéPole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8000" y="2196000"/>
                <a:ext cx="424283" cy="369332"/>
              </a:xfrm>
              <a:prstGeom prst="rect">
                <a:avLst/>
              </a:prstGeom>
              <a:blipFill rotWithShape="0">
                <a:blip r:embed="rId12"/>
                <a:stretch>
                  <a:fillRect l="-4286" r="-12857"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8" name="TextovéPole 77"/>
              <p:cNvSpPr txBox="1"/>
              <p:nvPr/>
            </p:nvSpPr>
            <p:spPr>
              <a:xfrm>
                <a:off x="4968000" y="3060000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78" name="TextovéPole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8000" y="3060000"/>
                <a:ext cx="424283" cy="369332"/>
              </a:xfrm>
              <a:prstGeom prst="rect">
                <a:avLst/>
              </a:prstGeom>
              <a:blipFill rotWithShape="0">
                <a:blip r:embed="rId13"/>
                <a:stretch>
                  <a:fillRect l="-4286" r="-12857" b="-819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9" name="TextovéPole 78"/>
              <p:cNvSpPr txBox="1"/>
              <p:nvPr/>
            </p:nvSpPr>
            <p:spPr>
              <a:xfrm>
                <a:off x="7596000" y="2340000"/>
                <a:ext cx="359073" cy="9251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79" name="TextovéPole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6000" y="2340000"/>
                <a:ext cx="359073" cy="925190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0" name="TextovéPole 79"/>
              <p:cNvSpPr txBox="1"/>
              <p:nvPr/>
            </p:nvSpPr>
            <p:spPr>
              <a:xfrm>
                <a:off x="7920000" y="3060000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80" name="TextovéPole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000" y="3060000"/>
                <a:ext cx="424283" cy="369332"/>
              </a:xfrm>
              <a:prstGeom prst="rect">
                <a:avLst/>
              </a:prstGeom>
              <a:blipFill rotWithShape="0">
                <a:blip r:embed="rId15"/>
                <a:stretch>
                  <a:fillRect l="-2857" r="-14286" b="-819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1" name="TextovéPole 80"/>
              <p:cNvSpPr txBox="1"/>
              <p:nvPr/>
            </p:nvSpPr>
            <p:spPr>
              <a:xfrm>
                <a:off x="7920000" y="2196000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81" name="TextovéPole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000" y="2196000"/>
                <a:ext cx="424283" cy="369332"/>
              </a:xfrm>
              <a:prstGeom prst="rect">
                <a:avLst/>
              </a:prstGeom>
              <a:blipFill rotWithShape="0">
                <a:blip r:embed="rId16"/>
                <a:stretch>
                  <a:fillRect l="-2857" r="-14286"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2" name="TextovéPole 81"/>
              <p:cNvSpPr txBox="1"/>
              <p:nvPr/>
            </p:nvSpPr>
            <p:spPr>
              <a:xfrm>
                <a:off x="8098406" y="2340000"/>
                <a:ext cx="1024511" cy="9219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82" name="TextovéPole 8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98406" y="2340000"/>
                <a:ext cx="1024511" cy="921984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3" name="TextovéPole 82"/>
              <p:cNvSpPr txBox="1"/>
              <p:nvPr/>
            </p:nvSpPr>
            <p:spPr>
              <a:xfrm>
                <a:off x="2137283" y="2709600"/>
                <a:ext cx="421590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83" name="TextovéPole 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7283" y="2709600"/>
                <a:ext cx="421590" cy="492443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496695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6" grpId="0"/>
      <p:bldP spid="46" grpId="1"/>
      <p:bldP spid="60" grpId="0"/>
      <p:bldP spid="72" grpId="0"/>
      <p:bldP spid="73" grpId="0"/>
      <p:bldP spid="73" grpId="1"/>
      <p:bldP spid="4" grpId="0"/>
      <p:bldP spid="74" grpId="0"/>
      <p:bldP spid="5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1259632" y="620688"/>
            <a:ext cx="6588223" cy="77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4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Porovnání zlomků</a:t>
            </a:r>
            <a:endParaRPr lang="cs-CZ" altLang="cs-CZ" sz="4000" dirty="0"/>
          </a:p>
        </p:txBody>
      </p:sp>
      <p:sp>
        <p:nvSpPr>
          <p:cNvPr id="24" name="Rectangle 4"/>
          <p:cNvSpPr>
            <a:spLocks noChangeArrowheads="1"/>
          </p:cNvSpPr>
          <p:nvPr/>
        </p:nvSpPr>
        <p:spPr bwMode="auto">
          <a:xfrm>
            <a:off x="-36512" y="1988841"/>
            <a:ext cx="9180512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Řazení zlomků podle velikosti:</a:t>
            </a:r>
            <a:endParaRPr lang="cs-CZ" altLang="cs-CZ" sz="2800" dirty="0"/>
          </a:p>
        </p:txBody>
      </p:sp>
      <p:sp>
        <p:nvSpPr>
          <p:cNvPr id="25" name="Rectangle 4"/>
          <p:cNvSpPr>
            <a:spLocks noChangeArrowheads="1"/>
          </p:cNvSpPr>
          <p:nvPr/>
        </p:nvSpPr>
        <p:spPr bwMode="auto">
          <a:xfrm>
            <a:off x="0" y="2581441"/>
            <a:ext cx="9180512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Seřaďte zlomky od nejmenšího k největšímu</a:t>
            </a:r>
            <a:endParaRPr lang="cs-CZ" altLang="cs-CZ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ovéPole 1"/>
              <p:cNvSpPr txBox="1"/>
              <p:nvPr/>
            </p:nvSpPr>
            <p:spPr>
              <a:xfrm>
                <a:off x="2412070" y="3132000"/>
                <a:ext cx="604332" cy="9353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𝟒𝟖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2070" y="3132000"/>
                <a:ext cx="604332" cy="93538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5652070" y="3132000"/>
                <a:ext cx="604333" cy="9253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𝟏𝟑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2070" y="3132000"/>
                <a:ext cx="604333" cy="92538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3492070" y="3132000"/>
                <a:ext cx="604333" cy="9187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2070" y="3132000"/>
                <a:ext cx="604333" cy="91877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4572070" y="3132000"/>
                <a:ext cx="359073" cy="9353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70" y="3132000"/>
                <a:ext cx="359073" cy="93538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1332070" y="3132000"/>
                <a:ext cx="604333" cy="9251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𝟏𝟔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2070" y="3132000"/>
                <a:ext cx="604333" cy="92519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1332070" y="4320000"/>
                <a:ext cx="604333" cy="9251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𝟐𝟕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𝟒𝟖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2070" y="4320000"/>
                <a:ext cx="604333" cy="92519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ovéPole 32"/>
              <p:cNvSpPr txBox="1"/>
              <p:nvPr/>
            </p:nvSpPr>
            <p:spPr>
              <a:xfrm>
                <a:off x="2412070" y="4320000"/>
                <a:ext cx="604332" cy="9353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𝟒𝟖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2070" y="4320000"/>
                <a:ext cx="604332" cy="935384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3492070" y="4320000"/>
                <a:ext cx="604332" cy="9353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𝟐𝟖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𝟒𝟖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2070" y="4320000"/>
                <a:ext cx="604332" cy="935384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ovéPole 34"/>
              <p:cNvSpPr txBox="1"/>
              <p:nvPr/>
            </p:nvSpPr>
            <p:spPr>
              <a:xfrm>
                <a:off x="4572070" y="4320000"/>
                <a:ext cx="604332" cy="9353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𝟑𝟎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𝟒𝟖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70" y="4320000"/>
                <a:ext cx="604332" cy="935384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5652070" y="4320000"/>
                <a:ext cx="604332" cy="9353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𝟒𝟖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2070" y="4320000"/>
                <a:ext cx="604332" cy="935384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ovéPole 37"/>
              <p:cNvSpPr txBox="1"/>
              <p:nvPr/>
            </p:nvSpPr>
            <p:spPr>
              <a:xfrm>
                <a:off x="2996726" y="4135334"/>
                <a:ext cx="33182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6726" y="4135334"/>
                <a:ext cx="331822" cy="369332"/>
              </a:xfrm>
              <a:prstGeom prst="rect">
                <a:avLst/>
              </a:prstGeom>
              <a:blipFill rotWithShape="0">
                <a:blip r:embed="rId13"/>
                <a:stretch>
                  <a:fillRect l="-20370"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ovéPole 38"/>
              <p:cNvSpPr txBox="1"/>
              <p:nvPr/>
            </p:nvSpPr>
            <p:spPr>
              <a:xfrm>
                <a:off x="6256402" y="4181914"/>
                <a:ext cx="33182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6402" y="4181914"/>
                <a:ext cx="331822" cy="369332"/>
              </a:xfrm>
              <a:prstGeom prst="rect">
                <a:avLst/>
              </a:prstGeom>
              <a:blipFill rotWithShape="0">
                <a:blip r:embed="rId14"/>
                <a:stretch>
                  <a:fillRect l="-18182"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ovéPole 40"/>
              <p:cNvSpPr txBox="1"/>
              <p:nvPr/>
            </p:nvSpPr>
            <p:spPr>
              <a:xfrm>
                <a:off x="1936402" y="4181914"/>
                <a:ext cx="33182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6402" y="4181914"/>
                <a:ext cx="331822" cy="369332"/>
              </a:xfrm>
              <a:prstGeom prst="rect">
                <a:avLst/>
              </a:prstGeom>
              <a:blipFill rotWithShape="0">
                <a:blip r:embed="rId15"/>
                <a:stretch>
                  <a:fillRect l="-20370"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ovéPole 41"/>
              <p:cNvSpPr txBox="1"/>
              <p:nvPr/>
            </p:nvSpPr>
            <p:spPr>
              <a:xfrm>
                <a:off x="4022232" y="4162522"/>
                <a:ext cx="33182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2232" y="4162522"/>
                <a:ext cx="331822" cy="369332"/>
              </a:xfrm>
              <a:prstGeom prst="rect">
                <a:avLst/>
              </a:prstGeom>
              <a:blipFill rotWithShape="0">
                <a:blip r:embed="rId16"/>
                <a:stretch>
                  <a:fillRect l="-20370" b="-10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ovéPole 42"/>
              <p:cNvSpPr txBox="1"/>
              <p:nvPr/>
            </p:nvSpPr>
            <p:spPr>
              <a:xfrm>
                <a:off x="5183993" y="4181914"/>
                <a:ext cx="33182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3993" y="4181914"/>
                <a:ext cx="331822" cy="369332"/>
              </a:xfrm>
              <a:prstGeom prst="rect">
                <a:avLst/>
              </a:prstGeom>
              <a:blipFill rotWithShape="0">
                <a:blip r:embed="rId17"/>
                <a:stretch>
                  <a:fillRect l="-20000" r="-1818" b="-1147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4" name="TextovéPole 43"/>
              <p:cNvSpPr txBox="1"/>
              <p:nvPr/>
            </p:nvSpPr>
            <p:spPr>
              <a:xfrm>
                <a:off x="1332070" y="5647663"/>
                <a:ext cx="755015" cy="11692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𝟒𝟖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2070" y="5647663"/>
                <a:ext cx="755015" cy="1169231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ovéPole 44"/>
              <p:cNvSpPr txBox="1"/>
              <p:nvPr/>
            </p:nvSpPr>
            <p:spPr>
              <a:xfrm>
                <a:off x="2412069" y="5647663"/>
                <a:ext cx="755015" cy="11524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𝟏𝟑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2069" y="5647663"/>
                <a:ext cx="755015" cy="1152495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ovéPole 46"/>
              <p:cNvSpPr txBox="1"/>
              <p:nvPr/>
            </p:nvSpPr>
            <p:spPr>
              <a:xfrm>
                <a:off x="3583810" y="5601979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𝟏𝟔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3810" y="5601979"/>
                <a:ext cx="755015" cy="1156470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9" name="TextovéPole 48"/>
              <p:cNvSpPr txBox="1"/>
              <p:nvPr/>
            </p:nvSpPr>
            <p:spPr>
              <a:xfrm>
                <a:off x="4669724" y="5608391"/>
                <a:ext cx="755015" cy="11484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9724" y="5608391"/>
                <a:ext cx="755015" cy="1148456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0" name="TextovéPole 49"/>
              <p:cNvSpPr txBox="1"/>
              <p:nvPr/>
            </p:nvSpPr>
            <p:spPr>
              <a:xfrm>
                <a:off x="5835551" y="5598449"/>
                <a:ext cx="448841" cy="11692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50" name="TextovéPol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5551" y="5598449"/>
                <a:ext cx="448841" cy="1169231"/>
              </a:xfrm>
              <a:prstGeom prst="rect">
                <a:avLst/>
              </a:prstGeom>
              <a:blipFill rotWithShape="0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5388376" y="5924501"/>
                <a:ext cx="527388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8376" y="5924501"/>
                <a:ext cx="527388" cy="615553"/>
              </a:xfrm>
              <a:prstGeom prst="rect">
                <a:avLst/>
              </a:prstGeom>
              <a:blipFill rotWithShape="0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1" name="TextovéPole 50"/>
              <p:cNvSpPr txBox="1"/>
              <p:nvPr/>
            </p:nvSpPr>
            <p:spPr>
              <a:xfrm>
                <a:off x="4280537" y="5916133"/>
                <a:ext cx="527388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0537" y="5916133"/>
                <a:ext cx="527388" cy="615553"/>
              </a:xfrm>
              <a:prstGeom prst="rect">
                <a:avLst/>
              </a:prstGeom>
              <a:blipFill rotWithShape="0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ovéPole 51"/>
              <p:cNvSpPr txBox="1"/>
              <p:nvPr/>
            </p:nvSpPr>
            <p:spPr>
              <a:xfrm>
                <a:off x="3068840" y="5872437"/>
                <a:ext cx="527388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8840" y="5872437"/>
                <a:ext cx="527388" cy="615553"/>
              </a:xfrm>
              <a:prstGeom prst="rect">
                <a:avLst/>
              </a:prstGeom>
              <a:blipFill rotWithShape="0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3" name="TextovéPole 52"/>
              <p:cNvSpPr txBox="1"/>
              <p:nvPr/>
            </p:nvSpPr>
            <p:spPr>
              <a:xfrm>
                <a:off x="1942969" y="5924501"/>
                <a:ext cx="527388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53" name="TextovéPol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2969" y="5924501"/>
                <a:ext cx="527388" cy="615553"/>
              </a:xfrm>
              <a:prstGeom prst="rect">
                <a:avLst/>
              </a:prstGeom>
              <a:blipFill rotWithShape="0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4251884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" grpId="0"/>
      <p:bldP spid="27" grpId="0"/>
      <p:bldP spid="28" grpId="0"/>
      <p:bldP spid="29" grpId="0"/>
      <p:bldP spid="31" grpId="0"/>
      <p:bldP spid="32" grpId="0"/>
      <p:bldP spid="33" grpId="0"/>
      <p:bldP spid="34" grpId="0"/>
      <p:bldP spid="35" grpId="0"/>
      <p:bldP spid="36" grpId="0"/>
      <p:bldP spid="38" grpId="0"/>
      <p:bldP spid="39" grpId="0"/>
      <p:bldP spid="41" grpId="0"/>
      <p:bldP spid="42" grpId="0"/>
      <p:bldP spid="43" grpId="0"/>
      <p:bldP spid="44" grpId="0"/>
      <p:bldP spid="45" grpId="0"/>
      <p:bldP spid="47" grpId="0"/>
      <p:bldP spid="49" grpId="0"/>
      <p:bldP spid="50" grpId="0"/>
      <p:bldP spid="3" grpId="0"/>
      <p:bldP spid="51" grpId="0"/>
      <p:bldP spid="52" grpId="0"/>
      <p:bldP spid="5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2612547" y="316706"/>
            <a:ext cx="3735095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b="1" dirty="0"/>
              <a:t>Porovnání zlomků</a:t>
            </a:r>
          </a:p>
        </p:txBody>
      </p:sp>
      <p:graphicFrame>
        <p:nvGraphicFramePr>
          <p:cNvPr id="179205" name="Object 5"/>
          <p:cNvGraphicFramePr>
            <a:graphicFrameLocks noChangeAspect="1"/>
          </p:cNvGraphicFramePr>
          <p:nvPr/>
        </p:nvGraphicFramePr>
        <p:xfrm>
          <a:off x="1390650" y="2028825"/>
          <a:ext cx="373063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Rovnice" r:id="rId3" imgW="152280" imgH="393480" progId="Equation.3">
                  <p:embed/>
                </p:oleObj>
              </mc:Choice>
              <mc:Fallback>
                <p:oleObj name="Rovnice" r:id="rId3" imgW="152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0650" y="2028825"/>
                        <a:ext cx="373063" cy="968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9206" name="Rectangle 6"/>
          <p:cNvSpPr>
            <a:spLocks noChangeArrowheads="1"/>
          </p:cNvSpPr>
          <p:nvPr/>
        </p:nvSpPr>
        <p:spPr bwMode="auto">
          <a:xfrm>
            <a:off x="2180815" y="1045369"/>
            <a:ext cx="4666481" cy="757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4000" b="1" dirty="0">
                <a:latin typeface="Arial" panose="020B0604020202020204" pitchFamily="34" charset="0"/>
                <a:cs typeface="Arial" panose="020B0604020202020204" pitchFamily="34" charset="0"/>
              </a:rPr>
              <a:t>Křížové pravidlo:</a:t>
            </a:r>
            <a:endParaRPr lang="cs-CZ" altLang="cs-CZ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79207" name="Object 7"/>
          <p:cNvGraphicFramePr>
            <a:graphicFrameLocks noChangeAspect="1"/>
          </p:cNvGraphicFramePr>
          <p:nvPr/>
        </p:nvGraphicFramePr>
        <p:xfrm>
          <a:off x="3249613" y="2027238"/>
          <a:ext cx="496887" cy="969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Rovnice" r:id="rId5" imgW="203040" imgH="393480" progId="Equation.3">
                  <p:embed/>
                </p:oleObj>
              </mc:Choice>
              <mc:Fallback>
                <p:oleObj name="Rovnice" r:id="rId5" imgW="2030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9613" y="2027238"/>
                        <a:ext cx="496887" cy="969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9215" name="Rectangle 15"/>
          <p:cNvSpPr>
            <a:spLocks noChangeArrowheads="1"/>
          </p:cNvSpPr>
          <p:nvPr/>
        </p:nvSpPr>
        <p:spPr bwMode="auto">
          <a:xfrm>
            <a:off x="1239838" y="3136900"/>
            <a:ext cx="549275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1800" b="1">
                <a:solidFill>
                  <a:srgbClr val="FF0000"/>
                </a:solidFill>
              </a:rPr>
              <a:t>26</a:t>
            </a:r>
          </a:p>
        </p:txBody>
      </p:sp>
      <p:sp>
        <p:nvSpPr>
          <p:cNvPr id="179219" name="Rectangle 19"/>
          <p:cNvSpPr>
            <a:spLocks noChangeArrowheads="1"/>
          </p:cNvSpPr>
          <p:nvPr/>
        </p:nvSpPr>
        <p:spPr bwMode="auto">
          <a:xfrm>
            <a:off x="3240088" y="3149600"/>
            <a:ext cx="506412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1800" b="1">
                <a:solidFill>
                  <a:srgbClr val="FF0000"/>
                </a:solidFill>
              </a:rPr>
              <a:t>27</a:t>
            </a:r>
          </a:p>
        </p:txBody>
      </p:sp>
      <p:sp>
        <p:nvSpPr>
          <p:cNvPr id="179243" name="Rectangle 43"/>
          <p:cNvSpPr>
            <a:spLocks noChangeArrowheads="1"/>
          </p:cNvSpPr>
          <p:nvPr/>
        </p:nvSpPr>
        <p:spPr bwMode="auto">
          <a:xfrm>
            <a:off x="179512" y="5732463"/>
            <a:ext cx="8784976" cy="550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Násobíme </a:t>
            </a:r>
            <a:r>
              <a:rPr lang="cs-CZ" altLang="cs-CZ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vždy od jmenovatele k čitateli!</a:t>
            </a:r>
            <a:endParaRPr lang="cs-CZ" altLang="cs-CZ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" name="Přímá spojnice se šipkou 2"/>
          <p:cNvCxnSpPr>
            <a:cxnSpLocks noChangeShapeType="1"/>
          </p:cNvCxnSpPr>
          <p:nvPr/>
        </p:nvCxnSpPr>
        <p:spPr bwMode="auto">
          <a:xfrm flipV="1">
            <a:off x="1944688" y="2349500"/>
            <a:ext cx="1169987" cy="40481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Přímá spojnice se šipkou 5"/>
          <p:cNvCxnSpPr>
            <a:cxnSpLocks noChangeShapeType="1"/>
          </p:cNvCxnSpPr>
          <p:nvPr/>
        </p:nvCxnSpPr>
        <p:spPr bwMode="auto">
          <a:xfrm flipH="1" flipV="1">
            <a:off x="1849438" y="2311400"/>
            <a:ext cx="1265237" cy="48101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extovéPole 7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293118" y="3218934"/>
            <a:ext cx="333425" cy="369332"/>
          </a:xfrm>
          <a:prstGeom prst="rect">
            <a:avLst/>
          </a:prstGeom>
          <a:blipFill rotWithShape="0">
            <a:blip r:embed="rId7"/>
            <a:stretch>
              <a:fillRect l="-12727" r="-12727" b="-4918"/>
            </a:stretch>
          </a:blipFill>
        </p:spPr>
        <p:txBody>
          <a:bodyPr/>
          <a:lstStyle/>
          <a:p>
            <a:r>
              <a:rPr lang="cs-CZ">
                <a:noFill/>
              </a:rPr>
              <a:t> </a:t>
            </a:r>
          </a:p>
        </p:txBody>
      </p:sp>
      <p:sp>
        <p:nvSpPr>
          <p:cNvPr id="56" name="TextovéPole 55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318495" y="2353891"/>
            <a:ext cx="333425" cy="369332"/>
          </a:xfrm>
          <a:prstGeom prst="rect">
            <a:avLst/>
          </a:prstGeom>
          <a:blipFill rotWithShape="0">
            <a:blip r:embed="rId8"/>
            <a:stretch>
              <a:fillRect l="-12727" r="-12727" b="-4918"/>
            </a:stretch>
          </a:blipFill>
        </p:spPr>
        <p:txBody>
          <a:bodyPr/>
          <a:lstStyle/>
          <a:p>
            <a:r>
              <a:rPr lang="cs-CZ">
                <a:noFill/>
              </a:rPr>
              <a:t> </a:t>
            </a:r>
          </a:p>
        </p:txBody>
      </p:sp>
      <p:graphicFrame>
        <p:nvGraphicFramePr>
          <p:cNvPr id="57" name="Object 5"/>
          <p:cNvGraphicFramePr>
            <a:graphicFrameLocks noChangeAspect="1"/>
          </p:cNvGraphicFramePr>
          <p:nvPr/>
        </p:nvGraphicFramePr>
        <p:xfrm>
          <a:off x="4895850" y="2062163"/>
          <a:ext cx="341313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Rovnice" r:id="rId9" imgW="139680" imgH="393480" progId="Equation.3">
                  <p:embed/>
                </p:oleObj>
              </mc:Choice>
              <mc:Fallback>
                <p:oleObj name="Rovnice" r:id="rId9" imgW="1396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95850" y="2062163"/>
                        <a:ext cx="341313" cy="968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" name="Object 7"/>
          <p:cNvGraphicFramePr>
            <a:graphicFrameLocks noChangeAspect="1"/>
          </p:cNvGraphicFramePr>
          <p:nvPr/>
        </p:nvGraphicFramePr>
        <p:xfrm>
          <a:off x="6815138" y="2060575"/>
          <a:ext cx="342900" cy="969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Rovnice" r:id="rId11" imgW="139680" imgH="393480" progId="Equation.3">
                  <p:embed/>
                </p:oleObj>
              </mc:Choice>
              <mc:Fallback>
                <p:oleObj name="Rovnice" r:id="rId11" imgW="1396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15138" y="2060575"/>
                        <a:ext cx="342900" cy="969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" name="Rectangle 15"/>
          <p:cNvSpPr>
            <a:spLocks noChangeArrowheads="1"/>
          </p:cNvSpPr>
          <p:nvPr/>
        </p:nvSpPr>
        <p:spPr bwMode="auto">
          <a:xfrm>
            <a:off x="4729163" y="3170238"/>
            <a:ext cx="550862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1800" b="1">
                <a:solidFill>
                  <a:srgbClr val="FF0000"/>
                </a:solidFill>
              </a:rPr>
              <a:t>24</a:t>
            </a:r>
          </a:p>
        </p:txBody>
      </p:sp>
      <p:sp>
        <p:nvSpPr>
          <p:cNvPr id="60" name="Rectangle 19"/>
          <p:cNvSpPr>
            <a:spLocks noChangeArrowheads="1"/>
          </p:cNvSpPr>
          <p:nvPr/>
        </p:nvSpPr>
        <p:spPr bwMode="auto">
          <a:xfrm>
            <a:off x="6731000" y="3182938"/>
            <a:ext cx="504825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1800" b="1">
                <a:solidFill>
                  <a:srgbClr val="FF0000"/>
                </a:solidFill>
              </a:rPr>
              <a:t>25</a:t>
            </a:r>
          </a:p>
        </p:txBody>
      </p:sp>
      <p:cxnSp>
        <p:nvCxnSpPr>
          <p:cNvPr id="61" name="Přímá spojnice se šipkou 60"/>
          <p:cNvCxnSpPr>
            <a:cxnSpLocks noChangeShapeType="1"/>
          </p:cNvCxnSpPr>
          <p:nvPr/>
        </p:nvCxnSpPr>
        <p:spPr bwMode="auto">
          <a:xfrm flipV="1">
            <a:off x="5434013" y="2382838"/>
            <a:ext cx="1169987" cy="40481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2" name="Přímá spojnice se šipkou 61"/>
          <p:cNvCxnSpPr>
            <a:cxnSpLocks noChangeShapeType="1"/>
          </p:cNvCxnSpPr>
          <p:nvPr/>
        </p:nvCxnSpPr>
        <p:spPr bwMode="auto">
          <a:xfrm flipH="1" flipV="1">
            <a:off x="5338763" y="2344738"/>
            <a:ext cx="1265237" cy="4826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3" name="TextovéPole 6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782914" y="3252544"/>
            <a:ext cx="333425" cy="369332"/>
          </a:xfrm>
          <a:prstGeom prst="rect">
            <a:avLst/>
          </a:prstGeom>
          <a:blipFill rotWithShape="0">
            <a:blip r:embed="rId13"/>
            <a:stretch>
              <a:fillRect l="-12963" r="-14815" b="-6667"/>
            </a:stretch>
          </a:blipFill>
        </p:spPr>
        <p:txBody>
          <a:bodyPr/>
          <a:lstStyle/>
          <a:p>
            <a:r>
              <a:rPr lang="cs-CZ">
                <a:noFill/>
              </a:rPr>
              <a:t> </a:t>
            </a:r>
          </a:p>
        </p:txBody>
      </p:sp>
      <p:sp>
        <p:nvSpPr>
          <p:cNvPr id="64" name="TextovéPole 6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808291" y="2387501"/>
            <a:ext cx="333425" cy="369332"/>
          </a:xfrm>
          <a:prstGeom prst="rect">
            <a:avLst/>
          </a:prstGeom>
          <a:blipFill rotWithShape="0">
            <a:blip r:embed="rId14"/>
            <a:stretch>
              <a:fillRect l="-12963" r="-14815" b="-6667"/>
            </a:stretch>
          </a:blipFill>
        </p:spPr>
        <p:txBody>
          <a:bodyPr/>
          <a:lstStyle/>
          <a:p>
            <a:r>
              <a:rPr lang="cs-CZ">
                <a:noFill/>
              </a:rPr>
              <a:t> </a:t>
            </a:r>
          </a:p>
        </p:txBody>
      </p:sp>
      <p:graphicFrame>
        <p:nvGraphicFramePr>
          <p:cNvPr id="65" name="Object 5"/>
          <p:cNvGraphicFramePr>
            <a:graphicFrameLocks noChangeAspect="1"/>
          </p:cNvGraphicFramePr>
          <p:nvPr/>
        </p:nvGraphicFramePr>
        <p:xfrm>
          <a:off x="1333500" y="3817938"/>
          <a:ext cx="528638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Rovnice" r:id="rId15" imgW="215640" imgH="393480" progId="Equation.3">
                  <p:embed/>
                </p:oleObj>
              </mc:Choice>
              <mc:Fallback>
                <p:oleObj name="Rovnice" r:id="rId15" imgW="2156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3500" y="3817938"/>
                        <a:ext cx="528638" cy="968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" name="Object 7"/>
          <p:cNvGraphicFramePr>
            <a:graphicFrameLocks noChangeAspect="1"/>
          </p:cNvGraphicFramePr>
          <p:nvPr/>
        </p:nvGraphicFramePr>
        <p:xfrm>
          <a:off x="3270250" y="3816350"/>
          <a:ext cx="496888" cy="969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Rovnice" r:id="rId17" imgW="203040" imgH="393480" progId="Equation.3">
                  <p:embed/>
                </p:oleObj>
              </mc:Choice>
              <mc:Fallback>
                <p:oleObj name="Rovnice" r:id="rId17" imgW="2030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0250" y="3816350"/>
                        <a:ext cx="496888" cy="969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" name="Rectangle 15"/>
          <p:cNvSpPr>
            <a:spLocks noChangeArrowheads="1"/>
          </p:cNvSpPr>
          <p:nvPr/>
        </p:nvSpPr>
        <p:spPr bwMode="auto">
          <a:xfrm>
            <a:off x="1258888" y="4926013"/>
            <a:ext cx="685800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1800" b="1">
                <a:solidFill>
                  <a:srgbClr val="FF0000"/>
                </a:solidFill>
              </a:rPr>
              <a:t>156</a:t>
            </a:r>
          </a:p>
        </p:txBody>
      </p:sp>
      <p:sp>
        <p:nvSpPr>
          <p:cNvPr id="68" name="Rectangle 19"/>
          <p:cNvSpPr>
            <a:spLocks noChangeArrowheads="1"/>
          </p:cNvSpPr>
          <p:nvPr/>
        </p:nvSpPr>
        <p:spPr bwMode="auto">
          <a:xfrm>
            <a:off x="3260725" y="4938713"/>
            <a:ext cx="590550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1800" b="1">
                <a:solidFill>
                  <a:srgbClr val="FF0000"/>
                </a:solidFill>
              </a:rPr>
              <a:t>153</a:t>
            </a:r>
          </a:p>
        </p:txBody>
      </p:sp>
      <p:cxnSp>
        <p:nvCxnSpPr>
          <p:cNvPr id="69" name="Přímá spojnice se šipkou 68"/>
          <p:cNvCxnSpPr>
            <a:cxnSpLocks noChangeShapeType="1"/>
          </p:cNvCxnSpPr>
          <p:nvPr/>
        </p:nvCxnSpPr>
        <p:spPr bwMode="auto">
          <a:xfrm flipV="1">
            <a:off x="1965325" y="4138613"/>
            <a:ext cx="1169988" cy="40481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" name="Přímá spojnice se šipkou 69"/>
          <p:cNvCxnSpPr>
            <a:cxnSpLocks noChangeShapeType="1"/>
          </p:cNvCxnSpPr>
          <p:nvPr/>
        </p:nvCxnSpPr>
        <p:spPr bwMode="auto">
          <a:xfrm flipH="1" flipV="1">
            <a:off x="1870075" y="4100513"/>
            <a:ext cx="1265238" cy="4826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1" name="TextovéPole 70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313706" y="5008467"/>
            <a:ext cx="333425" cy="369332"/>
          </a:xfrm>
          <a:prstGeom prst="rect">
            <a:avLst/>
          </a:prstGeom>
          <a:blipFill rotWithShape="0">
            <a:blip r:embed="rId19"/>
            <a:stretch>
              <a:fillRect l="-12963" r="-14815" b="-6667"/>
            </a:stretch>
          </a:blipFill>
        </p:spPr>
        <p:txBody>
          <a:bodyPr/>
          <a:lstStyle/>
          <a:p>
            <a:r>
              <a:rPr lang="cs-CZ">
                <a:noFill/>
              </a:rPr>
              <a:t> </a:t>
            </a:r>
          </a:p>
        </p:txBody>
      </p:sp>
      <p:sp>
        <p:nvSpPr>
          <p:cNvPr id="72" name="TextovéPole 7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339083" y="4143424"/>
            <a:ext cx="333425" cy="369332"/>
          </a:xfrm>
          <a:prstGeom prst="rect">
            <a:avLst/>
          </a:prstGeom>
          <a:blipFill rotWithShape="0">
            <a:blip r:embed="rId20"/>
            <a:stretch>
              <a:fillRect l="-12963" r="-14815" b="-6667"/>
            </a:stretch>
          </a:blipFill>
        </p:spPr>
        <p:txBody>
          <a:bodyPr/>
          <a:lstStyle/>
          <a:p>
            <a:r>
              <a:rPr lang="cs-CZ">
                <a:noFill/>
              </a:rPr>
              <a:t> </a:t>
            </a:r>
          </a:p>
        </p:txBody>
      </p:sp>
      <p:graphicFrame>
        <p:nvGraphicFramePr>
          <p:cNvPr id="73" name="Object 5"/>
          <p:cNvGraphicFramePr>
            <a:graphicFrameLocks noChangeAspect="1"/>
          </p:cNvGraphicFramePr>
          <p:nvPr/>
        </p:nvGraphicFramePr>
        <p:xfrm>
          <a:off x="4875213" y="3817938"/>
          <a:ext cx="528637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Rovnice" r:id="rId21" imgW="215640" imgH="393480" progId="Equation.3">
                  <p:embed/>
                </p:oleObj>
              </mc:Choice>
              <mc:Fallback>
                <p:oleObj name="Rovnice" r:id="rId21" imgW="2156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5213" y="3817938"/>
                        <a:ext cx="528637" cy="968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" name="Object 7"/>
          <p:cNvGraphicFramePr>
            <a:graphicFrameLocks noChangeAspect="1"/>
          </p:cNvGraphicFramePr>
          <p:nvPr/>
        </p:nvGraphicFramePr>
        <p:xfrm>
          <a:off x="6888163" y="3816350"/>
          <a:ext cx="342900" cy="969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Rovnice" r:id="rId23" imgW="139680" imgH="393480" progId="Equation.3">
                  <p:embed/>
                </p:oleObj>
              </mc:Choice>
              <mc:Fallback>
                <p:oleObj name="Rovnice" r:id="rId23" imgW="1396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88163" y="3816350"/>
                        <a:ext cx="342900" cy="969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5" name="Rectangle 15"/>
          <p:cNvSpPr>
            <a:spLocks noChangeArrowheads="1"/>
          </p:cNvSpPr>
          <p:nvPr/>
        </p:nvSpPr>
        <p:spPr bwMode="auto">
          <a:xfrm>
            <a:off x="4800600" y="4926013"/>
            <a:ext cx="633413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1800" b="1">
                <a:solidFill>
                  <a:srgbClr val="FF0000"/>
                </a:solidFill>
              </a:rPr>
              <a:t>104</a:t>
            </a:r>
          </a:p>
        </p:txBody>
      </p:sp>
      <p:sp>
        <p:nvSpPr>
          <p:cNvPr id="76" name="Rectangle 19"/>
          <p:cNvSpPr>
            <a:spLocks noChangeArrowheads="1"/>
          </p:cNvSpPr>
          <p:nvPr/>
        </p:nvSpPr>
        <p:spPr bwMode="auto">
          <a:xfrm>
            <a:off x="6802438" y="4938713"/>
            <a:ext cx="649287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1800" b="1">
                <a:solidFill>
                  <a:srgbClr val="FF0000"/>
                </a:solidFill>
              </a:rPr>
              <a:t>105</a:t>
            </a:r>
          </a:p>
        </p:txBody>
      </p:sp>
      <p:cxnSp>
        <p:nvCxnSpPr>
          <p:cNvPr id="77" name="Přímá spojnice se šipkou 76"/>
          <p:cNvCxnSpPr>
            <a:cxnSpLocks noChangeShapeType="1"/>
          </p:cNvCxnSpPr>
          <p:nvPr/>
        </p:nvCxnSpPr>
        <p:spPr bwMode="auto">
          <a:xfrm flipV="1">
            <a:off x="5507038" y="4138613"/>
            <a:ext cx="1169987" cy="40481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8" name="Přímá spojnice se šipkou 77"/>
          <p:cNvCxnSpPr>
            <a:cxnSpLocks noChangeShapeType="1"/>
          </p:cNvCxnSpPr>
          <p:nvPr/>
        </p:nvCxnSpPr>
        <p:spPr bwMode="auto">
          <a:xfrm flipH="1" flipV="1">
            <a:off x="5411788" y="4100513"/>
            <a:ext cx="1265237" cy="4826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9" name="TextovéPole 78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854922" y="5008467"/>
            <a:ext cx="333425" cy="369332"/>
          </a:xfrm>
          <a:prstGeom prst="rect">
            <a:avLst/>
          </a:prstGeom>
          <a:blipFill rotWithShape="0">
            <a:blip r:embed="rId25"/>
            <a:stretch>
              <a:fillRect l="-12727" r="-12727" b="-6667"/>
            </a:stretch>
          </a:blipFill>
        </p:spPr>
        <p:txBody>
          <a:bodyPr/>
          <a:lstStyle/>
          <a:p>
            <a:r>
              <a:rPr lang="cs-CZ">
                <a:noFill/>
              </a:rPr>
              <a:t> </a:t>
            </a:r>
          </a:p>
        </p:txBody>
      </p:sp>
      <p:sp>
        <p:nvSpPr>
          <p:cNvPr id="80" name="TextovéPole 79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880299" y="4143424"/>
            <a:ext cx="333425" cy="369332"/>
          </a:xfrm>
          <a:prstGeom prst="rect">
            <a:avLst/>
          </a:prstGeom>
          <a:blipFill rotWithShape="0">
            <a:blip r:embed="rId26"/>
            <a:stretch>
              <a:fillRect l="-12963" r="-14815" b="-6667"/>
            </a:stretch>
          </a:blipFill>
        </p:spPr>
        <p:txBody>
          <a:bodyPr/>
          <a:lstStyle/>
          <a:p>
            <a:r>
              <a:rPr lang="cs-CZ">
                <a:noFill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24313607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9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9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79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7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79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79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 nodeType="clickPar">
                      <p:stCondLst>
                        <p:cond delay="indefinite"/>
                      </p:stCondLst>
                      <p:childTnLst>
                        <p:par>
                          <p:cTn id="1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 nodeType="clickPar">
                      <p:stCondLst>
                        <p:cond delay="indefinite"/>
                      </p:stCondLst>
                      <p:childTnLst>
                        <p:par>
                          <p:cTn id="1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 nodeType="clickPar">
                      <p:stCondLst>
                        <p:cond delay="indefinite"/>
                      </p:stCondLst>
                      <p:childTnLst>
                        <p:par>
                          <p:cTn id="1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 nodeType="clickPar">
                      <p:stCondLst>
                        <p:cond delay="indefinite"/>
                      </p:stCondLst>
                      <p:childTnLst>
                        <p:par>
                          <p:cTn id="1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 nodeType="clickPar">
                      <p:stCondLst>
                        <p:cond delay="indefinite"/>
                      </p:stCondLst>
                      <p:childTnLst>
                        <p:par>
                          <p:cTn id="1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 nodeType="clickPar">
                      <p:stCondLst>
                        <p:cond delay="indefinite"/>
                      </p:stCondLst>
                      <p:childTnLst>
                        <p:par>
                          <p:cTn id="1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 nodeType="clickPar">
                      <p:stCondLst>
                        <p:cond delay="indefinite"/>
                      </p:stCondLst>
                      <p:childTnLst>
                        <p:par>
                          <p:cTn id="1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 nodeType="clickPar">
                      <p:stCondLst>
                        <p:cond delay="indefinite"/>
                      </p:stCondLst>
                      <p:childTnLst>
                        <p:par>
                          <p:cTn id="1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 nodeType="clickPar">
                      <p:stCondLst>
                        <p:cond delay="indefinite"/>
                      </p:stCondLst>
                      <p:childTnLst>
                        <p:par>
                          <p:cTn id="1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 nodeType="clickPar">
                      <p:stCondLst>
                        <p:cond delay="indefinite"/>
                      </p:stCondLst>
                      <p:childTnLst>
                        <p:par>
                          <p:cTn id="1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 nodeType="clickPar">
                      <p:stCondLst>
                        <p:cond delay="indefinite"/>
                      </p:stCondLst>
                      <p:childTnLst>
                        <p:par>
                          <p:cTn id="1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 nodeType="clickPar">
                      <p:stCondLst>
                        <p:cond delay="indefinite"/>
                      </p:stCondLst>
                      <p:childTnLst>
                        <p:par>
                          <p:cTn id="1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 nodeType="clickPar">
                      <p:stCondLst>
                        <p:cond delay="indefinite"/>
                      </p:stCondLst>
                      <p:childTnLst>
                        <p:par>
                          <p:cTn id="1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 nodeType="clickPar">
                      <p:stCondLst>
                        <p:cond delay="indefinite"/>
                      </p:stCondLst>
                      <p:childTnLst>
                        <p:par>
                          <p:cTn id="2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 nodeType="clickPar">
                      <p:stCondLst>
                        <p:cond delay="indefinite"/>
                      </p:stCondLst>
                      <p:childTnLst>
                        <p:par>
                          <p:cTn id="2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5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6" grpId="0"/>
      <p:bldP spid="179215" grpId="0"/>
      <p:bldP spid="179219" grpId="0"/>
      <p:bldP spid="179243" grpId="0"/>
      <p:bldP spid="59" grpId="0"/>
      <p:bldP spid="60" grpId="0"/>
      <p:bldP spid="67" grpId="0"/>
      <p:bldP spid="68" grpId="0"/>
      <p:bldP spid="75" grpId="0"/>
      <p:bldP spid="7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2794000" y="334962"/>
            <a:ext cx="424815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3600" b="1" dirty="0">
                <a:latin typeface="Arial" panose="020B0604020202020204" pitchFamily="34" charset="0"/>
                <a:cs typeface="Arial" panose="020B0604020202020204" pitchFamily="34" charset="0"/>
              </a:rPr>
              <a:t>Porovnání zlomků</a:t>
            </a:r>
          </a:p>
        </p:txBody>
      </p:sp>
      <p:graphicFrame>
        <p:nvGraphicFramePr>
          <p:cNvPr id="179205" name="Object 5"/>
          <p:cNvGraphicFramePr>
            <a:graphicFrameLocks noChangeAspect="1"/>
          </p:cNvGraphicFramePr>
          <p:nvPr/>
        </p:nvGraphicFramePr>
        <p:xfrm>
          <a:off x="611188" y="2100263"/>
          <a:ext cx="373062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6" name="Rovnice" r:id="rId3" imgW="152280" imgH="393480" progId="Equation.3">
                  <p:embed/>
                </p:oleObj>
              </mc:Choice>
              <mc:Fallback>
                <p:oleObj name="Rovnice" r:id="rId3" imgW="152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2100263"/>
                        <a:ext cx="373062" cy="968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9206" name="Rectangle 6"/>
          <p:cNvSpPr>
            <a:spLocks noChangeArrowheads="1"/>
          </p:cNvSpPr>
          <p:nvPr/>
        </p:nvSpPr>
        <p:spPr bwMode="auto">
          <a:xfrm>
            <a:off x="1331912" y="1034926"/>
            <a:ext cx="7344543" cy="505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b="1" dirty="0">
                <a:latin typeface="Arial" panose="020B0604020202020204" pitchFamily="34" charset="0"/>
                <a:cs typeface="Arial" panose="020B0604020202020204" pitchFamily="34" charset="0"/>
              </a:rPr>
              <a:t>Porovnejte zlomky podle velikosti:</a:t>
            </a:r>
            <a:endParaRPr lang="cs-CZ" alt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79207" name="Object 7"/>
          <p:cNvGraphicFramePr>
            <a:graphicFrameLocks noChangeAspect="1"/>
          </p:cNvGraphicFramePr>
          <p:nvPr/>
        </p:nvGraphicFramePr>
        <p:xfrm>
          <a:off x="1331913" y="2100263"/>
          <a:ext cx="496887" cy="969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7" name="Rovnice" r:id="rId5" imgW="203040" imgH="393480" progId="Equation.3">
                  <p:embed/>
                </p:oleObj>
              </mc:Choice>
              <mc:Fallback>
                <p:oleObj name="Rovnice" r:id="rId5" imgW="2030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2100263"/>
                        <a:ext cx="496887" cy="969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Object 5"/>
          <p:cNvGraphicFramePr>
            <a:graphicFrameLocks noChangeAspect="1"/>
          </p:cNvGraphicFramePr>
          <p:nvPr/>
        </p:nvGraphicFramePr>
        <p:xfrm>
          <a:off x="611188" y="3179763"/>
          <a:ext cx="373062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8" name="Rovnice" r:id="rId7" imgW="152280" imgH="393480" progId="Equation.3">
                  <p:embed/>
                </p:oleObj>
              </mc:Choice>
              <mc:Fallback>
                <p:oleObj name="Rovnice" r:id="rId7" imgW="152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3179763"/>
                        <a:ext cx="373062" cy="968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7"/>
          <p:cNvGraphicFramePr>
            <a:graphicFrameLocks noChangeAspect="1"/>
          </p:cNvGraphicFramePr>
          <p:nvPr/>
        </p:nvGraphicFramePr>
        <p:xfrm>
          <a:off x="1393825" y="3179763"/>
          <a:ext cx="373063" cy="969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9" name="Rovnice" r:id="rId9" imgW="152280" imgH="393480" progId="Equation.3">
                  <p:embed/>
                </p:oleObj>
              </mc:Choice>
              <mc:Fallback>
                <p:oleObj name="Rovnice" r:id="rId9" imgW="152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3825" y="3179763"/>
                        <a:ext cx="373063" cy="969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bject 5"/>
          <p:cNvGraphicFramePr>
            <a:graphicFrameLocks noChangeAspect="1"/>
          </p:cNvGraphicFramePr>
          <p:nvPr/>
        </p:nvGraphicFramePr>
        <p:xfrm>
          <a:off x="611188" y="4259263"/>
          <a:ext cx="373062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0" name="Rovnice" r:id="rId11" imgW="152280" imgH="393480" progId="Equation.3">
                  <p:embed/>
                </p:oleObj>
              </mc:Choice>
              <mc:Fallback>
                <p:oleObj name="Rovnice" r:id="rId11" imgW="152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4259263"/>
                        <a:ext cx="373062" cy="968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Object 7"/>
          <p:cNvGraphicFramePr>
            <a:graphicFrameLocks noChangeAspect="1"/>
          </p:cNvGraphicFramePr>
          <p:nvPr/>
        </p:nvGraphicFramePr>
        <p:xfrm>
          <a:off x="1393825" y="4259263"/>
          <a:ext cx="373063" cy="969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1" name="Rovnice" r:id="rId13" imgW="152280" imgH="393480" progId="Equation.3">
                  <p:embed/>
                </p:oleObj>
              </mc:Choice>
              <mc:Fallback>
                <p:oleObj name="Rovnice" r:id="rId13" imgW="152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3825" y="4259263"/>
                        <a:ext cx="373063" cy="969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Object 5"/>
          <p:cNvGraphicFramePr>
            <a:graphicFrameLocks noChangeAspect="1"/>
          </p:cNvGraphicFramePr>
          <p:nvPr/>
        </p:nvGraphicFramePr>
        <p:xfrm>
          <a:off x="519113" y="5267325"/>
          <a:ext cx="558800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2" name="Rovnice" r:id="rId15" imgW="228600" imgH="393480" progId="Equation.3">
                  <p:embed/>
                </p:oleObj>
              </mc:Choice>
              <mc:Fallback>
                <p:oleObj name="Rovnice" r:id="rId15" imgW="2286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113" y="5267325"/>
                        <a:ext cx="558800" cy="968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7"/>
          <p:cNvGraphicFramePr>
            <a:graphicFrameLocks noChangeAspect="1"/>
          </p:cNvGraphicFramePr>
          <p:nvPr/>
        </p:nvGraphicFramePr>
        <p:xfrm>
          <a:off x="1301750" y="5267325"/>
          <a:ext cx="558800" cy="969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3" name="Rovnice" r:id="rId17" imgW="228600" imgH="393480" progId="Equation.3">
                  <p:embed/>
                </p:oleObj>
              </mc:Choice>
              <mc:Fallback>
                <p:oleObj name="Rovnice" r:id="rId17" imgW="2286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1750" y="5267325"/>
                        <a:ext cx="558800" cy="969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ct 5"/>
          <p:cNvGraphicFramePr>
            <a:graphicFrameLocks noChangeAspect="1"/>
          </p:cNvGraphicFramePr>
          <p:nvPr/>
        </p:nvGraphicFramePr>
        <p:xfrm>
          <a:off x="2701925" y="2060575"/>
          <a:ext cx="528638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4" name="Rovnice" r:id="rId19" imgW="215640" imgH="393480" progId="Equation.3">
                  <p:embed/>
                </p:oleObj>
              </mc:Choice>
              <mc:Fallback>
                <p:oleObj name="Rovnice" r:id="rId19" imgW="2156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1925" y="2060575"/>
                        <a:ext cx="528638" cy="968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ct 7"/>
          <p:cNvGraphicFramePr>
            <a:graphicFrameLocks noChangeAspect="1"/>
          </p:cNvGraphicFramePr>
          <p:nvPr/>
        </p:nvGraphicFramePr>
        <p:xfrm>
          <a:off x="3560763" y="2060575"/>
          <a:ext cx="373062" cy="969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5" name="Rovnice" r:id="rId21" imgW="152280" imgH="393480" progId="Equation.3">
                  <p:embed/>
                </p:oleObj>
              </mc:Choice>
              <mc:Fallback>
                <p:oleObj name="Rovnice" r:id="rId21" imgW="152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0763" y="2060575"/>
                        <a:ext cx="373062" cy="969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ct 5"/>
          <p:cNvGraphicFramePr>
            <a:graphicFrameLocks noChangeAspect="1"/>
          </p:cNvGraphicFramePr>
          <p:nvPr/>
        </p:nvGraphicFramePr>
        <p:xfrm>
          <a:off x="2794000" y="3140075"/>
          <a:ext cx="342900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6" name="Rovnice" r:id="rId23" imgW="139680" imgH="393480" progId="Equation.3">
                  <p:embed/>
                </p:oleObj>
              </mc:Choice>
              <mc:Fallback>
                <p:oleObj name="Rovnice" r:id="rId23" imgW="1396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4000" y="3140075"/>
                        <a:ext cx="342900" cy="968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Object 7"/>
          <p:cNvGraphicFramePr>
            <a:graphicFrameLocks noChangeAspect="1"/>
          </p:cNvGraphicFramePr>
          <p:nvPr/>
        </p:nvGraphicFramePr>
        <p:xfrm>
          <a:off x="3576638" y="3140075"/>
          <a:ext cx="341312" cy="969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7" name="Rovnice" r:id="rId25" imgW="139680" imgH="393480" progId="Equation.3">
                  <p:embed/>
                </p:oleObj>
              </mc:Choice>
              <mc:Fallback>
                <p:oleObj name="Rovnice" r:id="rId25" imgW="1396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6638" y="3140075"/>
                        <a:ext cx="341312" cy="969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" name="Object 5"/>
          <p:cNvGraphicFramePr>
            <a:graphicFrameLocks noChangeAspect="1"/>
          </p:cNvGraphicFramePr>
          <p:nvPr/>
        </p:nvGraphicFramePr>
        <p:xfrm>
          <a:off x="2733675" y="4219575"/>
          <a:ext cx="466725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8" name="Rovnice" r:id="rId27" imgW="190440" imgH="393480" progId="Equation.3">
                  <p:embed/>
                </p:oleObj>
              </mc:Choice>
              <mc:Fallback>
                <p:oleObj name="Rovnice" r:id="rId27" imgW="1904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3675" y="4219575"/>
                        <a:ext cx="466725" cy="968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" name="Object 7"/>
          <p:cNvGraphicFramePr>
            <a:graphicFrameLocks noChangeAspect="1"/>
          </p:cNvGraphicFramePr>
          <p:nvPr/>
        </p:nvGraphicFramePr>
        <p:xfrm>
          <a:off x="3498850" y="4219575"/>
          <a:ext cx="496888" cy="969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9" name="Rovnice" r:id="rId29" imgW="203040" imgH="393480" progId="Equation.3">
                  <p:embed/>
                </p:oleObj>
              </mc:Choice>
              <mc:Fallback>
                <p:oleObj name="Rovnice" r:id="rId29" imgW="2030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8850" y="4219575"/>
                        <a:ext cx="496888" cy="969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3" name="Object 5"/>
          <p:cNvGraphicFramePr>
            <a:graphicFrameLocks noChangeAspect="1"/>
          </p:cNvGraphicFramePr>
          <p:nvPr/>
        </p:nvGraphicFramePr>
        <p:xfrm>
          <a:off x="2779713" y="5227638"/>
          <a:ext cx="373062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0" name="Rovnice" r:id="rId31" imgW="152280" imgH="393480" progId="Equation.3">
                  <p:embed/>
                </p:oleObj>
              </mc:Choice>
              <mc:Fallback>
                <p:oleObj name="Rovnice" r:id="rId31" imgW="152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9713" y="5227638"/>
                        <a:ext cx="373062" cy="968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4" name="Object 7"/>
          <p:cNvGraphicFramePr>
            <a:graphicFrameLocks noChangeAspect="1"/>
          </p:cNvGraphicFramePr>
          <p:nvPr/>
        </p:nvGraphicFramePr>
        <p:xfrm>
          <a:off x="3484563" y="5227638"/>
          <a:ext cx="527050" cy="969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1" name="Rovnice" r:id="rId33" imgW="215640" imgH="393480" progId="Equation.3">
                  <p:embed/>
                </p:oleObj>
              </mc:Choice>
              <mc:Fallback>
                <p:oleObj name="Rovnice" r:id="rId33" imgW="2156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84563" y="5227638"/>
                        <a:ext cx="527050" cy="969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5" name="Object 5"/>
          <p:cNvGraphicFramePr>
            <a:graphicFrameLocks noChangeAspect="1"/>
          </p:cNvGraphicFramePr>
          <p:nvPr/>
        </p:nvGraphicFramePr>
        <p:xfrm>
          <a:off x="4876800" y="2100263"/>
          <a:ext cx="496888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2" name="Rovnice" r:id="rId35" imgW="203040" imgH="393480" progId="Equation.3">
                  <p:embed/>
                </p:oleObj>
              </mc:Choice>
              <mc:Fallback>
                <p:oleObj name="Rovnice" r:id="rId35" imgW="2030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2100263"/>
                        <a:ext cx="496888" cy="968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6" name="Object 7"/>
          <p:cNvGraphicFramePr>
            <a:graphicFrameLocks noChangeAspect="1"/>
          </p:cNvGraphicFramePr>
          <p:nvPr/>
        </p:nvGraphicFramePr>
        <p:xfrm>
          <a:off x="5659438" y="2100263"/>
          <a:ext cx="496887" cy="969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3" name="Rovnice" r:id="rId37" imgW="203040" imgH="393480" progId="Equation.3">
                  <p:embed/>
                </p:oleObj>
              </mc:Choice>
              <mc:Fallback>
                <p:oleObj name="Rovnice" r:id="rId37" imgW="2030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9438" y="2100263"/>
                        <a:ext cx="496887" cy="969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" name="Object 5"/>
          <p:cNvGraphicFramePr>
            <a:graphicFrameLocks noChangeAspect="1"/>
          </p:cNvGraphicFramePr>
          <p:nvPr/>
        </p:nvGraphicFramePr>
        <p:xfrm>
          <a:off x="4876800" y="3179763"/>
          <a:ext cx="496888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4" name="Rovnice" r:id="rId39" imgW="203040" imgH="393480" progId="Equation.3">
                  <p:embed/>
                </p:oleObj>
              </mc:Choice>
              <mc:Fallback>
                <p:oleObj name="Rovnice" r:id="rId39" imgW="2030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3179763"/>
                        <a:ext cx="496888" cy="968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" name="Object 7"/>
          <p:cNvGraphicFramePr>
            <a:graphicFrameLocks noChangeAspect="1"/>
          </p:cNvGraphicFramePr>
          <p:nvPr/>
        </p:nvGraphicFramePr>
        <p:xfrm>
          <a:off x="5721350" y="3179763"/>
          <a:ext cx="373063" cy="969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5" name="Rovnice" r:id="rId41" imgW="152280" imgH="393480" progId="Equation.3">
                  <p:embed/>
                </p:oleObj>
              </mc:Choice>
              <mc:Fallback>
                <p:oleObj name="Rovnice" r:id="rId41" imgW="152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1350" y="3179763"/>
                        <a:ext cx="373063" cy="969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9" name="Object 5"/>
          <p:cNvGraphicFramePr>
            <a:graphicFrameLocks noChangeAspect="1"/>
          </p:cNvGraphicFramePr>
          <p:nvPr/>
        </p:nvGraphicFramePr>
        <p:xfrm>
          <a:off x="4876800" y="4259263"/>
          <a:ext cx="496888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6" name="Rovnice" r:id="rId43" imgW="203040" imgH="393480" progId="Equation.3">
                  <p:embed/>
                </p:oleObj>
              </mc:Choice>
              <mc:Fallback>
                <p:oleObj name="Rovnice" r:id="rId43" imgW="2030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4259263"/>
                        <a:ext cx="496888" cy="968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" name="Object 7"/>
          <p:cNvGraphicFramePr>
            <a:graphicFrameLocks noChangeAspect="1"/>
          </p:cNvGraphicFramePr>
          <p:nvPr/>
        </p:nvGraphicFramePr>
        <p:xfrm>
          <a:off x="5659438" y="4259263"/>
          <a:ext cx="496887" cy="969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7" name="Rovnice" r:id="rId45" imgW="203040" imgH="393480" progId="Equation.3">
                  <p:embed/>
                </p:oleObj>
              </mc:Choice>
              <mc:Fallback>
                <p:oleObj name="Rovnice" r:id="rId45" imgW="2030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9438" y="4259263"/>
                        <a:ext cx="496887" cy="969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1" name="Object 5"/>
          <p:cNvGraphicFramePr>
            <a:graphicFrameLocks noChangeAspect="1"/>
          </p:cNvGraphicFramePr>
          <p:nvPr/>
        </p:nvGraphicFramePr>
        <p:xfrm>
          <a:off x="4954588" y="5267325"/>
          <a:ext cx="341312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8" name="Rovnice" r:id="rId47" imgW="139680" imgH="393480" progId="Equation.3">
                  <p:embed/>
                </p:oleObj>
              </mc:Choice>
              <mc:Fallback>
                <p:oleObj name="Rovnice" r:id="rId47" imgW="1396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4588" y="5267325"/>
                        <a:ext cx="341312" cy="968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" name="Object 7"/>
          <p:cNvGraphicFramePr>
            <a:graphicFrameLocks noChangeAspect="1"/>
          </p:cNvGraphicFramePr>
          <p:nvPr/>
        </p:nvGraphicFramePr>
        <p:xfrm>
          <a:off x="5645150" y="5267325"/>
          <a:ext cx="527050" cy="969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9" name="Rovnice" r:id="rId49" imgW="215640" imgH="393480" progId="Equation.3">
                  <p:embed/>
                </p:oleObj>
              </mc:Choice>
              <mc:Fallback>
                <p:oleObj name="Rovnice" r:id="rId49" imgW="2156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5150" y="5267325"/>
                        <a:ext cx="527050" cy="969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3" name="Object 5"/>
          <p:cNvGraphicFramePr>
            <a:graphicFrameLocks noChangeAspect="1"/>
          </p:cNvGraphicFramePr>
          <p:nvPr/>
        </p:nvGraphicFramePr>
        <p:xfrm>
          <a:off x="7042150" y="2060575"/>
          <a:ext cx="342900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0" name="Rovnice" r:id="rId51" imgW="139680" imgH="393480" progId="Equation.3">
                  <p:embed/>
                </p:oleObj>
              </mc:Choice>
              <mc:Fallback>
                <p:oleObj name="Rovnice" r:id="rId51" imgW="1396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42150" y="2060575"/>
                        <a:ext cx="342900" cy="968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4" name="Object 7"/>
          <p:cNvGraphicFramePr>
            <a:graphicFrameLocks noChangeAspect="1"/>
          </p:cNvGraphicFramePr>
          <p:nvPr/>
        </p:nvGraphicFramePr>
        <p:xfrm>
          <a:off x="7747000" y="2060575"/>
          <a:ext cx="496888" cy="969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1" name="Rovnice" r:id="rId53" imgW="203040" imgH="393480" progId="Equation.3">
                  <p:embed/>
                </p:oleObj>
              </mc:Choice>
              <mc:Fallback>
                <p:oleObj name="Rovnice" r:id="rId53" imgW="2030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7000" y="2060575"/>
                        <a:ext cx="496888" cy="969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5" name="Object 5"/>
          <p:cNvGraphicFramePr>
            <a:graphicFrameLocks noChangeAspect="1"/>
          </p:cNvGraphicFramePr>
          <p:nvPr/>
        </p:nvGraphicFramePr>
        <p:xfrm>
          <a:off x="7027863" y="3140075"/>
          <a:ext cx="373062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2" name="Rovnice" r:id="rId55" imgW="152280" imgH="393480" progId="Equation.3">
                  <p:embed/>
                </p:oleObj>
              </mc:Choice>
              <mc:Fallback>
                <p:oleObj name="Rovnice" r:id="rId55" imgW="152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27863" y="3140075"/>
                        <a:ext cx="373062" cy="968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" name="Object 7"/>
          <p:cNvGraphicFramePr>
            <a:graphicFrameLocks noChangeAspect="1"/>
          </p:cNvGraphicFramePr>
          <p:nvPr/>
        </p:nvGraphicFramePr>
        <p:xfrm>
          <a:off x="7747000" y="3140075"/>
          <a:ext cx="496888" cy="969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3" name="Rovnice" r:id="rId57" imgW="203040" imgH="393480" progId="Equation.3">
                  <p:embed/>
                </p:oleObj>
              </mc:Choice>
              <mc:Fallback>
                <p:oleObj name="Rovnice" r:id="rId57" imgW="2030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7000" y="3140075"/>
                        <a:ext cx="496888" cy="969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7" name="Object 5"/>
          <p:cNvGraphicFramePr>
            <a:graphicFrameLocks noChangeAspect="1"/>
          </p:cNvGraphicFramePr>
          <p:nvPr/>
        </p:nvGraphicFramePr>
        <p:xfrm>
          <a:off x="7042150" y="4219575"/>
          <a:ext cx="342900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4" name="Rovnice" r:id="rId59" imgW="139680" imgH="393480" progId="Equation.3">
                  <p:embed/>
                </p:oleObj>
              </mc:Choice>
              <mc:Fallback>
                <p:oleObj name="Rovnice" r:id="rId59" imgW="1396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42150" y="4219575"/>
                        <a:ext cx="342900" cy="968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8" name="Object 7"/>
          <p:cNvGraphicFramePr>
            <a:graphicFrameLocks noChangeAspect="1"/>
          </p:cNvGraphicFramePr>
          <p:nvPr/>
        </p:nvGraphicFramePr>
        <p:xfrm>
          <a:off x="7747000" y="4184650"/>
          <a:ext cx="496888" cy="969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5" name="Rovnice" r:id="rId61" imgW="203040" imgH="393480" progId="Equation.3">
                  <p:embed/>
                </p:oleObj>
              </mc:Choice>
              <mc:Fallback>
                <p:oleObj name="Rovnice" r:id="rId61" imgW="2030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7000" y="4184650"/>
                        <a:ext cx="496888" cy="969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9" name="Object 5"/>
          <p:cNvGraphicFramePr>
            <a:graphicFrameLocks noChangeAspect="1"/>
          </p:cNvGraphicFramePr>
          <p:nvPr/>
        </p:nvGraphicFramePr>
        <p:xfrm>
          <a:off x="6935788" y="5227638"/>
          <a:ext cx="558800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6" name="Rovnice" r:id="rId63" imgW="228600" imgH="393480" progId="Equation.3">
                  <p:embed/>
                </p:oleObj>
              </mc:Choice>
              <mc:Fallback>
                <p:oleObj name="Rovnice" r:id="rId63" imgW="2286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5788" y="5227638"/>
                        <a:ext cx="558800" cy="968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0" name="Object 7"/>
          <p:cNvGraphicFramePr>
            <a:graphicFrameLocks noChangeAspect="1"/>
          </p:cNvGraphicFramePr>
          <p:nvPr/>
        </p:nvGraphicFramePr>
        <p:xfrm>
          <a:off x="7716838" y="5227638"/>
          <a:ext cx="558800" cy="969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7" name="Rovnice" r:id="rId65" imgW="228600" imgH="393480" progId="Equation.3">
                  <p:embed/>
                </p:oleObj>
              </mc:Choice>
              <mc:Fallback>
                <p:oleObj name="Rovnice" r:id="rId65" imgW="2286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16838" y="5227638"/>
                        <a:ext cx="558800" cy="969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5250203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9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9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79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 nodeType="clickPar">
                      <p:stCondLst>
                        <p:cond delay="indefinite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 nodeType="clickPar">
                      <p:stCondLst>
                        <p:cond delay="indefinite"/>
                      </p:stCondLst>
                      <p:childTnLst>
                        <p:par>
                          <p:cTn id="1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 nodeType="clickPar">
                      <p:stCondLst>
                        <p:cond delay="indefinite"/>
                      </p:stCondLst>
                      <p:childTnLst>
                        <p:par>
                          <p:cTn id="1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5"/>
          <p:cNvSpPr txBox="1">
            <a:spLocks/>
          </p:cNvSpPr>
          <p:nvPr/>
        </p:nvSpPr>
        <p:spPr>
          <a:xfrm>
            <a:off x="1027435" y="404663"/>
            <a:ext cx="7793037" cy="1372455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kern="0" dirty="0" smtClean="0"/>
              <a:t>Porovnávání zlomků</a:t>
            </a:r>
            <a:endParaRPr lang="cs-CZ" kern="0" dirty="0" smtClean="0"/>
          </a:p>
          <a:p>
            <a:pPr algn="ctr"/>
            <a:r>
              <a:rPr lang="cs-CZ" kern="0" dirty="0" smtClean="0"/>
              <a:t>shrnutí</a:t>
            </a:r>
            <a:endParaRPr lang="cs-CZ" kern="0" dirty="0"/>
          </a:p>
        </p:txBody>
      </p:sp>
      <p:sp>
        <p:nvSpPr>
          <p:cNvPr id="2" name="Obdélník 1"/>
          <p:cNvSpPr/>
          <p:nvPr/>
        </p:nvSpPr>
        <p:spPr>
          <a:xfrm>
            <a:off x="0" y="1987268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800" b="1" dirty="0"/>
              <a:t>Zlomky porovnáváme tak, že je pomocí rozšiřování převedeme na společného jmenovatele a následně porovnáme čitatele</a:t>
            </a:r>
            <a:r>
              <a:rPr lang="cs-CZ" altLang="cs-CZ" sz="2800" b="1" dirty="0" smtClean="0"/>
              <a:t>.</a:t>
            </a:r>
          </a:p>
          <a:p>
            <a:pPr eaLnBrk="1" hangingPunct="1"/>
            <a:r>
              <a:rPr lang="cs-CZ" altLang="cs-CZ" sz="2800" b="1" dirty="0" smtClean="0"/>
              <a:t>Při </a:t>
            </a:r>
            <a:r>
              <a:rPr lang="cs-CZ" altLang="cs-CZ" sz="2800" b="1" smtClean="0"/>
              <a:t>porovnávání dvou zlomků </a:t>
            </a:r>
            <a:r>
              <a:rPr lang="cs-CZ" altLang="cs-CZ" sz="2800" b="1" dirty="0" smtClean="0"/>
              <a:t>můžeme využít „křížového pravidla“.</a:t>
            </a:r>
            <a:endParaRPr lang="cs-CZ" altLang="cs-CZ" sz="2800" b="1" dirty="0"/>
          </a:p>
        </p:txBody>
      </p:sp>
      <p:sp>
        <p:nvSpPr>
          <p:cNvPr id="4" name="Obdélník 3"/>
          <p:cNvSpPr/>
          <p:nvPr/>
        </p:nvSpPr>
        <p:spPr>
          <a:xfrm>
            <a:off x="0" y="4270082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800" b="1" dirty="0">
                <a:solidFill>
                  <a:srgbClr val="FF0000"/>
                </a:solidFill>
              </a:rPr>
              <a:t>Ze dvou zlomků se stejným jmenovatelem je větší ten, který má většího čitatele.</a:t>
            </a:r>
            <a:endParaRPr lang="cs-CZ" altLang="cs-CZ" sz="2800" dirty="0">
              <a:solidFill>
                <a:srgbClr val="FF0000"/>
              </a:solidFill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0" y="5301208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800" b="1" dirty="0">
                <a:solidFill>
                  <a:schemeClr val="accent2"/>
                </a:solidFill>
              </a:rPr>
              <a:t>Ze dvou zlomků se stejným nenulovým čitatelem je větší ten, který má menšího jmenovatele.</a:t>
            </a:r>
            <a:endParaRPr lang="cs-CZ" altLang="cs-CZ" sz="28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40762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197906" y="232764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Porovnávání zlomků</a:t>
            </a:r>
            <a:endParaRPr lang="cs-CZ" sz="4000" b="1" dirty="0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2069551" y="1020162"/>
            <a:ext cx="5876541" cy="726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Při porovnávání zlomků zjišťujeme, který z nich vyjadřuje větší část celku.</a:t>
            </a:r>
            <a:endParaRPr lang="cs-CZ" altLang="cs-CZ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2699792" y="2492896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9792" y="2492896"/>
                <a:ext cx="994247" cy="124482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ovéPole 14"/>
          <p:cNvSpPr txBox="1"/>
          <p:nvPr/>
        </p:nvSpPr>
        <p:spPr>
          <a:xfrm>
            <a:off x="4344306" y="2830824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rgbClr val="002060"/>
                </a:solidFill>
              </a:rPr>
              <a:t>&lt;</a:t>
            </a:r>
            <a:endParaRPr lang="cs-CZ" sz="4000" b="1" dirty="0">
              <a:solidFill>
                <a:srgbClr val="002060"/>
              </a:solidFill>
            </a:endParaRPr>
          </a:p>
        </p:txBody>
      </p:sp>
      <p:sp>
        <p:nvSpPr>
          <p:cNvPr id="45" name="Obdélník 44"/>
          <p:cNvSpPr/>
          <p:nvPr/>
        </p:nvSpPr>
        <p:spPr bwMode="auto">
          <a:xfrm>
            <a:off x="2340000" y="4121905"/>
            <a:ext cx="1800000" cy="36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Obdélník 45"/>
          <p:cNvSpPr/>
          <p:nvPr/>
        </p:nvSpPr>
        <p:spPr bwMode="auto">
          <a:xfrm>
            <a:off x="2340000" y="4114752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Obdélník 46"/>
          <p:cNvSpPr/>
          <p:nvPr/>
        </p:nvSpPr>
        <p:spPr bwMode="auto">
          <a:xfrm>
            <a:off x="2340000" y="5561905"/>
            <a:ext cx="1800000" cy="3600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Obdélník 47"/>
          <p:cNvSpPr/>
          <p:nvPr/>
        </p:nvSpPr>
        <p:spPr bwMode="auto">
          <a:xfrm>
            <a:off x="2340000" y="5201905"/>
            <a:ext cx="1800000" cy="3600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Obdélník 48"/>
          <p:cNvSpPr/>
          <p:nvPr/>
        </p:nvSpPr>
        <p:spPr bwMode="auto">
          <a:xfrm>
            <a:off x="2340000" y="4841905"/>
            <a:ext cx="1800000" cy="3600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Obdélník 49"/>
          <p:cNvSpPr/>
          <p:nvPr/>
        </p:nvSpPr>
        <p:spPr bwMode="auto">
          <a:xfrm>
            <a:off x="2340000" y="4481905"/>
            <a:ext cx="1800000" cy="36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1" name="TextovéPole 50"/>
              <p:cNvSpPr txBox="1"/>
              <p:nvPr/>
            </p:nvSpPr>
            <p:spPr>
              <a:xfrm>
                <a:off x="2556000" y="3717032"/>
                <a:ext cx="1368152" cy="2430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8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8000" b="1" dirty="0"/>
              </a:p>
            </p:txBody>
          </p:sp>
        </mc:Choice>
        <mc:Fallback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6000" y="3717032"/>
                <a:ext cx="1368152" cy="243021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5707335" y="2492896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7335" y="2492896"/>
                <a:ext cx="448841" cy="116897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Rectangle 4"/>
          <p:cNvSpPr>
            <a:spLocks noChangeArrowheads="1"/>
          </p:cNvSpPr>
          <p:nvPr/>
        </p:nvSpPr>
        <p:spPr bwMode="auto">
          <a:xfrm>
            <a:off x="0" y="6176922"/>
            <a:ext cx="91440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První zlomek je menší než druhý</a:t>
            </a:r>
            <a:endParaRPr lang="cs-CZ" altLang="cs-CZ" dirty="0">
              <a:solidFill>
                <a:srgbClr val="FF0000"/>
              </a:solidFill>
            </a:endParaRPr>
          </a:p>
        </p:txBody>
      </p:sp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2616563" y="1869898"/>
            <a:ext cx="4366259" cy="472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Mohou nastat tři možnosti.</a:t>
            </a:r>
            <a:endParaRPr lang="cs-CZ" altLang="cs-CZ" sz="2400" dirty="0"/>
          </a:p>
        </p:txBody>
      </p:sp>
      <p:sp>
        <p:nvSpPr>
          <p:cNvPr id="31" name="Obdélník 30"/>
          <p:cNvSpPr/>
          <p:nvPr/>
        </p:nvSpPr>
        <p:spPr bwMode="auto">
          <a:xfrm>
            <a:off x="5004248" y="4110766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Obdélník 31"/>
          <p:cNvSpPr/>
          <p:nvPr/>
        </p:nvSpPr>
        <p:spPr bwMode="auto">
          <a:xfrm>
            <a:off x="5004248" y="5687566"/>
            <a:ext cx="1800000" cy="223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Obdélník 32"/>
          <p:cNvSpPr/>
          <p:nvPr/>
        </p:nvSpPr>
        <p:spPr bwMode="auto">
          <a:xfrm>
            <a:off x="5004248" y="5237566"/>
            <a:ext cx="1800000" cy="223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Obdélník 33"/>
          <p:cNvSpPr/>
          <p:nvPr/>
        </p:nvSpPr>
        <p:spPr bwMode="auto">
          <a:xfrm>
            <a:off x="5004248" y="4787566"/>
            <a:ext cx="1800000" cy="223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Obdélník 34"/>
          <p:cNvSpPr/>
          <p:nvPr/>
        </p:nvSpPr>
        <p:spPr bwMode="auto">
          <a:xfrm>
            <a:off x="5004248" y="5460766"/>
            <a:ext cx="1800000" cy="2268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Obdélník 35"/>
          <p:cNvSpPr/>
          <p:nvPr/>
        </p:nvSpPr>
        <p:spPr bwMode="auto">
          <a:xfrm>
            <a:off x="5004248" y="5010766"/>
            <a:ext cx="1800000" cy="2268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Obdélník 52"/>
          <p:cNvSpPr/>
          <p:nvPr/>
        </p:nvSpPr>
        <p:spPr bwMode="auto">
          <a:xfrm>
            <a:off x="5004248" y="4560766"/>
            <a:ext cx="1800000" cy="2268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4" name="Obdélník 53"/>
          <p:cNvSpPr/>
          <p:nvPr/>
        </p:nvSpPr>
        <p:spPr bwMode="auto">
          <a:xfrm>
            <a:off x="5004248" y="4333966"/>
            <a:ext cx="1800000" cy="2268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5" name="TextovéPole 54"/>
              <p:cNvSpPr txBox="1"/>
              <p:nvPr/>
            </p:nvSpPr>
            <p:spPr>
              <a:xfrm>
                <a:off x="5219060" y="3645024"/>
                <a:ext cx="1368152" cy="2430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8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8000" b="1" dirty="0"/>
              </a:p>
            </p:txBody>
          </p:sp>
        </mc:Choice>
        <mc:Fallback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9060" y="3645024"/>
                <a:ext cx="1368152" cy="243021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TextovéPole 55"/>
          <p:cNvSpPr txBox="1"/>
          <p:nvPr/>
        </p:nvSpPr>
        <p:spPr>
          <a:xfrm>
            <a:off x="4332066" y="4625963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rgbClr val="002060"/>
                </a:solidFill>
              </a:rPr>
              <a:t>&lt;</a:t>
            </a:r>
            <a:endParaRPr lang="cs-CZ" sz="4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48568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/>
      <p:bldP spid="3" grpId="0"/>
      <p:bldP spid="52" grpId="0"/>
      <p:bldP spid="30" grpId="0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53" grpId="0" animBg="1"/>
      <p:bldP spid="54" grpId="0" animBg="1"/>
      <p:bldP spid="55" grpId="0"/>
      <p:bldP spid="5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197906" y="232764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Porovnávání zlomků</a:t>
            </a:r>
            <a:endParaRPr lang="cs-CZ" sz="4000" b="1" dirty="0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2069551" y="1020162"/>
            <a:ext cx="5876541" cy="726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Při porovnávání zlomků zjišťujeme, který z nich vyjadřuje větší část celku.</a:t>
            </a:r>
            <a:endParaRPr lang="cs-CZ" altLang="cs-CZ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2699792" y="2492896"/>
                <a:ext cx="99424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9792" y="2492896"/>
                <a:ext cx="994247" cy="126130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ovéPole 14"/>
          <p:cNvSpPr txBox="1"/>
          <p:nvPr/>
        </p:nvSpPr>
        <p:spPr>
          <a:xfrm>
            <a:off x="4344306" y="2830824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rgbClr val="002060"/>
                </a:solidFill>
              </a:rPr>
              <a:t>&gt;</a:t>
            </a:r>
            <a:endParaRPr lang="cs-CZ" sz="4000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5707335" y="2492896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7335" y="2492896"/>
                <a:ext cx="448841" cy="116897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Rectangle 4"/>
          <p:cNvSpPr>
            <a:spLocks noChangeArrowheads="1"/>
          </p:cNvSpPr>
          <p:nvPr/>
        </p:nvSpPr>
        <p:spPr bwMode="auto">
          <a:xfrm>
            <a:off x="0" y="6176922"/>
            <a:ext cx="91440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První zlomek je větší než druhý</a:t>
            </a:r>
            <a:endParaRPr lang="cs-CZ" altLang="cs-CZ" dirty="0">
              <a:solidFill>
                <a:srgbClr val="FF0000"/>
              </a:solidFill>
            </a:endParaRPr>
          </a:p>
        </p:txBody>
      </p:sp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2616563" y="1869898"/>
            <a:ext cx="4366259" cy="472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Mohou nastat tři možnosti.</a:t>
            </a:r>
            <a:endParaRPr lang="cs-CZ" altLang="cs-CZ" sz="2400" dirty="0"/>
          </a:p>
        </p:txBody>
      </p:sp>
      <p:sp>
        <p:nvSpPr>
          <p:cNvPr id="26" name="Obdélník 25"/>
          <p:cNvSpPr/>
          <p:nvPr/>
        </p:nvSpPr>
        <p:spPr bwMode="auto">
          <a:xfrm>
            <a:off x="2267944" y="4064783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Obdélník 26"/>
          <p:cNvSpPr/>
          <p:nvPr/>
        </p:nvSpPr>
        <p:spPr bwMode="auto">
          <a:xfrm>
            <a:off x="2267944" y="5565983"/>
            <a:ext cx="1800000" cy="298800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Obdélník 27"/>
          <p:cNvSpPr/>
          <p:nvPr/>
        </p:nvSpPr>
        <p:spPr bwMode="auto">
          <a:xfrm>
            <a:off x="2267944" y="5267183"/>
            <a:ext cx="1800000" cy="298800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Obdélník 28"/>
          <p:cNvSpPr/>
          <p:nvPr/>
        </p:nvSpPr>
        <p:spPr bwMode="auto">
          <a:xfrm>
            <a:off x="2267944" y="4962983"/>
            <a:ext cx="1800000" cy="302400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Obdélník 36"/>
          <p:cNvSpPr/>
          <p:nvPr/>
        </p:nvSpPr>
        <p:spPr bwMode="auto">
          <a:xfrm>
            <a:off x="2267944" y="4665983"/>
            <a:ext cx="1800000" cy="298800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Obdélník 37"/>
          <p:cNvSpPr/>
          <p:nvPr/>
        </p:nvSpPr>
        <p:spPr bwMode="auto">
          <a:xfrm>
            <a:off x="2267944" y="4367183"/>
            <a:ext cx="1800000" cy="298800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ovéPole 38"/>
              <p:cNvSpPr txBox="1"/>
              <p:nvPr/>
            </p:nvSpPr>
            <p:spPr>
              <a:xfrm>
                <a:off x="2494651" y="3645024"/>
                <a:ext cx="1368152" cy="2430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8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8000" b="1" dirty="0"/>
              </a:p>
            </p:txBody>
          </p:sp>
        </mc:Choice>
        <mc:Fallback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4651" y="3645024"/>
                <a:ext cx="1368152" cy="243021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Obdélník 39"/>
          <p:cNvSpPr/>
          <p:nvPr/>
        </p:nvSpPr>
        <p:spPr bwMode="auto">
          <a:xfrm>
            <a:off x="5005160" y="4085981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Obdélník 40"/>
          <p:cNvSpPr/>
          <p:nvPr/>
        </p:nvSpPr>
        <p:spPr bwMode="auto">
          <a:xfrm>
            <a:off x="5004048" y="4985981"/>
            <a:ext cx="1800000" cy="9000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ovéPole 41"/>
              <p:cNvSpPr txBox="1"/>
              <p:nvPr/>
            </p:nvSpPr>
            <p:spPr>
              <a:xfrm>
                <a:off x="5219772" y="3663079"/>
                <a:ext cx="1368152" cy="2430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8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8000" b="1" dirty="0"/>
              </a:p>
            </p:txBody>
          </p:sp>
        </mc:Choice>
        <mc:Fallback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9772" y="3663079"/>
                <a:ext cx="1368152" cy="243021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ovéPole 42"/>
          <p:cNvSpPr txBox="1"/>
          <p:nvPr/>
        </p:nvSpPr>
        <p:spPr>
          <a:xfrm>
            <a:off x="4307747" y="4609040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rgbClr val="002060"/>
                </a:solidFill>
              </a:rPr>
              <a:t>&gt;</a:t>
            </a:r>
            <a:endParaRPr lang="cs-CZ" sz="4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02796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3" grpId="0"/>
      <p:bldP spid="52" grpId="0"/>
      <p:bldP spid="30" grpId="0"/>
      <p:bldP spid="26" grpId="0" animBg="1"/>
      <p:bldP spid="27" grpId="0" animBg="1"/>
      <p:bldP spid="28" grpId="0" animBg="1"/>
      <p:bldP spid="29" grpId="0" animBg="1"/>
      <p:bldP spid="37" grpId="0" animBg="1"/>
      <p:bldP spid="38" grpId="0" animBg="1"/>
      <p:bldP spid="39" grpId="0"/>
      <p:bldP spid="40" grpId="0" animBg="1"/>
      <p:bldP spid="41" grpId="0" animBg="1"/>
      <p:bldP spid="42" grpId="0"/>
      <p:bldP spid="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197906" y="232764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Porovnávání zlomků</a:t>
            </a:r>
            <a:endParaRPr lang="cs-CZ" sz="4000" b="1" dirty="0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2069551" y="1020162"/>
            <a:ext cx="5876541" cy="726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Při porovnávání zlomků zjišťujeme, který z nich vyjadřuje větší část celku.</a:t>
            </a:r>
            <a:endParaRPr lang="cs-CZ" altLang="cs-CZ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2699792" y="2492896"/>
                <a:ext cx="99424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9792" y="2492896"/>
                <a:ext cx="994247" cy="126130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ovéPole 14"/>
          <p:cNvSpPr txBox="1"/>
          <p:nvPr/>
        </p:nvSpPr>
        <p:spPr>
          <a:xfrm>
            <a:off x="4344306" y="2830824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rgbClr val="002060"/>
                </a:solidFill>
              </a:rPr>
              <a:t>=</a:t>
            </a:r>
            <a:endParaRPr lang="cs-CZ" sz="4000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5707335" y="2492896"/>
                <a:ext cx="755015" cy="11501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7335" y="2492896"/>
                <a:ext cx="755015" cy="115018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Rectangle 4"/>
          <p:cNvSpPr>
            <a:spLocks noChangeArrowheads="1"/>
          </p:cNvSpPr>
          <p:nvPr/>
        </p:nvSpPr>
        <p:spPr bwMode="auto">
          <a:xfrm>
            <a:off x="0" y="6176922"/>
            <a:ext cx="91440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Zlomky mají stejnou hodnotu (rovnají se)</a:t>
            </a:r>
            <a:endParaRPr lang="cs-CZ" altLang="cs-CZ" dirty="0">
              <a:solidFill>
                <a:srgbClr val="FF0000"/>
              </a:solidFill>
            </a:endParaRPr>
          </a:p>
        </p:txBody>
      </p:sp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2616563" y="1869898"/>
            <a:ext cx="4366259" cy="472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Mohou nastat tři možnosti.</a:t>
            </a:r>
            <a:endParaRPr lang="cs-CZ" altLang="cs-CZ" sz="2400" dirty="0"/>
          </a:p>
        </p:txBody>
      </p:sp>
      <p:sp>
        <p:nvSpPr>
          <p:cNvPr id="20" name="Obdélník 19"/>
          <p:cNvSpPr/>
          <p:nvPr/>
        </p:nvSpPr>
        <p:spPr bwMode="auto">
          <a:xfrm>
            <a:off x="2267744" y="4137058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Obdélník 21"/>
          <p:cNvSpPr/>
          <p:nvPr/>
        </p:nvSpPr>
        <p:spPr bwMode="auto">
          <a:xfrm>
            <a:off x="2267744" y="5339458"/>
            <a:ext cx="1800000" cy="5976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Obdélník 23"/>
          <p:cNvSpPr/>
          <p:nvPr/>
        </p:nvSpPr>
        <p:spPr bwMode="auto">
          <a:xfrm>
            <a:off x="2267744" y="4738258"/>
            <a:ext cx="1800000" cy="5976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2490041" y="3717032"/>
                <a:ext cx="1368152" cy="2430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8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8000" b="1" dirty="0"/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0041" y="3717032"/>
                <a:ext cx="1368152" cy="243021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Obdélník 31"/>
          <p:cNvSpPr/>
          <p:nvPr/>
        </p:nvSpPr>
        <p:spPr bwMode="auto">
          <a:xfrm>
            <a:off x="5076056" y="4901480"/>
            <a:ext cx="1800000" cy="1476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Obdélník 32"/>
          <p:cNvSpPr/>
          <p:nvPr/>
        </p:nvSpPr>
        <p:spPr bwMode="auto">
          <a:xfrm>
            <a:off x="5076056" y="4750280"/>
            <a:ext cx="1800000" cy="151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Obdélník 33"/>
          <p:cNvSpPr/>
          <p:nvPr/>
        </p:nvSpPr>
        <p:spPr bwMode="auto">
          <a:xfrm>
            <a:off x="5076056" y="4599080"/>
            <a:ext cx="1800000" cy="151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Obdélník 34"/>
          <p:cNvSpPr/>
          <p:nvPr/>
        </p:nvSpPr>
        <p:spPr bwMode="auto">
          <a:xfrm>
            <a:off x="5076056" y="4451480"/>
            <a:ext cx="1800000" cy="1476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Obdélník 35"/>
          <p:cNvSpPr/>
          <p:nvPr/>
        </p:nvSpPr>
        <p:spPr bwMode="auto">
          <a:xfrm>
            <a:off x="5076056" y="4300280"/>
            <a:ext cx="1800000" cy="151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" name="Obdélník 43"/>
          <p:cNvSpPr/>
          <p:nvPr/>
        </p:nvSpPr>
        <p:spPr bwMode="auto">
          <a:xfrm>
            <a:off x="5076056" y="4149080"/>
            <a:ext cx="1800000" cy="151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" name="Obdélník 44"/>
          <p:cNvSpPr/>
          <p:nvPr/>
        </p:nvSpPr>
        <p:spPr bwMode="auto">
          <a:xfrm>
            <a:off x="5076256" y="4149280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Obdélník 45"/>
          <p:cNvSpPr/>
          <p:nvPr/>
        </p:nvSpPr>
        <p:spPr bwMode="auto">
          <a:xfrm>
            <a:off x="5076256" y="5803136"/>
            <a:ext cx="1800000" cy="1476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Obdélník 46"/>
          <p:cNvSpPr/>
          <p:nvPr/>
        </p:nvSpPr>
        <p:spPr bwMode="auto">
          <a:xfrm>
            <a:off x="5076256" y="5651936"/>
            <a:ext cx="1800000" cy="151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Obdélník 47"/>
          <p:cNvSpPr/>
          <p:nvPr/>
        </p:nvSpPr>
        <p:spPr bwMode="auto">
          <a:xfrm>
            <a:off x="5076256" y="5500736"/>
            <a:ext cx="1800000" cy="151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Obdélník 48"/>
          <p:cNvSpPr/>
          <p:nvPr/>
        </p:nvSpPr>
        <p:spPr bwMode="auto">
          <a:xfrm>
            <a:off x="5076256" y="5353136"/>
            <a:ext cx="1800000" cy="1476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Obdélník 49"/>
          <p:cNvSpPr/>
          <p:nvPr/>
        </p:nvSpPr>
        <p:spPr bwMode="auto">
          <a:xfrm>
            <a:off x="5076256" y="5201936"/>
            <a:ext cx="1800000" cy="151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" name="Obdélník 50"/>
          <p:cNvSpPr/>
          <p:nvPr/>
        </p:nvSpPr>
        <p:spPr bwMode="auto">
          <a:xfrm>
            <a:off x="5076256" y="5050736"/>
            <a:ext cx="1800000" cy="151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3" name="TextovéPole 52"/>
              <p:cNvSpPr txBox="1"/>
              <p:nvPr/>
            </p:nvSpPr>
            <p:spPr>
              <a:xfrm>
                <a:off x="5291115" y="3735087"/>
                <a:ext cx="1368152" cy="2430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8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8000" b="1" dirty="0"/>
              </a:p>
            </p:txBody>
          </p:sp>
        </mc:Choice>
        <mc:Fallback>
          <p:sp>
            <p:nvSpPr>
              <p:cNvPr id="53" name="TextovéPol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1115" y="3735087"/>
                <a:ext cx="1368152" cy="243021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TextovéPole 53"/>
          <p:cNvSpPr txBox="1"/>
          <p:nvPr/>
        </p:nvSpPr>
        <p:spPr>
          <a:xfrm>
            <a:off x="4332637" y="4725144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rgbClr val="002060"/>
                </a:solidFill>
              </a:rPr>
              <a:t>=</a:t>
            </a:r>
            <a:endParaRPr lang="cs-CZ" sz="4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14988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3" grpId="0"/>
      <p:bldP spid="52" grpId="0"/>
      <p:bldP spid="30" grpId="0"/>
      <p:bldP spid="20" grpId="0" animBg="1"/>
      <p:bldP spid="22" grpId="0" animBg="1"/>
      <p:bldP spid="24" grpId="0" animBg="1"/>
      <p:bldP spid="31" grpId="0"/>
      <p:bldP spid="32" grpId="0" animBg="1"/>
      <p:bldP spid="33" grpId="0" animBg="1"/>
      <p:bldP spid="34" grpId="0" animBg="1"/>
      <p:bldP spid="35" grpId="0" animBg="1"/>
      <p:bldP spid="36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3" grpId="0"/>
      <p:bldP spid="5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197906" y="793233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Porovnávání zlomků</a:t>
            </a:r>
            <a:endParaRPr lang="cs-CZ" sz="4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2699792" y="3031789"/>
                <a:ext cx="99424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9792" y="3031789"/>
                <a:ext cx="994247" cy="126130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ovéPole 14"/>
          <p:cNvSpPr txBox="1"/>
          <p:nvPr/>
        </p:nvSpPr>
        <p:spPr>
          <a:xfrm>
            <a:off x="4344306" y="3369717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rgbClr val="002060"/>
                </a:solidFill>
              </a:rPr>
              <a:t>=</a:t>
            </a:r>
            <a:endParaRPr lang="cs-CZ" sz="4000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5707335" y="3031789"/>
                <a:ext cx="755015" cy="11501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7335" y="3031789"/>
                <a:ext cx="755015" cy="115018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31742" y="2023397"/>
            <a:ext cx="9143999" cy="100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Zlomky se rovnají tehdy, když jsou </a:t>
            </a:r>
            <a:br>
              <a:rPr lang="cs-CZ" altLang="cs-CZ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základním tvaru shodné</a:t>
            </a:r>
            <a:endParaRPr lang="cs-CZ" alt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3526777" y="4774666"/>
                <a:ext cx="755015" cy="11501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6777" y="4774666"/>
                <a:ext cx="755015" cy="115018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4281792" y="5867980"/>
                <a:ext cx="40235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2400" b="1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1792" y="5867980"/>
                <a:ext cx="402353" cy="369332"/>
              </a:xfrm>
              <a:prstGeom prst="rect">
                <a:avLst/>
              </a:prstGeom>
              <a:blipFill rotWithShape="0">
                <a:blip r:embed="rId6"/>
                <a:stretch>
                  <a:fillRect l="-6061" r="-16667" b="-10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ovéPole 36"/>
              <p:cNvSpPr txBox="1"/>
              <p:nvPr/>
            </p:nvSpPr>
            <p:spPr>
              <a:xfrm>
                <a:off x="4281792" y="4646873"/>
                <a:ext cx="40235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2400" b="1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1792" y="4646873"/>
                <a:ext cx="402353" cy="369332"/>
              </a:xfrm>
              <a:prstGeom prst="rect">
                <a:avLst/>
              </a:prstGeom>
              <a:blipFill rotWithShape="0">
                <a:blip r:embed="rId7"/>
                <a:stretch>
                  <a:fillRect l="-6061" r="-16667"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ovéPole 37"/>
              <p:cNvSpPr txBox="1"/>
              <p:nvPr/>
            </p:nvSpPr>
            <p:spPr>
              <a:xfrm>
                <a:off x="4729881" y="4702658"/>
                <a:ext cx="99424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9881" y="4702658"/>
                <a:ext cx="994247" cy="126130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1845361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3" grpId="0"/>
      <p:bldP spid="30" grpId="0"/>
      <p:bldP spid="28" grpId="0"/>
      <p:bldP spid="29" grpId="0"/>
      <p:bldP spid="37" grpId="0"/>
      <p:bldP spid="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 bwMode="auto">
          <a:xfrm>
            <a:off x="2915816" y="5494850"/>
            <a:ext cx="2494602" cy="1318526"/>
          </a:xfrm>
          <a:prstGeom prst="rect">
            <a:avLst/>
          </a:prstGeom>
          <a:solidFill>
            <a:srgbClr val="CBFEA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1197906" y="793233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Porovnávání zlomků</a:t>
            </a:r>
            <a:endParaRPr lang="cs-CZ" sz="4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2879618" y="2739063"/>
                <a:ext cx="99424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𝟑𝟐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9618" y="2739063"/>
                <a:ext cx="994247" cy="126130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ovéPole 14"/>
          <p:cNvSpPr txBox="1"/>
          <p:nvPr/>
        </p:nvSpPr>
        <p:spPr>
          <a:xfrm>
            <a:off x="4344305" y="3031789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rgbClr val="002060"/>
                </a:solidFill>
              </a:rPr>
              <a:t>a</a:t>
            </a:r>
            <a:endParaRPr lang="cs-CZ" sz="4000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5617185" y="2794622"/>
                <a:ext cx="755015" cy="11501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𝟑𝟎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𝟒𝟎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7185" y="2794622"/>
                <a:ext cx="755015" cy="115018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31742" y="2023397"/>
            <a:ext cx="9143999" cy="100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Zjistěte zda jsou shodné zlomky:</a:t>
            </a:r>
            <a:endParaRPr lang="cs-CZ" alt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179512" y="4279730"/>
                <a:ext cx="755015" cy="11501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4279730"/>
                <a:ext cx="755015" cy="115018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828000" y="5301064"/>
                <a:ext cx="40235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2400" b="1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" y="5301064"/>
                <a:ext cx="402353" cy="369332"/>
              </a:xfrm>
              <a:prstGeom prst="rect">
                <a:avLst/>
              </a:prstGeom>
              <a:blipFill rotWithShape="0">
                <a:blip r:embed="rId6"/>
                <a:stretch>
                  <a:fillRect l="-7576" r="-15152" b="-10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ovéPole 36"/>
              <p:cNvSpPr txBox="1"/>
              <p:nvPr/>
            </p:nvSpPr>
            <p:spPr>
              <a:xfrm>
                <a:off x="828000" y="4005064"/>
                <a:ext cx="40235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2400" b="1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" y="4005064"/>
                <a:ext cx="402353" cy="369332"/>
              </a:xfrm>
              <a:prstGeom prst="rect">
                <a:avLst/>
              </a:prstGeom>
              <a:blipFill rotWithShape="0">
                <a:blip r:embed="rId7"/>
                <a:stretch>
                  <a:fillRect l="-7576" r="-15152" b="-819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ovéPole 37"/>
              <p:cNvSpPr txBox="1"/>
              <p:nvPr/>
            </p:nvSpPr>
            <p:spPr>
              <a:xfrm>
                <a:off x="1043608" y="4207722"/>
                <a:ext cx="99424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4207722"/>
                <a:ext cx="994247" cy="126130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ovéPole 10"/>
              <p:cNvSpPr txBox="1"/>
              <p:nvPr/>
            </p:nvSpPr>
            <p:spPr>
              <a:xfrm>
                <a:off x="1944000" y="4005064"/>
                <a:ext cx="40235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4000" y="4005064"/>
                <a:ext cx="402353" cy="369332"/>
              </a:xfrm>
              <a:prstGeom prst="rect">
                <a:avLst/>
              </a:prstGeom>
              <a:blipFill rotWithShape="0">
                <a:blip r:embed="rId9"/>
                <a:stretch>
                  <a:fillRect l="-7576" r="-15152" b="-819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ovéPole 11"/>
              <p:cNvSpPr txBox="1"/>
              <p:nvPr/>
            </p:nvSpPr>
            <p:spPr>
              <a:xfrm>
                <a:off x="1944000" y="5301064"/>
                <a:ext cx="40235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4000" y="5301064"/>
                <a:ext cx="402353" cy="369332"/>
              </a:xfrm>
              <a:prstGeom prst="rect">
                <a:avLst/>
              </a:prstGeom>
              <a:blipFill rotWithShape="0">
                <a:blip r:embed="rId10"/>
                <a:stretch>
                  <a:fillRect l="-7576" r="-15152" b="-10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ovéPole 12"/>
              <p:cNvSpPr txBox="1"/>
              <p:nvPr/>
            </p:nvSpPr>
            <p:spPr>
              <a:xfrm>
                <a:off x="2252704" y="4207722"/>
                <a:ext cx="99424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2704" y="4207722"/>
                <a:ext cx="994247" cy="126130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5213471" y="4288850"/>
                <a:ext cx="755015" cy="11501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𝟑𝟎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𝟒𝟎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3471" y="4288850"/>
                <a:ext cx="755015" cy="1150187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ovéPole 17"/>
              <p:cNvSpPr txBox="1"/>
              <p:nvPr/>
            </p:nvSpPr>
            <p:spPr>
              <a:xfrm>
                <a:off x="5861959" y="5310184"/>
                <a:ext cx="58669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𝟏𝟎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1959" y="5310184"/>
                <a:ext cx="586699" cy="369332"/>
              </a:xfrm>
              <a:prstGeom prst="rect">
                <a:avLst/>
              </a:prstGeom>
              <a:blipFill rotWithShape="0">
                <a:blip r:embed="rId13"/>
                <a:stretch>
                  <a:fillRect l="-5208" r="-10417"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ovéPole 18"/>
              <p:cNvSpPr txBox="1"/>
              <p:nvPr/>
            </p:nvSpPr>
            <p:spPr>
              <a:xfrm>
                <a:off x="5861959" y="4014184"/>
                <a:ext cx="58669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𝟏𝟎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1959" y="4014184"/>
                <a:ext cx="586699" cy="369332"/>
              </a:xfrm>
              <a:prstGeom prst="rect">
                <a:avLst/>
              </a:prstGeom>
              <a:blipFill rotWithShape="0">
                <a:blip r:embed="rId14"/>
                <a:stretch>
                  <a:fillRect l="-5208" r="-10417"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6077567" y="4216842"/>
                <a:ext cx="99424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7567" y="4216842"/>
                <a:ext cx="994247" cy="1261307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3001689" y="5552069"/>
                <a:ext cx="99424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𝟑𝟐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1689" y="5552069"/>
                <a:ext cx="994247" cy="1261307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ovéPole 23"/>
          <p:cNvSpPr txBox="1"/>
          <p:nvPr/>
        </p:nvSpPr>
        <p:spPr>
          <a:xfrm>
            <a:off x="3876447" y="5844795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=</a:t>
            </a:r>
            <a:endParaRPr lang="cs-CZ" sz="4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4427984" y="5607628"/>
                <a:ext cx="755015" cy="11501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𝟑𝟎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𝟒𝟎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7984" y="5607628"/>
                <a:ext cx="755015" cy="1150187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7394193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4" grpId="0"/>
      <p:bldP spid="15" grpId="0"/>
      <p:bldP spid="3" grpId="0"/>
      <p:bldP spid="30" grpId="0"/>
      <p:bldP spid="28" grpId="0"/>
      <p:bldP spid="29" grpId="0"/>
      <p:bldP spid="37" grpId="0"/>
      <p:bldP spid="38" grpId="0"/>
      <p:bldP spid="11" grpId="0"/>
      <p:bldP spid="12" grpId="0"/>
      <p:bldP spid="13" grpId="0"/>
      <p:bldP spid="16" grpId="0"/>
      <p:bldP spid="18" grpId="0"/>
      <p:bldP spid="19" grpId="0"/>
      <p:bldP spid="20" grpId="0"/>
      <p:bldP spid="23" grpId="0"/>
      <p:bldP spid="24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197906" y="793233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Porovnávání zlomků</a:t>
            </a:r>
            <a:endParaRPr lang="cs-CZ" sz="4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1547664" y="3103797"/>
                <a:ext cx="99424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𝟓𝟔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𝟔𝟑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664" y="3103797"/>
                <a:ext cx="994247" cy="126130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ovéPole 14"/>
          <p:cNvSpPr txBox="1"/>
          <p:nvPr/>
        </p:nvSpPr>
        <p:spPr>
          <a:xfrm>
            <a:off x="3012351" y="3396523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a</a:t>
            </a:r>
            <a:endParaRPr lang="cs-CZ" sz="4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4285231" y="3159356"/>
                <a:ext cx="755015" cy="11501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𝟕𝟐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𝟖𝟏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5231" y="3159356"/>
                <a:ext cx="755015" cy="115018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31742" y="2023397"/>
            <a:ext cx="9143999" cy="100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Zjistěte zda jsou shodné zlomky:</a:t>
            </a:r>
            <a:endParaRPr lang="cs-CZ" alt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1547664" y="4759981"/>
                <a:ext cx="99424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𝟒𝟖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664" y="4759981"/>
                <a:ext cx="994247" cy="126130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ovéPole 25"/>
          <p:cNvSpPr txBox="1"/>
          <p:nvPr/>
        </p:nvSpPr>
        <p:spPr>
          <a:xfrm>
            <a:off x="3012351" y="5052707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a</a:t>
            </a:r>
            <a:endParaRPr lang="cs-CZ" sz="4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4285231" y="4815540"/>
                <a:ext cx="755015" cy="11501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𝟔𝟒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𝟖𝟎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5231" y="4815540"/>
                <a:ext cx="755015" cy="115018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ovéPole 30"/>
          <p:cNvSpPr txBox="1"/>
          <p:nvPr/>
        </p:nvSpPr>
        <p:spPr>
          <a:xfrm>
            <a:off x="6973148" y="3337168"/>
            <a:ext cx="16016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>
                <a:solidFill>
                  <a:srgbClr val="FF0000"/>
                </a:solidFill>
              </a:rPr>
              <a:t>ANO</a:t>
            </a:r>
            <a:endParaRPr lang="cs-CZ" sz="4000" b="1" dirty="0">
              <a:solidFill>
                <a:srgbClr val="FF0000"/>
              </a:solidFill>
            </a:endParaRPr>
          </a:p>
        </p:txBody>
      </p:sp>
      <p:sp>
        <p:nvSpPr>
          <p:cNvPr id="32" name="TextovéPole 31"/>
          <p:cNvSpPr txBox="1"/>
          <p:nvPr/>
        </p:nvSpPr>
        <p:spPr>
          <a:xfrm>
            <a:off x="6973148" y="5036690"/>
            <a:ext cx="16016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>
                <a:solidFill>
                  <a:srgbClr val="FF0000"/>
                </a:solidFill>
              </a:rPr>
              <a:t>NE</a:t>
            </a:r>
            <a:endParaRPr lang="cs-CZ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94917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3" grpId="0"/>
      <p:bldP spid="30" grpId="0"/>
      <p:bldP spid="22" grpId="0"/>
      <p:bldP spid="26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197906" y="793233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Porovnávání zlomků</a:t>
            </a:r>
            <a:endParaRPr lang="cs-CZ" sz="4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700782" y="2658688"/>
                <a:ext cx="99424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782" y="2658688"/>
                <a:ext cx="994247" cy="126130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2316413" y="2935398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6413" y="2935398"/>
                <a:ext cx="455387" cy="70788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3691111" y="2704725"/>
                <a:ext cx="448841" cy="11692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1111" y="2704725"/>
                <a:ext cx="448841" cy="116923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31742" y="1844824"/>
            <a:ext cx="9143999" cy="77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Porovnání zlomků se stejnými jmenovateli:</a:t>
            </a:r>
            <a:endParaRPr lang="cs-CZ" altLang="cs-CZ" dirty="0"/>
          </a:p>
        </p:txBody>
      </p:sp>
      <p:sp>
        <p:nvSpPr>
          <p:cNvPr id="12" name="Obdélník 11"/>
          <p:cNvSpPr/>
          <p:nvPr/>
        </p:nvSpPr>
        <p:spPr bwMode="auto">
          <a:xfrm>
            <a:off x="323528" y="4560869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Obdélník 12"/>
          <p:cNvSpPr/>
          <p:nvPr/>
        </p:nvSpPr>
        <p:spPr bwMode="auto">
          <a:xfrm>
            <a:off x="323528" y="6137669"/>
            <a:ext cx="1800000" cy="223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Obdélník 15"/>
          <p:cNvSpPr/>
          <p:nvPr/>
        </p:nvSpPr>
        <p:spPr bwMode="auto">
          <a:xfrm>
            <a:off x="323528" y="5687669"/>
            <a:ext cx="1800000" cy="223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Obdélník 17"/>
          <p:cNvSpPr/>
          <p:nvPr/>
        </p:nvSpPr>
        <p:spPr bwMode="auto">
          <a:xfrm>
            <a:off x="323528" y="5237669"/>
            <a:ext cx="1800000" cy="223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Obdélník 18"/>
          <p:cNvSpPr/>
          <p:nvPr/>
        </p:nvSpPr>
        <p:spPr bwMode="auto">
          <a:xfrm>
            <a:off x="323528" y="5910869"/>
            <a:ext cx="1800000" cy="2268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Obdélník 19"/>
          <p:cNvSpPr/>
          <p:nvPr/>
        </p:nvSpPr>
        <p:spPr bwMode="auto">
          <a:xfrm>
            <a:off x="323528" y="5460869"/>
            <a:ext cx="1800000" cy="2268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Obdélník 20"/>
          <p:cNvSpPr/>
          <p:nvPr/>
        </p:nvSpPr>
        <p:spPr bwMode="auto">
          <a:xfrm>
            <a:off x="323528" y="5010869"/>
            <a:ext cx="1800000" cy="2268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Obdélník 22"/>
          <p:cNvSpPr/>
          <p:nvPr/>
        </p:nvSpPr>
        <p:spPr bwMode="auto">
          <a:xfrm>
            <a:off x="323528" y="4784069"/>
            <a:ext cx="1800000" cy="2268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538340" y="4140000"/>
                <a:ext cx="1368152" cy="2430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8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8000" b="1" dirty="0"/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340" y="4140000"/>
                <a:ext cx="1368152" cy="243021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Obdélník 38"/>
          <p:cNvSpPr/>
          <p:nvPr/>
        </p:nvSpPr>
        <p:spPr bwMode="auto">
          <a:xfrm>
            <a:off x="2988024" y="4581328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Obdélník 39"/>
          <p:cNvSpPr/>
          <p:nvPr/>
        </p:nvSpPr>
        <p:spPr bwMode="auto">
          <a:xfrm>
            <a:off x="2988024" y="6158128"/>
            <a:ext cx="1800000" cy="223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Obdélník 40"/>
          <p:cNvSpPr/>
          <p:nvPr/>
        </p:nvSpPr>
        <p:spPr bwMode="auto">
          <a:xfrm>
            <a:off x="2988024" y="5708128"/>
            <a:ext cx="1800000" cy="223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Obdélník 41"/>
          <p:cNvSpPr/>
          <p:nvPr/>
        </p:nvSpPr>
        <p:spPr bwMode="auto">
          <a:xfrm>
            <a:off x="2988024" y="5258128"/>
            <a:ext cx="1800000" cy="223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Obdélník 42"/>
          <p:cNvSpPr/>
          <p:nvPr/>
        </p:nvSpPr>
        <p:spPr bwMode="auto">
          <a:xfrm>
            <a:off x="2988024" y="5931328"/>
            <a:ext cx="1800000" cy="2268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" name="Obdélník 43"/>
          <p:cNvSpPr/>
          <p:nvPr/>
        </p:nvSpPr>
        <p:spPr bwMode="auto">
          <a:xfrm>
            <a:off x="2988024" y="5481328"/>
            <a:ext cx="1800000" cy="2268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" name="Obdélník 44"/>
          <p:cNvSpPr/>
          <p:nvPr/>
        </p:nvSpPr>
        <p:spPr bwMode="auto">
          <a:xfrm>
            <a:off x="2988024" y="5031328"/>
            <a:ext cx="1800000" cy="2268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Obdélník 45"/>
          <p:cNvSpPr/>
          <p:nvPr/>
        </p:nvSpPr>
        <p:spPr bwMode="auto">
          <a:xfrm>
            <a:off x="2988024" y="4804528"/>
            <a:ext cx="1800000" cy="2268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ovéPole 46"/>
              <p:cNvSpPr txBox="1"/>
              <p:nvPr/>
            </p:nvSpPr>
            <p:spPr>
              <a:xfrm>
                <a:off x="3202836" y="4140000"/>
                <a:ext cx="1368152" cy="2430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8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8000" b="1" dirty="0"/>
              </a:p>
            </p:txBody>
          </p:sp>
        </mc:Choice>
        <mc:Fallback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2836" y="4140000"/>
                <a:ext cx="1368152" cy="243021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Obdélník 1"/>
          <p:cNvSpPr/>
          <p:nvPr/>
        </p:nvSpPr>
        <p:spPr>
          <a:xfrm>
            <a:off x="5309224" y="2765446"/>
            <a:ext cx="38347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800" b="1" dirty="0">
                <a:solidFill>
                  <a:srgbClr val="FF0000"/>
                </a:solidFill>
              </a:rPr>
              <a:t>Stejné jmenovatele zlomků znamenají rozdělení celku na stejné části</a:t>
            </a:r>
            <a:r>
              <a:rPr lang="cs-CZ" altLang="cs-CZ" sz="2800" b="1" dirty="0" smtClean="0">
                <a:solidFill>
                  <a:srgbClr val="FF0000"/>
                </a:solidFill>
              </a:rPr>
              <a:t>.</a:t>
            </a:r>
            <a:endParaRPr lang="cs-CZ" altLang="cs-CZ" sz="28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ovéPole 47"/>
              <p:cNvSpPr txBox="1"/>
              <p:nvPr/>
            </p:nvSpPr>
            <p:spPr>
              <a:xfrm>
                <a:off x="2270326" y="5030259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0326" y="5030259"/>
                <a:ext cx="455387" cy="70788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Obdélník 48"/>
          <p:cNvSpPr/>
          <p:nvPr/>
        </p:nvSpPr>
        <p:spPr>
          <a:xfrm>
            <a:off x="5292080" y="4983815"/>
            <a:ext cx="36034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800" b="1" dirty="0" smtClean="0">
                <a:solidFill>
                  <a:srgbClr val="FF0000"/>
                </a:solidFill>
              </a:rPr>
              <a:t>Větší je tedy zlomek </a:t>
            </a:r>
            <a:br>
              <a:rPr lang="cs-CZ" altLang="cs-CZ" sz="2800" b="1" dirty="0" smtClean="0">
                <a:solidFill>
                  <a:srgbClr val="FF0000"/>
                </a:solidFill>
              </a:rPr>
            </a:br>
            <a:r>
              <a:rPr lang="cs-CZ" altLang="cs-CZ" sz="2800" b="1" dirty="0" smtClean="0">
                <a:solidFill>
                  <a:srgbClr val="FF0000"/>
                </a:solidFill>
              </a:rPr>
              <a:t>s větším čitatelem.</a:t>
            </a:r>
            <a:endParaRPr lang="cs-CZ" altLang="cs-CZ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80814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3" grpId="0"/>
      <p:bldP spid="30" grpId="0"/>
      <p:bldP spid="12" grpId="0" animBg="1"/>
      <p:bldP spid="13" grpId="0" animBg="1"/>
      <p:bldP spid="16" grpId="0" animBg="1"/>
      <p:bldP spid="18" grpId="0" animBg="1"/>
      <p:bldP spid="19" grpId="0" animBg="1"/>
      <p:bldP spid="20" grpId="0" animBg="1"/>
      <p:bldP spid="21" grpId="0" animBg="1"/>
      <p:bldP spid="23" grpId="0" animBg="1"/>
      <p:bldP spid="24" grpId="0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/>
      <p:bldP spid="2" grpId="0"/>
      <p:bldP spid="48" grpId="0"/>
      <p:bldP spid="4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Obdélník 49"/>
          <p:cNvSpPr/>
          <p:nvPr/>
        </p:nvSpPr>
        <p:spPr bwMode="auto">
          <a:xfrm>
            <a:off x="2987824" y="4581328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" name="Obdélník 50"/>
          <p:cNvSpPr/>
          <p:nvPr/>
        </p:nvSpPr>
        <p:spPr bwMode="auto">
          <a:xfrm>
            <a:off x="2987824" y="6201328"/>
            <a:ext cx="1800000" cy="180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Obdélník 51"/>
          <p:cNvSpPr/>
          <p:nvPr/>
        </p:nvSpPr>
        <p:spPr bwMode="auto">
          <a:xfrm>
            <a:off x="2987824" y="6021328"/>
            <a:ext cx="1800000" cy="180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Obdélník 52"/>
          <p:cNvSpPr/>
          <p:nvPr/>
        </p:nvSpPr>
        <p:spPr bwMode="auto">
          <a:xfrm>
            <a:off x="2987824" y="5841328"/>
            <a:ext cx="1800000" cy="180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4" name="Obdélník 53"/>
          <p:cNvSpPr/>
          <p:nvPr/>
        </p:nvSpPr>
        <p:spPr bwMode="auto">
          <a:xfrm>
            <a:off x="2987824" y="5661328"/>
            <a:ext cx="1800000" cy="18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Obdélník 54"/>
          <p:cNvSpPr/>
          <p:nvPr/>
        </p:nvSpPr>
        <p:spPr bwMode="auto">
          <a:xfrm>
            <a:off x="2987824" y="5301328"/>
            <a:ext cx="1800000" cy="18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6" name="Obdélník 55"/>
          <p:cNvSpPr/>
          <p:nvPr/>
        </p:nvSpPr>
        <p:spPr bwMode="auto">
          <a:xfrm>
            <a:off x="2987824" y="5481328"/>
            <a:ext cx="1800000" cy="18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7" name="Obdélník 56"/>
          <p:cNvSpPr/>
          <p:nvPr/>
        </p:nvSpPr>
        <p:spPr bwMode="auto">
          <a:xfrm>
            <a:off x="2987824" y="5121328"/>
            <a:ext cx="1800000" cy="18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8" name="Obdélník 57"/>
          <p:cNvSpPr/>
          <p:nvPr/>
        </p:nvSpPr>
        <p:spPr bwMode="auto">
          <a:xfrm>
            <a:off x="2987824" y="4941328"/>
            <a:ext cx="1800000" cy="1800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9" name="Obdélník 58"/>
          <p:cNvSpPr/>
          <p:nvPr/>
        </p:nvSpPr>
        <p:spPr bwMode="auto">
          <a:xfrm>
            <a:off x="2987824" y="4761328"/>
            <a:ext cx="1800000" cy="1800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Obdélník 27"/>
          <p:cNvSpPr/>
          <p:nvPr/>
        </p:nvSpPr>
        <p:spPr bwMode="auto">
          <a:xfrm>
            <a:off x="323528" y="4509120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Obdélník 28"/>
          <p:cNvSpPr/>
          <p:nvPr/>
        </p:nvSpPr>
        <p:spPr bwMode="auto">
          <a:xfrm>
            <a:off x="323528" y="6129120"/>
            <a:ext cx="1800000" cy="180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Obdélník 30"/>
          <p:cNvSpPr/>
          <p:nvPr/>
        </p:nvSpPr>
        <p:spPr bwMode="auto">
          <a:xfrm>
            <a:off x="323528" y="5949120"/>
            <a:ext cx="1800000" cy="180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Obdélník 31"/>
          <p:cNvSpPr/>
          <p:nvPr/>
        </p:nvSpPr>
        <p:spPr bwMode="auto">
          <a:xfrm>
            <a:off x="323528" y="5769120"/>
            <a:ext cx="1800000" cy="180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Obdélník 32"/>
          <p:cNvSpPr/>
          <p:nvPr/>
        </p:nvSpPr>
        <p:spPr bwMode="auto">
          <a:xfrm>
            <a:off x="323528" y="5589120"/>
            <a:ext cx="1800000" cy="180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Obdélník 33"/>
          <p:cNvSpPr/>
          <p:nvPr/>
        </p:nvSpPr>
        <p:spPr bwMode="auto">
          <a:xfrm>
            <a:off x="323528" y="5229120"/>
            <a:ext cx="1800000" cy="180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Obdélník 34"/>
          <p:cNvSpPr/>
          <p:nvPr/>
        </p:nvSpPr>
        <p:spPr bwMode="auto">
          <a:xfrm>
            <a:off x="323528" y="5409120"/>
            <a:ext cx="1800000" cy="180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Obdélník 35"/>
          <p:cNvSpPr/>
          <p:nvPr/>
        </p:nvSpPr>
        <p:spPr bwMode="auto">
          <a:xfrm>
            <a:off x="323528" y="5049120"/>
            <a:ext cx="1800000" cy="180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Obdélník 36"/>
          <p:cNvSpPr/>
          <p:nvPr/>
        </p:nvSpPr>
        <p:spPr bwMode="auto">
          <a:xfrm>
            <a:off x="323528" y="4869120"/>
            <a:ext cx="1800000" cy="1800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Obdélník 37"/>
          <p:cNvSpPr/>
          <p:nvPr/>
        </p:nvSpPr>
        <p:spPr bwMode="auto">
          <a:xfrm>
            <a:off x="323528" y="4689120"/>
            <a:ext cx="1800000" cy="1800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1197906" y="793233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Porovnávání zlomků</a:t>
            </a:r>
            <a:endParaRPr lang="cs-CZ" sz="4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700782" y="2658688"/>
                <a:ext cx="99424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782" y="2658688"/>
                <a:ext cx="994247" cy="126130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2316413" y="2935398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6413" y="2935398"/>
                <a:ext cx="455387" cy="70788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3691111" y="2704725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1111" y="2704725"/>
                <a:ext cx="755015" cy="115647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31742" y="1844824"/>
            <a:ext cx="9143999" cy="77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Porovnání zlomků se stejnými jmenovateli:</a:t>
            </a:r>
            <a:endParaRPr lang="cs-CZ" alt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538340" y="4140000"/>
                <a:ext cx="1368152" cy="2430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8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8000" b="1" dirty="0"/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340" y="4140000"/>
                <a:ext cx="1368152" cy="243021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ovéPole 46"/>
              <p:cNvSpPr txBox="1"/>
              <p:nvPr/>
            </p:nvSpPr>
            <p:spPr>
              <a:xfrm>
                <a:off x="3202836" y="4140000"/>
                <a:ext cx="1368152" cy="2430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8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8000" b="1" dirty="0"/>
              </a:p>
            </p:txBody>
          </p:sp>
        </mc:Choice>
        <mc:Fallback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2836" y="4140000"/>
                <a:ext cx="1368152" cy="243021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Obdélník 1"/>
          <p:cNvSpPr/>
          <p:nvPr/>
        </p:nvSpPr>
        <p:spPr>
          <a:xfrm>
            <a:off x="5309224" y="2765446"/>
            <a:ext cx="38347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800" b="1" dirty="0">
                <a:solidFill>
                  <a:srgbClr val="FF0000"/>
                </a:solidFill>
              </a:rPr>
              <a:t>Stejné jmenovatele zlomků znamenají rozdělení celku na stejné části</a:t>
            </a:r>
            <a:r>
              <a:rPr lang="cs-CZ" altLang="cs-CZ" sz="2800" b="1" dirty="0" smtClean="0">
                <a:solidFill>
                  <a:srgbClr val="FF0000"/>
                </a:solidFill>
              </a:rPr>
              <a:t>.</a:t>
            </a:r>
            <a:endParaRPr lang="cs-CZ" altLang="cs-CZ" sz="28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ovéPole 47"/>
              <p:cNvSpPr txBox="1"/>
              <p:nvPr/>
            </p:nvSpPr>
            <p:spPr>
              <a:xfrm>
                <a:off x="2270326" y="5030259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0326" y="5030259"/>
                <a:ext cx="455387" cy="70788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Obdélník 48"/>
          <p:cNvSpPr/>
          <p:nvPr/>
        </p:nvSpPr>
        <p:spPr>
          <a:xfrm>
            <a:off x="5292080" y="4983815"/>
            <a:ext cx="36034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800" b="1" dirty="0" smtClean="0">
                <a:solidFill>
                  <a:srgbClr val="FF0000"/>
                </a:solidFill>
              </a:rPr>
              <a:t>Větší je tedy zlomek </a:t>
            </a:r>
            <a:br>
              <a:rPr lang="cs-CZ" altLang="cs-CZ" sz="2800" b="1" dirty="0" smtClean="0">
                <a:solidFill>
                  <a:srgbClr val="FF0000"/>
                </a:solidFill>
              </a:rPr>
            </a:br>
            <a:r>
              <a:rPr lang="cs-CZ" altLang="cs-CZ" sz="2800" b="1" dirty="0" smtClean="0">
                <a:solidFill>
                  <a:srgbClr val="FF0000"/>
                </a:solidFill>
              </a:rPr>
              <a:t>s větším čitatelem.</a:t>
            </a:r>
            <a:endParaRPr lang="cs-CZ" altLang="cs-CZ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04861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28" grpId="0" animBg="1"/>
      <p:bldP spid="29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14" grpId="0"/>
      <p:bldP spid="15" grpId="0"/>
      <p:bldP spid="3" grpId="0"/>
      <p:bldP spid="30" grpId="0"/>
      <p:bldP spid="24" grpId="0"/>
      <p:bldP spid="47" grpId="0"/>
      <p:bldP spid="2" grpId="0"/>
      <p:bldP spid="48" grpId="0"/>
      <p:bldP spid="49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2135</TotalTime>
  <Words>487</Words>
  <Application>Microsoft Office PowerPoint</Application>
  <PresentationFormat>Předvádění na obrazovce (4:3)</PresentationFormat>
  <Paragraphs>219</Paragraphs>
  <Slides>15</Slides>
  <Notes>12</Notes>
  <HiddenSlides>0</HiddenSlides>
  <MMClips>0</MMClips>
  <ScaleCrop>false</ScaleCrop>
  <HeadingPairs>
    <vt:vector size="8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22" baseType="lpstr">
      <vt:lpstr>Arial</vt:lpstr>
      <vt:lpstr>Cambria Math</vt:lpstr>
      <vt:lpstr>Tahoma</vt:lpstr>
      <vt:lpstr>Trebuchet MS</vt:lpstr>
      <vt:lpstr>Wingdings</vt:lpstr>
      <vt:lpstr>Prezentace školení zaměstnanců</vt:lpstr>
      <vt:lpstr>Editor rovnic 3.0</vt:lpstr>
      <vt:lpstr>Porovnávání zlomků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322</cp:revision>
  <dcterms:created xsi:type="dcterms:W3CDTF">2012-01-02T08:14:14Z</dcterms:created>
  <dcterms:modified xsi:type="dcterms:W3CDTF">2015-11-14T19:45:26Z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