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5" r:id="rId4"/>
    <p:sldId id="285" r:id="rId5"/>
    <p:sldId id="279" r:id="rId6"/>
    <p:sldId id="286" r:id="rId7"/>
    <p:sldId id="272" r:id="rId8"/>
    <p:sldId id="277" r:id="rId9"/>
    <p:sldId id="275" r:id="rId10"/>
    <p:sldId id="278" r:id="rId11"/>
    <p:sldId id="276" r:id="rId12"/>
    <p:sldId id="274" r:id="rId13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72F828"/>
    <a:srgbClr val="FF3399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35" autoAdjust="0"/>
    <p:restoredTop sz="94600" autoAdjust="0"/>
  </p:normalViewPr>
  <p:slideViewPr>
    <p:cSldViewPr>
      <p:cViewPr varScale="1">
        <p:scale>
          <a:sx n="71" d="100"/>
          <a:sy n="71" d="100"/>
        </p:scale>
        <p:origin x="10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040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957794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563416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686382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349379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96.png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12" Type="http://schemas.openxmlformats.org/officeDocument/2006/relationships/image" Target="../media/image95.png"/><Relationship Id="rId17" Type="http://schemas.openxmlformats.org/officeDocument/2006/relationships/image" Target="../media/image100.png"/><Relationship Id="rId2" Type="http://schemas.openxmlformats.org/officeDocument/2006/relationships/image" Target="../media/image85.png"/><Relationship Id="rId16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png"/><Relationship Id="rId11" Type="http://schemas.openxmlformats.org/officeDocument/2006/relationships/image" Target="../media/image94.png"/><Relationship Id="rId5" Type="http://schemas.openxmlformats.org/officeDocument/2006/relationships/image" Target="../media/image88.png"/><Relationship Id="rId15" Type="http://schemas.openxmlformats.org/officeDocument/2006/relationships/image" Target="../media/image98.png"/><Relationship Id="rId10" Type="http://schemas.openxmlformats.org/officeDocument/2006/relationships/image" Target="../media/image93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Relationship Id="rId14" Type="http://schemas.openxmlformats.org/officeDocument/2006/relationships/image" Target="../media/image9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13" Type="http://schemas.openxmlformats.org/officeDocument/2006/relationships/image" Target="../media/image111.png"/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12" Type="http://schemas.openxmlformats.org/officeDocument/2006/relationships/image" Target="../media/image110.png"/><Relationship Id="rId17" Type="http://schemas.openxmlformats.org/officeDocument/2006/relationships/image" Target="../media/image115.png"/><Relationship Id="rId2" Type="http://schemas.openxmlformats.org/officeDocument/2006/relationships/image" Target="../media/image101.png"/><Relationship Id="rId16" Type="http://schemas.openxmlformats.org/officeDocument/2006/relationships/image" Target="../media/image1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png"/><Relationship Id="rId11" Type="http://schemas.openxmlformats.org/officeDocument/2006/relationships/image" Target="../media/image80.png"/><Relationship Id="rId5" Type="http://schemas.openxmlformats.org/officeDocument/2006/relationships/image" Target="../media/image104.png"/><Relationship Id="rId15" Type="http://schemas.openxmlformats.org/officeDocument/2006/relationships/image" Target="../media/image113.png"/><Relationship Id="rId10" Type="http://schemas.openxmlformats.org/officeDocument/2006/relationships/image" Target="../media/image109.png"/><Relationship Id="rId4" Type="http://schemas.openxmlformats.org/officeDocument/2006/relationships/image" Target="../media/image103.png"/><Relationship Id="rId9" Type="http://schemas.openxmlformats.org/officeDocument/2006/relationships/image" Target="../media/image108.png"/><Relationship Id="rId14" Type="http://schemas.openxmlformats.org/officeDocument/2006/relationships/image" Target="../media/image1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7" Type="http://schemas.openxmlformats.org/officeDocument/2006/relationships/image" Target="../media/image121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0.png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17" Type="http://schemas.openxmlformats.org/officeDocument/2006/relationships/image" Target="../media/image52.png"/><Relationship Id="rId2" Type="http://schemas.openxmlformats.org/officeDocument/2006/relationships/image" Target="../media/image37.png"/><Relationship Id="rId16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5" Type="http://schemas.openxmlformats.org/officeDocument/2006/relationships/image" Target="../media/image5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Relationship Id="rId14" Type="http://schemas.openxmlformats.org/officeDocument/2006/relationships/image" Target="../media/image4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17" Type="http://schemas.openxmlformats.org/officeDocument/2006/relationships/image" Target="../media/image68.png"/><Relationship Id="rId2" Type="http://schemas.openxmlformats.org/officeDocument/2006/relationships/image" Target="../media/image53.png"/><Relationship Id="rId16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5" Type="http://schemas.openxmlformats.org/officeDocument/2006/relationships/image" Target="../media/image6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Relationship Id="rId14" Type="http://schemas.openxmlformats.org/officeDocument/2006/relationships/image" Target="../media/image6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12" Type="http://schemas.openxmlformats.org/officeDocument/2006/relationships/image" Target="../media/image79.png"/><Relationship Id="rId17" Type="http://schemas.openxmlformats.org/officeDocument/2006/relationships/image" Target="../media/image84.png"/><Relationship Id="rId2" Type="http://schemas.openxmlformats.org/officeDocument/2006/relationships/image" Target="../media/image69.png"/><Relationship Id="rId16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5" Type="http://schemas.openxmlformats.org/officeDocument/2006/relationships/image" Target="../media/image72.png"/><Relationship Id="rId15" Type="http://schemas.openxmlformats.org/officeDocument/2006/relationships/image" Target="../media/image82.png"/><Relationship Id="rId10" Type="http://schemas.openxmlformats.org/officeDocument/2006/relationships/image" Target="../media/image77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Relationship Id="rId14" Type="http://schemas.openxmlformats.org/officeDocument/2006/relationships/image" Target="../media/image8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8384" y="836712"/>
            <a:ext cx="9144000" cy="1462088"/>
          </a:xfrm>
        </p:spPr>
        <p:txBody>
          <a:bodyPr/>
          <a:lstStyle/>
          <a:p>
            <a:pPr algn="ctr"/>
            <a:r>
              <a:rPr lang="cs-CZ" dirty="0" smtClean="0"/>
              <a:t>Zlomky a smíšená čísla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700000"/>
                <a:ext cx="956287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700000"/>
                <a:ext cx="956287" cy="80964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171090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171090" cy="80663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171090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171090" cy="8094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171090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171090" cy="81823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700000"/>
                <a:ext cx="1171090" cy="8072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700000"/>
                <a:ext cx="1171090" cy="80720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171090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𝟏𝟔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171090" cy="8094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171090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171090" cy="80964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385892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385892" cy="80663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7560000" y="360000"/>
                <a:ext cx="314189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314189" cy="80663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756000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28991" cy="80945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560000" y="358589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58589"/>
                <a:ext cx="528991" cy="80945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7560000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28991" cy="806631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7560000" y="360000"/>
                <a:ext cx="415178" cy="8066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415178" cy="806631"/>
              </a:xfrm>
              <a:prstGeom prst="rect">
                <a:avLst/>
              </a:prstGeom>
              <a:blipFill rotWithShape="0">
                <a:blip r:embed="rId14"/>
                <a:stretch>
                  <a:fillRect r="-441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7560000" y="358589"/>
                <a:ext cx="528991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58589"/>
                <a:ext cx="528991" cy="818429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7560000" y="360000"/>
                <a:ext cx="528991" cy="807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28991" cy="807913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756000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28991" cy="80945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smíšená čísla</a:t>
            </a:r>
            <a:endParaRPr lang="cs-CZ" sz="4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0" y="1908121"/>
            <a:ext cx="9144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2700" b="1" dirty="0" smtClean="0"/>
              <a:t>Převeďte smíšená čísla na zlomky v základním tvaru:</a:t>
            </a:r>
            <a:endParaRPr lang="cs-CZ" sz="2700" b="1" dirty="0"/>
          </a:p>
        </p:txBody>
      </p:sp>
    </p:spTree>
    <p:extLst>
      <p:ext uri="{BB962C8B-B14F-4D97-AF65-F5344CB8AC3E}">
        <p14:creationId xmlns:p14="http://schemas.microsoft.com/office/powerpoint/2010/main" val="23077729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896464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𝟕𝟎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896464" cy="8094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896464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896464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896464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896464" cy="8094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896464" cy="8072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896464" cy="80720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896464" cy="815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896464" cy="81541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896464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𝟕𝟖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896464" cy="8094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896464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𝟕𝟗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896464" cy="80663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896464" cy="807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𝟒𝟒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896464" cy="80791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7560000" y="360000"/>
                <a:ext cx="803617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𝟐𝟑</m:t>
                      </m:r>
                      <m:f>
                        <m:fPr>
                          <m:ctrlPr>
                            <a:rPr lang="cs-CZ" sz="2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803617" cy="80945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7560000" y="360000"/>
                <a:ext cx="588815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f>
                        <m:fPr>
                          <m:ctrlPr>
                            <a:rPr lang="cs-CZ" sz="2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88815" cy="806631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7560000" y="360000"/>
                <a:ext cx="588815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88815" cy="80945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7560000" y="360000"/>
                <a:ext cx="803617" cy="8072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803617" cy="807209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7560000" y="360000"/>
                <a:ext cx="803617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803617" cy="806631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7560000" y="359999"/>
                <a:ext cx="588815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59999"/>
                <a:ext cx="588815" cy="806631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7560000" y="360000"/>
                <a:ext cx="803617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𝟑𝟗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803617" cy="806631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7560000" y="360000"/>
                <a:ext cx="588815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88815" cy="80945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smíšená čísla</a:t>
            </a:r>
            <a:endParaRPr lang="cs-CZ" sz="40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68347" y="1915195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/>
              <a:t>Převeďte nepravé zlomky na smíšená čísla: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26777132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  <p:bldP spid="18" grpId="0"/>
      <p:bldP spid="18" grpId="1"/>
      <p:bldP spid="19" grpId="0"/>
      <p:bldP spid="19" grpId="1"/>
      <p:bldP spid="21" grpId="0"/>
      <p:bldP spid="21" grpId="1"/>
      <p:bldP spid="23" grpId="0"/>
      <p:bldP spid="2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5"/>
          <p:cNvSpPr txBox="1">
            <a:spLocks/>
          </p:cNvSpPr>
          <p:nvPr/>
        </p:nvSpPr>
        <p:spPr>
          <a:xfrm>
            <a:off x="1027435" y="404663"/>
            <a:ext cx="7793037" cy="137245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Zlomky a smíšená čísla</a:t>
            </a:r>
          </a:p>
          <a:p>
            <a:pPr algn="ctr"/>
            <a:r>
              <a:rPr lang="cs-CZ" kern="0" dirty="0" smtClean="0"/>
              <a:t>shrnutí</a:t>
            </a:r>
            <a:endParaRPr lang="cs-CZ" kern="0" dirty="0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554099" y="1842247"/>
            <a:ext cx="8136904" cy="650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Převod zlomků na smíšená čísla.</a:t>
            </a:r>
            <a:endParaRPr lang="cs-CZ" altLang="cs-CZ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943909" y="3933056"/>
            <a:ext cx="7956510" cy="699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Převod smíšených čísel na zlomky.</a:t>
            </a:r>
            <a:endParaRPr lang="cs-CZ" altLang="cs-CZ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2492531" y="2490369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2531" y="2490369"/>
                <a:ext cx="994247" cy="124482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ovéPole 19"/>
          <p:cNvSpPr txBox="1"/>
          <p:nvPr/>
        </p:nvSpPr>
        <p:spPr>
          <a:xfrm>
            <a:off x="3428635" y="2814369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=</a:t>
            </a:r>
            <a:endParaRPr lang="cs-CZ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5482261" y="2617837"/>
            <a:ext cx="5388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2</a:t>
            </a:r>
            <a:endParaRPr lang="cs-CZ" sz="6000" b="1" dirty="0">
              <a:solidFill>
                <a:schemeClr val="tx2">
                  <a:lumMod val="60000"/>
                  <a:lumOff val="40000"/>
                </a:schemeClr>
              </a:solidFill>
              <a:latin typeface="Cambria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6020923" y="2590807"/>
                <a:ext cx="613951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/>
                      </m:f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0923" y="2590807"/>
                <a:ext cx="613951" cy="115249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ovéPole 22"/>
          <p:cNvSpPr txBox="1"/>
          <p:nvPr/>
        </p:nvSpPr>
        <p:spPr>
          <a:xfrm>
            <a:off x="3873471" y="2814369"/>
            <a:ext cx="13549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13:5</a:t>
            </a:r>
            <a:endParaRPr lang="cs-CZ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4127297" y="3259966"/>
            <a:ext cx="621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cs-CZ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5057533" y="2814369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=</a:t>
            </a:r>
            <a:endParaRPr lang="cs-CZ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6092971" y="2589489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2971" y="2589489"/>
                <a:ext cx="448841" cy="115647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Oblouk 26"/>
          <p:cNvSpPr/>
          <p:nvPr/>
        </p:nvSpPr>
        <p:spPr bwMode="auto">
          <a:xfrm rot="6902057">
            <a:off x="3746436" y="1254455"/>
            <a:ext cx="2825366" cy="2490155"/>
          </a:xfrm>
          <a:prstGeom prst="arc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blouk 27"/>
          <p:cNvSpPr/>
          <p:nvPr/>
        </p:nvSpPr>
        <p:spPr bwMode="auto">
          <a:xfrm rot="11272040">
            <a:off x="4923162" y="3404206"/>
            <a:ext cx="2312136" cy="173567"/>
          </a:xfrm>
          <a:prstGeom prst="arc">
            <a:avLst>
              <a:gd name="adj1" fmla="val 16516232"/>
              <a:gd name="adj2" fmla="val 0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2903888" y="4612528"/>
                <a:ext cx="994247" cy="1826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6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f>
                        <m:fPr>
                          <m:ctrlP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6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3888" y="4612528"/>
                <a:ext cx="994247" cy="1826975"/>
              </a:xfrm>
              <a:prstGeom prst="rect">
                <a:avLst/>
              </a:prstGeom>
              <a:blipFill rotWithShape="0">
                <a:blip r:embed="rId5"/>
                <a:stretch>
                  <a:fillRect r="-1472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ovéPole 29"/>
          <p:cNvSpPr txBox="1"/>
          <p:nvPr/>
        </p:nvSpPr>
        <p:spPr>
          <a:xfrm>
            <a:off x="4316099" y="5135694"/>
            <a:ext cx="4553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=</a:t>
            </a:r>
            <a:endParaRPr lang="cs-CZ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5166868" y="4643002"/>
                <a:ext cx="1133324" cy="17286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</m:num>
                        <m:den/>
                      </m:f>
                    </m:oMath>
                  </m:oMathPara>
                </a14:m>
                <a:endParaRPr lang="cs-CZ" sz="6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6868" y="4643002"/>
                <a:ext cx="1133324" cy="172861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5166000" y="4644248"/>
                <a:ext cx="1133324" cy="1734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</m:num>
                        <m:den>
                          <m: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6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6000" y="4644248"/>
                <a:ext cx="1133324" cy="173464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Oblouk 32"/>
          <p:cNvSpPr/>
          <p:nvPr/>
        </p:nvSpPr>
        <p:spPr bwMode="auto">
          <a:xfrm rot="10350328">
            <a:off x="3175268" y="5480302"/>
            <a:ext cx="931059" cy="763414"/>
          </a:xfrm>
          <a:prstGeom prst="arc">
            <a:avLst>
              <a:gd name="adj1" fmla="val 16044381"/>
              <a:gd name="adj2" fmla="val 1141785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Oblouk 33"/>
          <p:cNvSpPr/>
          <p:nvPr/>
        </p:nvSpPr>
        <p:spPr bwMode="auto">
          <a:xfrm rot="8148574">
            <a:off x="3742505" y="4756679"/>
            <a:ext cx="2098357" cy="1963174"/>
          </a:xfrm>
          <a:prstGeom prst="arc">
            <a:avLst>
              <a:gd name="adj1" fmla="val 16516232"/>
              <a:gd name="adj2" fmla="val 0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Obdélník 34"/>
          <p:cNvSpPr/>
          <p:nvPr/>
        </p:nvSpPr>
        <p:spPr>
          <a:xfrm>
            <a:off x="2821839" y="5961474"/>
            <a:ext cx="6126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b="1" dirty="0">
                <a:solidFill>
                  <a:srgbClr val="FF0000"/>
                </a:solidFill>
              </a:rPr>
              <a:t> ∙ </a:t>
            </a:r>
            <a:endParaRPr lang="cs-CZ" sz="4000" dirty="0">
              <a:solidFill>
                <a:srgbClr val="FF0000"/>
              </a:solidFill>
            </a:endParaRPr>
          </a:p>
        </p:txBody>
      </p:sp>
      <p:sp>
        <p:nvSpPr>
          <p:cNvPr id="36" name="Obdélník 35"/>
          <p:cNvSpPr/>
          <p:nvPr/>
        </p:nvSpPr>
        <p:spPr>
          <a:xfrm>
            <a:off x="2922761" y="4710919"/>
            <a:ext cx="7697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b="1" dirty="0">
                <a:solidFill>
                  <a:srgbClr val="FF0000"/>
                </a:solidFill>
              </a:rPr>
              <a:t> </a:t>
            </a:r>
            <a:r>
              <a:rPr lang="cs-CZ" sz="4000" b="1" dirty="0" smtClean="0">
                <a:solidFill>
                  <a:srgbClr val="FF0000"/>
                </a:solidFill>
              </a:rPr>
              <a:t>+ </a:t>
            </a:r>
            <a:endParaRPr lang="cs-CZ" sz="4000" dirty="0">
              <a:solidFill>
                <a:srgbClr val="FF0000"/>
              </a:solidFill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2373567" y="4747932"/>
            <a:ext cx="7358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25</a:t>
            </a:r>
            <a:endParaRPr lang="cs-CZ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4076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9" grpId="0"/>
      <p:bldP spid="20" grpId="0"/>
      <p:bldP spid="21" grpId="0"/>
      <p:bldP spid="22" grpId="0"/>
      <p:bldP spid="22" grpId="1"/>
      <p:bldP spid="23" grpId="0"/>
      <p:bldP spid="24" grpId="0"/>
      <p:bldP spid="25" grpId="0"/>
      <p:bldP spid="26" grpId="0"/>
      <p:bldP spid="27" grpId="0" animBg="1"/>
      <p:bldP spid="27" grpId="1" animBg="1"/>
      <p:bldP spid="28" grpId="0" animBg="1"/>
      <p:bldP spid="29" grpId="0"/>
      <p:bldP spid="30" grpId="0"/>
      <p:bldP spid="31" grpId="0"/>
      <p:bldP spid="31" grpId="1"/>
      <p:bldP spid="32" grpId="0"/>
      <p:bldP spid="33" grpId="0" animBg="1"/>
      <p:bldP spid="34" grpId="0" animBg="1"/>
      <p:bldP spid="35" grpId="0"/>
      <p:bldP spid="36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délník 27"/>
          <p:cNvSpPr/>
          <p:nvPr/>
        </p:nvSpPr>
        <p:spPr bwMode="auto">
          <a:xfrm>
            <a:off x="4860032" y="2492896"/>
            <a:ext cx="3600400" cy="3047174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" name="Obdélník 1"/>
          <p:cNvSpPr/>
          <p:nvPr/>
        </p:nvSpPr>
        <p:spPr bwMode="auto">
          <a:xfrm>
            <a:off x="683568" y="2492896"/>
            <a:ext cx="3600400" cy="3047174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856006" y="115966"/>
            <a:ext cx="7793037" cy="1129208"/>
          </a:xfrm>
        </p:spPr>
        <p:txBody>
          <a:bodyPr/>
          <a:lstStyle/>
          <a:p>
            <a:pPr algn="ctr"/>
            <a:r>
              <a:rPr lang="cs-CZ" dirty="0" smtClean="0"/>
              <a:t>Zlomky a smíšená čísla</a:t>
            </a:r>
            <a:endParaRPr lang="cs-CZ" dirty="0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1916633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Zlomky rozdělujeme na pravé a nepravé.</a:t>
            </a:r>
            <a:r>
              <a:rPr lang="cs-CZ" altLang="cs-CZ" sz="2000" b="1" dirty="0" smtClean="0"/>
              <a:t> </a:t>
            </a:r>
            <a:endParaRPr lang="cs-CZ" altLang="cs-CZ" sz="4400" dirty="0"/>
          </a:p>
        </p:txBody>
      </p:sp>
      <p:sp>
        <p:nvSpPr>
          <p:cNvPr id="40" name="Rectangle 4"/>
          <p:cNvSpPr>
            <a:spLocks noChangeArrowheads="1"/>
          </p:cNvSpPr>
          <p:nvPr/>
        </p:nvSpPr>
        <p:spPr bwMode="auto">
          <a:xfrm>
            <a:off x="1440000" y="5580000"/>
            <a:ext cx="2160240" cy="399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Zlomky pravé</a:t>
            </a:r>
            <a:endParaRPr lang="cs-CZ" altLang="cs-CZ" sz="4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Obdélník 30"/>
              <p:cNvSpPr/>
              <p:nvPr/>
            </p:nvSpPr>
            <p:spPr>
              <a:xfrm>
                <a:off x="843352" y="2606828"/>
                <a:ext cx="543739" cy="10143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1" name="Obdélník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352" y="2606828"/>
                <a:ext cx="543739" cy="101431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Obdélník 41"/>
              <p:cNvSpPr/>
              <p:nvPr/>
            </p:nvSpPr>
            <p:spPr>
              <a:xfrm>
                <a:off x="5080478" y="3717803"/>
                <a:ext cx="543739" cy="10143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2" name="Obdélník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0478" y="3717803"/>
                <a:ext cx="543739" cy="101431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Obdélník 42"/>
              <p:cNvSpPr/>
              <p:nvPr/>
            </p:nvSpPr>
            <p:spPr>
              <a:xfrm>
                <a:off x="7710125" y="4111171"/>
                <a:ext cx="788999" cy="10143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𝟔𝟐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3" name="Obdélník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0125" y="4111171"/>
                <a:ext cx="788999" cy="101431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Obdélník 43"/>
              <p:cNvSpPr/>
              <p:nvPr/>
            </p:nvSpPr>
            <p:spPr>
              <a:xfrm>
                <a:off x="6444208" y="3323086"/>
                <a:ext cx="543739" cy="10143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4" name="Obdélník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3323086"/>
                <a:ext cx="543739" cy="101431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Obdélník 44"/>
              <p:cNvSpPr/>
              <p:nvPr/>
            </p:nvSpPr>
            <p:spPr>
              <a:xfrm>
                <a:off x="5317232" y="2698738"/>
                <a:ext cx="788999" cy="10143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𝟏𝟗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5" name="Obdélník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7232" y="2698738"/>
                <a:ext cx="788999" cy="101431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Obdélník 45"/>
              <p:cNvSpPr/>
              <p:nvPr/>
            </p:nvSpPr>
            <p:spPr>
              <a:xfrm>
                <a:off x="5692209" y="4453619"/>
                <a:ext cx="543739" cy="10143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6" name="Obdélník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2209" y="4453619"/>
                <a:ext cx="543739" cy="101431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Obdélník 46"/>
              <p:cNvSpPr/>
              <p:nvPr/>
            </p:nvSpPr>
            <p:spPr>
              <a:xfrm>
                <a:off x="7452320" y="2815928"/>
                <a:ext cx="543739" cy="10143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7" name="Obdélník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2320" y="2815928"/>
                <a:ext cx="543739" cy="101431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Obdélník 47"/>
              <p:cNvSpPr/>
              <p:nvPr/>
            </p:nvSpPr>
            <p:spPr>
              <a:xfrm>
                <a:off x="919011" y="4271651"/>
                <a:ext cx="788999" cy="10175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8" name="Obdélník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011" y="4271651"/>
                <a:ext cx="788999" cy="101752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Obdélník 48"/>
              <p:cNvSpPr/>
              <p:nvPr/>
            </p:nvSpPr>
            <p:spPr>
              <a:xfrm>
                <a:off x="2338589" y="2968867"/>
                <a:ext cx="788999" cy="10111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9" name="Obdélník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8589" y="2968867"/>
                <a:ext cx="788999" cy="101111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Obdélník 49"/>
              <p:cNvSpPr/>
              <p:nvPr/>
            </p:nvSpPr>
            <p:spPr>
              <a:xfrm>
                <a:off x="2576734" y="4381486"/>
                <a:ext cx="543739" cy="10143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0" name="Obdélník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734" y="4381486"/>
                <a:ext cx="543739" cy="101431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Obdélník 50"/>
              <p:cNvSpPr/>
              <p:nvPr/>
            </p:nvSpPr>
            <p:spPr>
              <a:xfrm>
                <a:off x="3388141" y="2656940"/>
                <a:ext cx="788999" cy="10143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𝟏𝟕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1" name="Obdélník 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8141" y="2656940"/>
                <a:ext cx="788999" cy="101431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Obdélník 51"/>
              <p:cNvSpPr/>
              <p:nvPr/>
            </p:nvSpPr>
            <p:spPr>
              <a:xfrm>
                <a:off x="1698193" y="3532621"/>
                <a:ext cx="543739" cy="10243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2" name="Obdélník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8193" y="3532621"/>
                <a:ext cx="543739" cy="1024319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Rectangle 4"/>
          <p:cNvSpPr>
            <a:spLocks noChangeArrowheads="1"/>
          </p:cNvSpPr>
          <p:nvPr/>
        </p:nvSpPr>
        <p:spPr bwMode="auto">
          <a:xfrm>
            <a:off x="5364000" y="5580000"/>
            <a:ext cx="2567136" cy="399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Zlomky nepravé</a:t>
            </a:r>
            <a:endParaRPr lang="cs-CZ" altLang="cs-CZ" sz="4400" b="1" dirty="0">
              <a:solidFill>
                <a:srgbClr val="FF0000"/>
              </a:solidFill>
            </a:endParaRPr>
          </a:p>
        </p:txBody>
      </p:sp>
      <p:sp>
        <p:nvSpPr>
          <p:cNvPr id="54" name="Rectangle 4"/>
          <p:cNvSpPr>
            <a:spLocks noChangeArrowheads="1"/>
          </p:cNvSpPr>
          <p:nvPr/>
        </p:nvSpPr>
        <p:spPr bwMode="auto">
          <a:xfrm>
            <a:off x="52589" y="5940000"/>
            <a:ext cx="4572000" cy="399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Čitatel je větší než jmenovatel</a:t>
            </a:r>
            <a:endParaRPr lang="cs-CZ" altLang="cs-CZ" sz="2200" b="1" dirty="0">
              <a:solidFill>
                <a:srgbClr val="00B050"/>
              </a:solidFill>
            </a:endParaRPr>
          </a:p>
        </p:txBody>
      </p:sp>
      <p:sp>
        <p:nvSpPr>
          <p:cNvPr id="55" name="Rectangle 4"/>
          <p:cNvSpPr>
            <a:spLocks noChangeArrowheads="1"/>
          </p:cNvSpPr>
          <p:nvPr/>
        </p:nvSpPr>
        <p:spPr bwMode="auto">
          <a:xfrm>
            <a:off x="4411821" y="5940000"/>
            <a:ext cx="4608512" cy="399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Čitatel je menší než jmenovatel</a:t>
            </a:r>
            <a:endParaRPr lang="cs-CZ" altLang="cs-CZ" sz="2200" b="1" dirty="0">
              <a:solidFill>
                <a:srgbClr val="00B050"/>
              </a:solidFill>
            </a:endParaRPr>
          </a:p>
        </p:txBody>
      </p:sp>
      <p:sp>
        <p:nvSpPr>
          <p:cNvPr id="56" name="Rectangle 4"/>
          <p:cNvSpPr>
            <a:spLocks noChangeArrowheads="1"/>
          </p:cNvSpPr>
          <p:nvPr/>
        </p:nvSpPr>
        <p:spPr bwMode="auto">
          <a:xfrm>
            <a:off x="52589" y="6300000"/>
            <a:ext cx="4536504" cy="399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Hodnota zlomku je menší než 1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  <p:sp>
        <p:nvSpPr>
          <p:cNvPr id="57" name="Rectangle 4"/>
          <p:cNvSpPr>
            <a:spLocks noChangeArrowheads="1"/>
          </p:cNvSpPr>
          <p:nvPr/>
        </p:nvSpPr>
        <p:spPr bwMode="auto">
          <a:xfrm>
            <a:off x="4482944" y="6300000"/>
            <a:ext cx="4536504" cy="399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Hodnota zlomku je větší než 1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" grpId="0" animBg="1"/>
      <p:bldP spid="11" grpId="0"/>
      <p:bldP spid="40" grpId="0"/>
      <p:bldP spid="3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bdélník 36"/>
          <p:cNvSpPr/>
          <p:nvPr/>
        </p:nvSpPr>
        <p:spPr bwMode="auto">
          <a:xfrm>
            <a:off x="611560" y="4500000"/>
            <a:ext cx="1800000" cy="360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1331640" y="620688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smíšená čísla</a:t>
            </a:r>
            <a:endParaRPr lang="cs-CZ" sz="4000" b="1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1916633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Každý nepravý zlomek lze převést na celé číslo a zlomek</a:t>
            </a:r>
            <a:endParaRPr lang="cs-CZ" altLang="cs-CZ" sz="2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2834334" y="2772000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4334" y="2772000"/>
                <a:ext cx="994247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3828581" y="3096000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=</a:t>
            </a:r>
            <a:endParaRPr lang="cs-CZ" sz="4000" b="1" dirty="0">
              <a:solidFill>
                <a:srgbClr val="00206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4211960" y="2916000"/>
            <a:ext cx="5388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>
                <a:solidFill>
                  <a:srgbClr val="002060"/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2</a:t>
            </a:r>
            <a:endParaRPr lang="cs-CZ" sz="6000" b="1" dirty="0">
              <a:solidFill>
                <a:srgbClr val="002060"/>
              </a:solidFill>
              <a:latin typeface="Cambria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0" name="Obdélník 19"/>
          <p:cNvSpPr/>
          <p:nvPr/>
        </p:nvSpPr>
        <p:spPr bwMode="auto">
          <a:xfrm>
            <a:off x="611560" y="4491127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bdélník 20"/>
          <p:cNvSpPr/>
          <p:nvPr/>
        </p:nvSpPr>
        <p:spPr bwMode="auto">
          <a:xfrm>
            <a:off x="611560" y="5940000"/>
            <a:ext cx="1800000" cy="360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délník 23"/>
          <p:cNvSpPr/>
          <p:nvPr/>
        </p:nvSpPr>
        <p:spPr bwMode="auto">
          <a:xfrm>
            <a:off x="611560" y="5580000"/>
            <a:ext cx="1800000" cy="360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bdélník 24"/>
          <p:cNvSpPr/>
          <p:nvPr/>
        </p:nvSpPr>
        <p:spPr bwMode="auto">
          <a:xfrm>
            <a:off x="611560" y="5220000"/>
            <a:ext cx="1800000" cy="360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Obdélník 25"/>
          <p:cNvSpPr/>
          <p:nvPr/>
        </p:nvSpPr>
        <p:spPr bwMode="auto">
          <a:xfrm>
            <a:off x="611560" y="4860000"/>
            <a:ext cx="1800000" cy="360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873834" y="4095127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834" y="4095127"/>
                <a:ext cx="1368152" cy="243021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Obdélník 37"/>
          <p:cNvSpPr/>
          <p:nvPr/>
        </p:nvSpPr>
        <p:spPr bwMode="auto">
          <a:xfrm>
            <a:off x="3132040" y="4481945"/>
            <a:ext cx="1800000" cy="360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délník 38"/>
          <p:cNvSpPr/>
          <p:nvPr/>
        </p:nvSpPr>
        <p:spPr bwMode="auto">
          <a:xfrm>
            <a:off x="3132040" y="4473072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bdélník 39"/>
          <p:cNvSpPr/>
          <p:nvPr/>
        </p:nvSpPr>
        <p:spPr bwMode="auto">
          <a:xfrm>
            <a:off x="3132040" y="5921945"/>
            <a:ext cx="1800000" cy="360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Obdélník 40"/>
          <p:cNvSpPr/>
          <p:nvPr/>
        </p:nvSpPr>
        <p:spPr bwMode="auto">
          <a:xfrm>
            <a:off x="3132040" y="5561945"/>
            <a:ext cx="1800000" cy="360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Obdélník 41"/>
          <p:cNvSpPr/>
          <p:nvPr/>
        </p:nvSpPr>
        <p:spPr bwMode="auto">
          <a:xfrm>
            <a:off x="3132040" y="5201945"/>
            <a:ext cx="1800000" cy="360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Obdélník 42"/>
          <p:cNvSpPr/>
          <p:nvPr/>
        </p:nvSpPr>
        <p:spPr bwMode="auto">
          <a:xfrm>
            <a:off x="3132040" y="4841945"/>
            <a:ext cx="1800000" cy="360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3394314" y="4077072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4314" y="4077072"/>
                <a:ext cx="1368152" cy="243021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Obdélník 44"/>
          <p:cNvSpPr/>
          <p:nvPr/>
        </p:nvSpPr>
        <p:spPr bwMode="auto">
          <a:xfrm>
            <a:off x="5436096" y="4553953"/>
            <a:ext cx="1800000" cy="36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bdélník 45"/>
          <p:cNvSpPr/>
          <p:nvPr/>
        </p:nvSpPr>
        <p:spPr bwMode="auto">
          <a:xfrm>
            <a:off x="5436096" y="454508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Obdélník 46"/>
          <p:cNvSpPr/>
          <p:nvPr/>
        </p:nvSpPr>
        <p:spPr bwMode="auto">
          <a:xfrm>
            <a:off x="5436096" y="5993953"/>
            <a:ext cx="1800000" cy="360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bdélník 47"/>
          <p:cNvSpPr/>
          <p:nvPr/>
        </p:nvSpPr>
        <p:spPr bwMode="auto">
          <a:xfrm>
            <a:off x="5436096" y="5633953"/>
            <a:ext cx="1800000" cy="360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bdélník 48"/>
          <p:cNvSpPr/>
          <p:nvPr/>
        </p:nvSpPr>
        <p:spPr bwMode="auto">
          <a:xfrm>
            <a:off x="5436096" y="5273953"/>
            <a:ext cx="1800000" cy="360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bdélník 49"/>
          <p:cNvSpPr/>
          <p:nvPr/>
        </p:nvSpPr>
        <p:spPr bwMode="auto">
          <a:xfrm>
            <a:off x="5436096" y="4913953"/>
            <a:ext cx="1800000" cy="36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5698370" y="4149080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8370" y="4149080"/>
                <a:ext cx="1368152" cy="243021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4762466" y="2772000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2466" y="2772000"/>
                <a:ext cx="448841" cy="115647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 4"/>
          <p:cNvSpPr>
            <a:spLocks noChangeArrowheads="1"/>
          </p:cNvSpPr>
          <p:nvPr/>
        </p:nvSpPr>
        <p:spPr bwMode="auto">
          <a:xfrm>
            <a:off x="5718959" y="3062103"/>
            <a:ext cx="3034274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Smíšené číslo</a:t>
            </a:r>
            <a:endParaRPr lang="cs-CZ" alt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4856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13" grpId="0"/>
      <p:bldP spid="14" grpId="0"/>
      <p:bldP spid="15" grpId="0"/>
      <p:bldP spid="16" grpId="0"/>
      <p:bldP spid="20" grpId="0" animBg="1"/>
      <p:bldP spid="21" grpId="0" animBg="1"/>
      <p:bldP spid="24" grpId="0" animBg="1"/>
      <p:bldP spid="25" grpId="0" animBg="1"/>
      <p:bldP spid="26" grpId="0" animBg="1"/>
      <p:bldP spid="27" grpId="0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/>
      <p:bldP spid="3" grpId="0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331640" y="620688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smíšená čísla</a:t>
            </a:r>
            <a:endParaRPr lang="cs-CZ" sz="4000" b="1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290324" y="1876653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Převod nepravého zlomku na smíšené číslo:</a:t>
            </a:r>
            <a:endParaRPr lang="cs-CZ" altLang="cs-CZ" sz="2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2195736" y="2455573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2455573"/>
                <a:ext cx="994247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3131840" y="2779573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=</a:t>
            </a:r>
            <a:endParaRPr lang="cs-CZ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185466" y="2583041"/>
            <a:ext cx="5388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2</a:t>
            </a:r>
            <a:endParaRPr lang="cs-CZ" sz="6000" b="1" dirty="0">
              <a:solidFill>
                <a:schemeClr val="tx2">
                  <a:lumMod val="60000"/>
                  <a:lumOff val="40000"/>
                </a:schemeClr>
              </a:solidFill>
              <a:latin typeface="Cambria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5724128" y="2556011"/>
                <a:ext cx="613951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/>
                      </m:f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2556011"/>
                <a:ext cx="613951" cy="115249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 4"/>
          <p:cNvSpPr>
            <a:spLocks noChangeArrowheads="1"/>
          </p:cNvSpPr>
          <p:nvPr/>
        </p:nvSpPr>
        <p:spPr bwMode="auto">
          <a:xfrm>
            <a:off x="538580" y="4140000"/>
            <a:ext cx="8605419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Vydělíme čitatele jmenovatelem</a:t>
            </a:r>
            <a:endParaRPr lang="cs-CZ" altLang="cs-CZ" sz="2800" dirty="0">
              <a:solidFill>
                <a:schemeClr val="tx1"/>
              </a:solidFill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3576676" y="2779573"/>
            <a:ext cx="13549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13:5</a:t>
            </a:r>
            <a:endParaRPr lang="cs-CZ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3830502" y="3225170"/>
            <a:ext cx="621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cs-CZ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4760738" y="2779573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=</a:t>
            </a:r>
            <a:endParaRPr lang="cs-CZ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540000" y="4680000"/>
            <a:ext cx="8605419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Zapíšeme počet celků</a:t>
            </a:r>
            <a:endParaRPr lang="cs-CZ" altLang="cs-CZ" sz="2800" dirty="0">
              <a:solidFill>
                <a:schemeClr val="tx1"/>
              </a:solidFill>
            </a:endParaRPr>
          </a:p>
        </p:txBody>
      </p:sp>
      <p:sp>
        <p:nvSpPr>
          <p:cNvPr id="34" name="Rectangle 4"/>
          <p:cNvSpPr>
            <a:spLocks noChangeArrowheads="1"/>
          </p:cNvSpPr>
          <p:nvPr/>
        </p:nvSpPr>
        <p:spPr bwMode="auto">
          <a:xfrm>
            <a:off x="540000" y="5220000"/>
            <a:ext cx="8605419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Zbytek po dělení zapíšeme do čitatele zlomku</a:t>
            </a:r>
            <a:endParaRPr lang="cs-CZ" altLang="cs-CZ" sz="2800" dirty="0">
              <a:solidFill>
                <a:schemeClr val="tx1"/>
              </a:solidFill>
            </a:endParaRPr>
          </a:p>
        </p:txBody>
      </p:sp>
      <p:sp>
        <p:nvSpPr>
          <p:cNvPr id="35" name="Rectangle 4"/>
          <p:cNvSpPr>
            <a:spLocks noChangeArrowheads="1"/>
          </p:cNvSpPr>
          <p:nvPr/>
        </p:nvSpPr>
        <p:spPr bwMode="auto">
          <a:xfrm>
            <a:off x="540000" y="5760000"/>
            <a:ext cx="8605419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Dělitele zapíšeme do jmenovatele zlomku</a:t>
            </a:r>
            <a:endParaRPr lang="cs-CZ" altLang="cs-CZ" sz="28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5796176" y="2554693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76" y="2554693"/>
                <a:ext cx="448841" cy="115647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louk 1"/>
          <p:cNvSpPr/>
          <p:nvPr/>
        </p:nvSpPr>
        <p:spPr bwMode="auto">
          <a:xfrm rot="6902057">
            <a:off x="3449641" y="1234800"/>
            <a:ext cx="2825366" cy="2490155"/>
          </a:xfrm>
          <a:prstGeom prst="arc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blouk 52"/>
          <p:cNvSpPr/>
          <p:nvPr/>
        </p:nvSpPr>
        <p:spPr bwMode="auto">
          <a:xfrm rot="11272040">
            <a:off x="4626367" y="3369410"/>
            <a:ext cx="2312136" cy="173567"/>
          </a:xfrm>
          <a:prstGeom prst="arc">
            <a:avLst>
              <a:gd name="adj1" fmla="val 16516232"/>
              <a:gd name="adj2" fmla="val 0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4757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3" grpId="0"/>
      <p:bldP spid="3" grpId="1"/>
      <p:bldP spid="52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2" grpId="0" animBg="1"/>
      <p:bldP spid="2" grpId="1" animBg="1"/>
      <p:bldP spid="5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407924" y="890808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smíšená čísla</a:t>
            </a:r>
            <a:endParaRPr lang="cs-CZ" sz="4000" b="1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1988641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Každé smíšené číslo musí být opět v základním tvaru</a:t>
            </a:r>
            <a:endParaRPr lang="cs-CZ" altLang="cs-CZ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979712" y="3512693"/>
                <a:ext cx="1024511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𝟕𝟐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3512693"/>
                <a:ext cx="1024511" cy="92519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Rectangle 4"/>
          <p:cNvSpPr>
            <a:spLocks noChangeArrowheads="1"/>
          </p:cNvSpPr>
          <p:nvPr/>
        </p:nvSpPr>
        <p:spPr bwMode="auto">
          <a:xfrm>
            <a:off x="0" y="2378340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Toto můžeme provést dvěma způsoby:</a:t>
            </a:r>
            <a:endParaRPr lang="cs-CZ" altLang="cs-CZ" sz="4400" dirty="0"/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0" y="2880000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Vydělíme podle návodu a poté vykrátíme</a:t>
            </a:r>
            <a:endParaRPr lang="cs-CZ" altLang="cs-CZ" sz="2800" dirty="0"/>
          </a:p>
        </p:txBody>
      </p:sp>
      <p:sp>
        <p:nvSpPr>
          <p:cNvPr id="44" name="Rectangle 4"/>
          <p:cNvSpPr>
            <a:spLocks noChangeArrowheads="1"/>
          </p:cNvSpPr>
          <p:nvPr/>
        </p:nvSpPr>
        <p:spPr bwMode="auto">
          <a:xfrm>
            <a:off x="0" y="4725144"/>
            <a:ext cx="9257419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7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Vykrátíme zlomek a až poté podle návodu vydělíme</a:t>
            </a:r>
            <a:endParaRPr lang="cs-CZ" altLang="cs-CZ" sz="27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3015193" y="3728693"/>
                <a:ext cx="186807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𝟕𝟐</m:t>
                      </m:r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193" y="3728693"/>
                <a:ext cx="1868075" cy="4924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4813593" y="3728693"/>
                <a:ext cx="35907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3593" y="3728693"/>
                <a:ext cx="359073" cy="49244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3007894" y="4160693"/>
                <a:ext cx="60433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𝟏𝟐</m:t>
                      </m:r>
                    </m:oMath>
                  </m:oMathPara>
                </a14:m>
                <a:endParaRPr lang="cs-CZ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7894" y="4160693"/>
                <a:ext cx="604333" cy="49244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5206533" y="3512692"/>
                <a:ext cx="1024511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6533" y="3512692"/>
                <a:ext cx="1024511" cy="92519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6623984" y="3512693"/>
                <a:ext cx="359073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3984" y="3512693"/>
                <a:ext cx="359073" cy="92519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6231044" y="3729066"/>
                <a:ext cx="35907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1044" y="3729066"/>
                <a:ext cx="359073" cy="49244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/>
              <p:cNvSpPr txBox="1"/>
              <p:nvPr/>
            </p:nvSpPr>
            <p:spPr>
              <a:xfrm>
                <a:off x="2205950" y="5394984"/>
                <a:ext cx="1024511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𝟕𝟐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5950" y="5394984"/>
                <a:ext cx="1024511" cy="92519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3301544" y="5394984"/>
                <a:ext cx="1024511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𝟏𝟖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1544" y="5394984"/>
                <a:ext cx="1024511" cy="92519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4268669" y="5672909"/>
                <a:ext cx="1622817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𝟏𝟖</m:t>
                      </m:r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8669" y="5672909"/>
                <a:ext cx="1622817" cy="492443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ovéPole 67"/>
              <p:cNvSpPr txBox="1"/>
              <p:nvPr/>
            </p:nvSpPr>
            <p:spPr>
              <a:xfrm>
                <a:off x="5871003" y="5709412"/>
                <a:ext cx="35907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1003" y="5709412"/>
                <a:ext cx="359073" cy="492443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ovéPole 68"/>
              <p:cNvSpPr txBox="1"/>
              <p:nvPr/>
            </p:nvSpPr>
            <p:spPr>
              <a:xfrm>
                <a:off x="6301159" y="5492909"/>
                <a:ext cx="359073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1159" y="5492909"/>
                <a:ext cx="359073" cy="92519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ovéPole 69"/>
              <p:cNvSpPr txBox="1"/>
              <p:nvPr/>
            </p:nvSpPr>
            <p:spPr>
              <a:xfrm>
                <a:off x="4523228" y="6104909"/>
                <a:ext cx="35907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0" name="TextovéPol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3228" y="6104909"/>
                <a:ext cx="359073" cy="492443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94823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" grpId="0"/>
      <p:bldP spid="42" grpId="0"/>
      <p:bldP spid="43" grpId="0"/>
      <p:bldP spid="44" grpId="0"/>
      <p:bldP spid="45" grpId="0"/>
      <p:bldP spid="46" grpId="0"/>
      <p:bldP spid="47" grpId="0"/>
      <p:bldP spid="49" grpId="0"/>
      <p:bldP spid="50" grpId="0"/>
      <p:bldP spid="51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331640" y="620688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smíšená čísla</a:t>
            </a:r>
            <a:endParaRPr lang="cs-CZ" sz="4000" b="1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290324" y="1700808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Převod smíšené </a:t>
            </a:r>
            <a:r>
              <a:rPr lang="cs-CZ" alt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na nepravý zlomek:</a:t>
            </a:r>
            <a:endParaRPr lang="cs-CZ" altLang="cs-CZ" sz="2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2903888" y="2380280"/>
                <a:ext cx="994247" cy="1826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6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f>
                        <m:fPr>
                          <m:ctrlP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6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3888" y="2380280"/>
                <a:ext cx="994247" cy="1826975"/>
              </a:xfrm>
              <a:prstGeom prst="rect">
                <a:avLst/>
              </a:prstGeom>
              <a:blipFill rotWithShape="0">
                <a:blip r:embed="rId3"/>
                <a:stretch>
                  <a:fillRect r="-1472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4316099" y="2903446"/>
            <a:ext cx="4553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=</a:t>
            </a:r>
            <a:endParaRPr lang="cs-CZ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5166868" y="2410754"/>
                <a:ext cx="1133324" cy="17286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</m:num>
                        <m:den/>
                      </m:f>
                    </m:oMath>
                  </m:oMathPara>
                </a14:m>
                <a:endParaRPr lang="cs-CZ" sz="6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6868" y="2410754"/>
                <a:ext cx="1133324" cy="172861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 4"/>
          <p:cNvSpPr>
            <a:spLocks noChangeArrowheads="1"/>
          </p:cNvSpPr>
          <p:nvPr/>
        </p:nvSpPr>
        <p:spPr bwMode="auto">
          <a:xfrm>
            <a:off x="360000" y="4320000"/>
            <a:ext cx="8605419" cy="1284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Čitatel nepravého zlomku určíme tak, že celé </a:t>
            </a:r>
            <a:b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číslo vynásobíme jmenovatelem zlomku</a:t>
            </a:r>
            <a:endParaRPr lang="cs-CZ" altLang="cs-CZ" sz="2800" dirty="0">
              <a:solidFill>
                <a:schemeClr val="tx1"/>
              </a:solidFill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16495" y="3346261"/>
            <a:ext cx="13549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 ∙ 5</a:t>
            </a:r>
            <a:endParaRPr lang="cs-CZ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360000" y="5940000"/>
            <a:ext cx="8605419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Na závěr opíšeme jmenovatele</a:t>
            </a:r>
            <a:endParaRPr lang="cs-CZ" altLang="cs-CZ" sz="28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5166000" y="2412000"/>
                <a:ext cx="1133324" cy="1734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</m:num>
                        <m:den>
                          <m: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6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6000" y="2412000"/>
                <a:ext cx="1133324" cy="173464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louk 1"/>
          <p:cNvSpPr/>
          <p:nvPr/>
        </p:nvSpPr>
        <p:spPr bwMode="auto">
          <a:xfrm rot="10350328">
            <a:off x="3175268" y="3248054"/>
            <a:ext cx="931059" cy="763414"/>
          </a:xfrm>
          <a:prstGeom prst="arc">
            <a:avLst>
              <a:gd name="adj1" fmla="val 16044381"/>
              <a:gd name="adj2" fmla="val 1141785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blouk 52"/>
          <p:cNvSpPr/>
          <p:nvPr/>
        </p:nvSpPr>
        <p:spPr bwMode="auto">
          <a:xfrm rot="8148574">
            <a:off x="3742505" y="2524431"/>
            <a:ext cx="2098357" cy="1963174"/>
          </a:xfrm>
          <a:prstGeom prst="arc">
            <a:avLst>
              <a:gd name="adj1" fmla="val 16516232"/>
              <a:gd name="adj2" fmla="val 0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360000" y="4500000"/>
            <a:ext cx="8605419" cy="1342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Čitatel nepravého zlomku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určíme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tak,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že celé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b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číslo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vynásobíme jmenovatelem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zlomku </a:t>
            </a:r>
            <a:b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a k výsledku násobení přičteme čitatel zlomku.</a:t>
            </a:r>
            <a:endParaRPr lang="cs-CZ" altLang="cs-CZ" sz="2800" dirty="0">
              <a:solidFill>
                <a:schemeClr val="tx1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821839" y="3729226"/>
            <a:ext cx="6126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b="1" dirty="0">
                <a:solidFill>
                  <a:srgbClr val="FF0000"/>
                </a:solidFill>
              </a:rPr>
              <a:t> ∙ </a:t>
            </a:r>
            <a:endParaRPr lang="cs-CZ" sz="4000" dirty="0">
              <a:solidFill>
                <a:srgbClr val="FF0000"/>
              </a:solidFill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2922761" y="2478671"/>
            <a:ext cx="7697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b="1" dirty="0">
                <a:solidFill>
                  <a:srgbClr val="FF0000"/>
                </a:solidFill>
              </a:rPr>
              <a:t> </a:t>
            </a:r>
            <a:r>
              <a:rPr lang="cs-CZ" sz="4000" b="1" dirty="0" smtClean="0">
                <a:solidFill>
                  <a:srgbClr val="FF0000"/>
                </a:solidFill>
              </a:rPr>
              <a:t>+ </a:t>
            </a:r>
            <a:endParaRPr lang="cs-CZ" sz="4000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1161645" y="3328698"/>
            <a:ext cx="13549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= 25</a:t>
            </a:r>
            <a:endParaRPr lang="cs-CZ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2373567" y="2515684"/>
            <a:ext cx="7358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25</a:t>
            </a:r>
            <a:endParaRPr lang="cs-CZ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5154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3" grpId="0"/>
      <p:bldP spid="3" grpId="1"/>
      <p:bldP spid="52" grpId="0"/>
      <p:bldP spid="52" grpId="1"/>
      <p:bldP spid="30" grpId="0"/>
      <p:bldP spid="30" grpId="1"/>
      <p:bldP spid="33" grpId="0"/>
      <p:bldP spid="36" grpId="0"/>
      <p:bldP spid="2" grpId="0" animBg="1"/>
      <p:bldP spid="53" grpId="0" animBg="1"/>
      <p:bldP spid="18" grpId="0"/>
      <p:bldP spid="4" grpId="0"/>
      <p:bldP spid="21" grpId="0"/>
      <p:bldP spid="22" grpId="0"/>
      <p:bldP spid="22" grpId="1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1935225"/>
            <a:ext cx="8604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Převeďte nepravé zlomky na smíšená čísla: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681660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681660" cy="8094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896464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𝟏𝟗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896464" cy="80964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896464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896464" cy="8094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896464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𝟖𝟏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896464" cy="8066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896464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896464" cy="80945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896464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896464" cy="8094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896464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896464" cy="81823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896464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896464" cy="80663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7560000" y="360000"/>
                <a:ext cx="588815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88815" cy="80945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7560000" y="360000"/>
                <a:ext cx="588816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88816" cy="80964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560000" y="360000"/>
                <a:ext cx="803617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803617" cy="806631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7560000" y="360000"/>
                <a:ext cx="803617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803617" cy="80945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7560000" y="360000"/>
                <a:ext cx="803617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803617" cy="80945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7560000" y="360000"/>
                <a:ext cx="588815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88815" cy="80945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7560000" y="360000"/>
                <a:ext cx="803617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𝟏𝟕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803617" cy="80945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7560000" y="360000"/>
                <a:ext cx="803617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803617" cy="806631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smíšená čísla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4485720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0" y="1908121"/>
            <a:ext cx="9144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2700" b="1" dirty="0" smtClean="0"/>
              <a:t>Převeďte smíšená čísla na zlomky v základním tvaru:</a:t>
            </a:r>
            <a:endParaRPr lang="cs-CZ" sz="27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956287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956287" cy="8094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956287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956287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956287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956287" cy="8066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171090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171090" cy="80945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20000"/>
                <a:ext cx="1171090" cy="8038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20000"/>
                <a:ext cx="1171090" cy="80381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956287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956287" cy="8094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171090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171090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171090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171090" cy="80663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792000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60000"/>
                <a:ext cx="528991" cy="80945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7920000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60000"/>
                <a:ext cx="528991" cy="806631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920000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60000"/>
                <a:ext cx="528991" cy="806631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7920000" y="358589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58589"/>
                <a:ext cx="528991" cy="80945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7920000" y="360000"/>
                <a:ext cx="743793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60000"/>
                <a:ext cx="743793" cy="80945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792000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60000"/>
                <a:ext cx="528991" cy="80945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7920000" y="360000"/>
                <a:ext cx="743793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𝟏𝟑𝟑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60000"/>
                <a:ext cx="743793" cy="80945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7920000" y="360000"/>
                <a:ext cx="528991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60000"/>
                <a:ext cx="528991" cy="818429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smíšená čísla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406463686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8347" y="1915195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/>
              <a:t>Převeďte nepravé zlomky na smíšená čísla: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896464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896464" cy="81823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896464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𝟕𝟖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896464" cy="80964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896464" cy="8050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𝟕𝟒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896464" cy="80509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896464" cy="8072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𝟔𝟔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896464" cy="80720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89646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896463" cy="81823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896464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𝟗𝟎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896464" cy="8066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896464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896464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896464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𝟗𝟗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896464" cy="80663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7560000" y="360000"/>
                <a:ext cx="588815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88815" cy="80663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7560000" y="360000"/>
                <a:ext cx="588815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88815" cy="806631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7560000" y="360000"/>
                <a:ext cx="803617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𝟏𝟖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803617" cy="806631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7560000" y="360000"/>
                <a:ext cx="588815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88815" cy="806631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7560000" y="360000"/>
                <a:ext cx="588815" cy="8068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88815" cy="806824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7560000" y="396000"/>
                <a:ext cx="803617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96000"/>
                <a:ext cx="803617" cy="806631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7560000" y="360000"/>
                <a:ext cx="588815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88815" cy="80945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7560000" y="360000"/>
                <a:ext cx="588815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88815" cy="806631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smíšená čísla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42195727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  <p:bldP spid="18" grpId="0"/>
      <p:bldP spid="18" grpId="1"/>
      <p:bldP spid="19" grpId="0"/>
      <p:bldP spid="19" grpId="1"/>
      <p:bldP spid="21" grpId="0"/>
      <p:bldP spid="21" grpId="1"/>
      <p:bldP spid="23" grpId="0"/>
      <p:bldP spid="23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1965</TotalTime>
  <Words>373</Words>
  <Application>Microsoft Office PowerPoint</Application>
  <PresentationFormat>Předvádění na obrazovce (4:3)</PresentationFormat>
  <Paragraphs>207</Paragraphs>
  <Slides>12</Slides>
  <Notes>5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9" baseType="lpstr">
      <vt:lpstr>Arial</vt:lpstr>
      <vt:lpstr>Cambria</vt:lpstr>
      <vt:lpstr>Cambria Math</vt:lpstr>
      <vt:lpstr>Tahoma</vt:lpstr>
      <vt:lpstr>Trebuchet MS</vt:lpstr>
      <vt:lpstr>Wingdings</vt:lpstr>
      <vt:lpstr>Prezentace školení zaměstnanců</vt:lpstr>
      <vt:lpstr>Zlomky a smíšená čísla</vt:lpstr>
      <vt:lpstr>Zlomky a smíšená čísla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302</cp:revision>
  <dcterms:created xsi:type="dcterms:W3CDTF">2012-01-02T08:14:14Z</dcterms:created>
  <dcterms:modified xsi:type="dcterms:W3CDTF">2015-11-14T14:19:16Z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