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85" r:id="rId4"/>
    <p:sldId id="279" r:id="rId5"/>
    <p:sldId id="286" r:id="rId6"/>
    <p:sldId id="287" r:id="rId7"/>
    <p:sldId id="288" r:id="rId8"/>
    <p:sldId id="289" r:id="rId9"/>
    <p:sldId id="290" r:id="rId10"/>
    <p:sldId id="291" r:id="rId11"/>
    <p:sldId id="272" r:id="rId12"/>
    <p:sldId id="277" r:id="rId13"/>
    <p:sldId id="275" r:id="rId14"/>
    <p:sldId id="278" r:id="rId15"/>
    <p:sldId id="276" r:id="rId16"/>
    <p:sldId id="274" r:id="rId1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72F828"/>
    <a:srgbClr val="FF3399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5" autoAdjust="0"/>
    <p:restoredTop sz="94600" autoAdjust="0"/>
  </p:normalViewPr>
  <p:slideViewPr>
    <p:cSldViewPr>
      <p:cViewPr varScale="1">
        <p:scale>
          <a:sx n="57" d="100"/>
          <a:sy n="57" d="100"/>
        </p:scale>
        <p:origin x="78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63416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68638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42463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69156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87341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940825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57708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721641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23.png"/><Relationship Id="rId3" Type="http://schemas.openxmlformats.org/officeDocument/2006/relationships/image" Target="../media/image113.png"/><Relationship Id="rId7" Type="http://schemas.openxmlformats.org/officeDocument/2006/relationships/image" Target="../media/image117.png"/><Relationship Id="rId12" Type="http://schemas.openxmlformats.org/officeDocument/2006/relationships/image" Target="../media/image1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11" Type="http://schemas.openxmlformats.org/officeDocument/2006/relationships/image" Target="../media/image121.png"/><Relationship Id="rId5" Type="http://schemas.openxmlformats.org/officeDocument/2006/relationships/image" Target="../media/image115.png"/><Relationship Id="rId10" Type="http://schemas.openxmlformats.org/officeDocument/2006/relationships/image" Target="../media/image120.png"/><Relationship Id="rId4" Type="http://schemas.openxmlformats.org/officeDocument/2006/relationships/image" Target="../media/image114.png"/><Relationship Id="rId9" Type="http://schemas.openxmlformats.org/officeDocument/2006/relationships/image" Target="../media/image1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135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12" Type="http://schemas.openxmlformats.org/officeDocument/2006/relationships/image" Target="../media/image134.png"/><Relationship Id="rId17" Type="http://schemas.openxmlformats.org/officeDocument/2006/relationships/image" Target="../media/image139.png"/><Relationship Id="rId2" Type="http://schemas.openxmlformats.org/officeDocument/2006/relationships/image" Target="../media/image124.png"/><Relationship Id="rId16" Type="http://schemas.openxmlformats.org/officeDocument/2006/relationships/image" Target="../media/image1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11" Type="http://schemas.openxmlformats.org/officeDocument/2006/relationships/image" Target="../media/image133.png"/><Relationship Id="rId5" Type="http://schemas.openxmlformats.org/officeDocument/2006/relationships/image" Target="../media/image127.png"/><Relationship Id="rId15" Type="http://schemas.openxmlformats.org/officeDocument/2006/relationships/image" Target="../media/image137.png"/><Relationship Id="rId10" Type="http://schemas.openxmlformats.org/officeDocument/2006/relationships/image" Target="../media/image132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Relationship Id="rId14" Type="http://schemas.openxmlformats.org/officeDocument/2006/relationships/image" Target="../media/image1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13" Type="http://schemas.openxmlformats.org/officeDocument/2006/relationships/image" Target="../media/image151.png"/><Relationship Id="rId3" Type="http://schemas.openxmlformats.org/officeDocument/2006/relationships/image" Target="../media/image141.png"/><Relationship Id="rId7" Type="http://schemas.openxmlformats.org/officeDocument/2006/relationships/image" Target="../media/image145.png"/><Relationship Id="rId12" Type="http://schemas.openxmlformats.org/officeDocument/2006/relationships/image" Target="../media/image150.png"/><Relationship Id="rId17" Type="http://schemas.openxmlformats.org/officeDocument/2006/relationships/image" Target="../media/image155.png"/><Relationship Id="rId2" Type="http://schemas.openxmlformats.org/officeDocument/2006/relationships/image" Target="../media/image140.png"/><Relationship Id="rId16" Type="http://schemas.openxmlformats.org/officeDocument/2006/relationships/image" Target="../media/image1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4.png"/><Relationship Id="rId11" Type="http://schemas.openxmlformats.org/officeDocument/2006/relationships/image" Target="../media/image149.png"/><Relationship Id="rId5" Type="http://schemas.openxmlformats.org/officeDocument/2006/relationships/image" Target="../media/image143.png"/><Relationship Id="rId15" Type="http://schemas.openxmlformats.org/officeDocument/2006/relationships/image" Target="../media/image153.png"/><Relationship Id="rId10" Type="http://schemas.openxmlformats.org/officeDocument/2006/relationships/image" Target="../media/image148.png"/><Relationship Id="rId4" Type="http://schemas.openxmlformats.org/officeDocument/2006/relationships/image" Target="../media/image142.png"/><Relationship Id="rId9" Type="http://schemas.openxmlformats.org/officeDocument/2006/relationships/image" Target="../media/image147.png"/><Relationship Id="rId14" Type="http://schemas.openxmlformats.org/officeDocument/2006/relationships/image" Target="../media/image1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13" Type="http://schemas.openxmlformats.org/officeDocument/2006/relationships/image" Target="../media/image166.png"/><Relationship Id="rId3" Type="http://schemas.openxmlformats.org/officeDocument/2006/relationships/image" Target="../media/image157.png"/><Relationship Id="rId7" Type="http://schemas.openxmlformats.org/officeDocument/2006/relationships/image" Target="../media/image160.png"/><Relationship Id="rId12" Type="http://schemas.openxmlformats.org/officeDocument/2006/relationships/image" Target="../media/image165.png"/><Relationship Id="rId17" Type="http://schemas.openxmlformats.org/officeDocument/2006/relationships/image" Target="../media/image133.png"/><Relationship Id="rId2" Type="http://schemas.openxmlformats.org/officeDocument/2006/relationships/image" Target="../media/image156.png"/><Relationship Id="rId16" Type="http://schemas.openxmlformats.org/officeDocument/2006/relationships/image" Target="../media/image1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0.png"/><Relationship Id="rId11" Type="http://schemas.openxmlformats.org/officeDocument/2006/relationships/image" Target="../media/image164.png"/><Relationship Id="rId5" Type="http://schemas.openxmlformats.org/officeDocument/2006/relationships/image" Target="../media/image159.png"/><Relationship Id="rId15" Type="http://schemas.openxmlformats.org/officeDocument/2006/relationships/image" Target="../media/image168.png"/><Relationship Id="rId10" Type="http://schemas.openxmlformats.org/officeDocument/2006/relationships/image" Target="../media/image163.png"/><Relationship Id="rId4" Type="http://schemas.openxmlformats.org/officeDocument/2006/relationships/image" Target="../media/image158.png"/><Relationship Id="rId9" Type="http://schemas.openxmlformats.org/officeDocument/2006/relationships/image" Target="../media/image162.png"/><Relationship Id="rId14" Type="http://schemas.openxmlformats.org/officeDocument/2006/relationships/image" Target="../media/image16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png"/><Relationship Id="rId13" Type="http://schemas.openxmlformats.org/officeDocument/2006/relationships/image" Target="../media/image181.png"/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12" Type="http://schemas.openxmlformats.org/officeDocument/2006/relationships/image" Target="../media/image180.png"/><Relationship Id="rId17" Type="http://schemas.openxmlformats.org/officeDocument/2006/relationships/image" Target="../media/image185.png"/><Relationship Id="rId2" Type="http://schemas.openxmlformats.org/officeDocument/2006/relationships/image" Target="../media/image170.png"/><Relationship Id="rId16" Type="http://schemas.openxmlformats.org/officeDocument/2006/relationships/image" Target="../media/image1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4.png"/><Relationship Id="rId11" Type="http://schemas.openxmlformats.org/officeDocument/2006/relationships/image" Target="../media/image179.png"/><Relationship Id="rId5" Type="http://schemas.openxmlformats.org/officeDocument/2006/relationships/image" Target="../media/image173.png"/><Relationship Id="rId15" Type="http://schemas.openxmlformats.org/officeDocument/2006/relationships/image" Target="../media/image183.png"/><Relationship Id="rId10" Type="http://schemas.openxmlformats.org/officeDocument/2006/relationships/image" Target="../media/image178.png"/><Relationship Id="rId4" Type="http://schemas.openxmlformats.org/officeDocument/2006/relationships/image" Target="../media/image172.png"/><Relationship Id="rId9" Type="http://schemas.openxmlformats.org/officeDocument/2006/relationships/image" Target="../media/image177.png"/><Relationship Id="rId14" Type="http://schemas.openxmlformats.org/officeDocument/2006/relationships/image" Target="../media/image18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png"/><Relationship Id="rId13" Type="http://schemas.openxmlformats.org/officeDocument/2006/relationships/image" Target="../media/image197.png"/><Relationship Id="rId3" Type="http://schemas.openxmlformats.org/officeDocument/2006/relationships/image" Target="../media/image187.png"/><Relationship Id="rId7" Type="http://schemas.openxmlformats.org/officeDocument/2006/relationships/image" Target="../media/image191.png"/><Relationship Id="rId12" Type="http://schemas.openxmlformats.org/officeDocument/2006/relationships/image" Target="../media/image196.png"/><Relationship Id="rId17" Type="http://schemas.openxmlformats.org/officeDocument/2006/relationships/image" Target="../media/image201.png"/><Relationship Id="rId2" Type="http://schemas.openxmlformats.org/officeDocument/2006/relationships/image" Target="../media/image186.png"/><Relationship Id="rId16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0.png"/><Relationship Id="rId11" Type="http://schemas.openxmlformats.org/officeDocument/2006/relationships/image" Target="../media/image195.png"/><Relationship Id="rId5" Type="http://schemas.openxmlformats.org/officeDocument/2006/relationships/image" Target="../media/image189.png"/><Relationship Id="rId15" Type="http://schemas.openxmlformats.org/officeDocument/2006/relationships/image" Target="../media/image199.png"/><Relationship Id="rId10" Type="http://schemas.openxmlformats.org/officeDocument/2006/relationships/image" Target="../media/image194.png"/><Relationship Id="rId4" Type="http://schemas.openxmlformats.org/officeDocument/2006/relationships/image" Target="../media/image188.png"/><Relationship Id="rId9" Type="http://schemas.openxmlformats.org/officeDocument/2006/relationships/image" Target="../media/image193.png"/><Relationship Id="rId14" Type="http://schemas.openxmlformats.org/officeDocument/2006/relationships/image" Target="../media/image19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png"/><Relationship Id="rId3" Type="http://schemas.openxmlformats.org/officeDocument/2006/relationships/image" Target="../media/image203.png"/><Relationship Id="rId7" Type="http://schemas.openxmlformats.org/officeDocument/2006/relationships/image" Target="../media/image207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6.png"/><Relationship Id="rId11" Type="http://schemas.openxmlformats.org/officeDocument/2006/relationships/image" Target="../media/image211.png"/><Relationship Id="rId5" Type="http://schemas.openxmlformats.org/officeDocument/2006/relationships/image" Target="../media/image205.png"/><Relationship Id="rId10" Type="http://schemas.openxmlformats.org/officeDocument/2006/relationships/image" Target="../media/image210.png"/><Relationship Id="rId4" Type="http://schemas.openxmlformats.org/officeDocument/2006/relationships/image" Target="../media/image204.png"/><Relationship Id="rId9" Type="http://schemas.openxmlformats.org/officeDocument/2006/relationships/image" Target="../media/image20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" Type="http://schemas.openxmlformats.org/officeDocument/2006/relationships/image" Target="../media/image12.png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19" Type="http://schemas.openxmlformats.org/officeDocument/2006/relationships/image" Target="../media/image70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79.png"/><Relationship Id="rId18" Type="http://schemas.openxmlformats.org/officeDocument/2006/relationships/image" Target="../media/image69.png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77.png"/><Relationship Id="rId5" Type="http://schemas.openxmlformats.org/officeDocument/2006/relationships/image" Target="../media/image73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4.png"/><Relationship Id="rId4" Type="http://schemas.openxmlformats.org/officeDocument/2006/relationships/image" Target="../media/image72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png"/><Relationship Id="rId18" Type="http://schemas.openxmlformats.org/officeDocument/2006/relationships/image" Target="../media/image100.png"/><Relationship Id="rId3" Type="http://schemas.openxmlformats.org/officeDocument/2006/relationships/image" Target="../media/image85.png"/><Relationship Id="rId21" Type="http://schemas.openxmlformats.org/officeDocument/2006/relationships/image" Target="../media/image103.png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17" Type="http://schemas.openxmlformats.org/officeDocument/2006/relationships/image" Target="../media/image9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98.png"/><Relationship Id="rId20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5" Type="http://schemas.openxmlformats.org/officeDocument/2006/relationships/image" Target="../media/image97.png"/><Relationship Id="rId10" Type="http://schemas.openxmlformats.org/officeDocument/2006/relationships/image" Target="../media/image92.png"/><Relationship Id="rId19" Type="http://schemas.openxmlformats.org/officeDocument/2006/relationships/image" Target="../media/image101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Relationship Id="rId14" Type="http://schemas.openxmlformats.org/officeDocument/2006/relationships/image" Target="../media/image9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Zlomky a </a:t>
            </a:r>
            <a:r>
              <a:rPr lang="cs-CZ" dirty="0" smtClean="0"/>
              <a:t>desetinná </a:t>
            </a:r>
            <a:r>
              <a:rPr lang="cs-CZ" dirty="0" smtClean="0"/>
              <a:t>čísla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706704" y="735760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3" name="Obdélník 2"/>
          <p:cNvSpPr/>
          <p:nvPr/>
        </p:nvSpPr>
        <p:spPr>
          <a:xfrm>
            <a:off x="0" y="198884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Pokud není zlomek po převedení z desetinného čísla </a:t>
            </a:r>
            <a:br>
              <a:rPr lang="cs-CZ" altLang="cs-CZ" sz="2400" b="1" dirty="0" smtClean="0"/>
            </a:br>
            <a:r>
              <a:rPr lang="cs-CZ" altLang="cs-CZ" sz="2400" b="1" dirty="0" smtClean="0"/>
              <a:t>v základním tvaru, je třeba ho vykrátit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716539" y="3240000"/>
                <a:ext cx="147187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39" y="3240000"/>
                <a:ext cx="1471878" cy="61555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2228539" y="295200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8539" y="2952000"/>
                <a:ext cx="755015" cy="11564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52035" y="4500000"/>
                <a:ext cx="1778051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𝟕𝟐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35" y="4500000"/>
                <a:ext cx="1778051" cy="61555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2552035" y="4212000"/>
                <a:ext cx="1061188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035" y="4212000"/>
                <a:ext cx="1061188" cy="115647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716539" y="5760000"/>
                <a:ext cx="2084225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𝟑𝟕𝟓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39" y="5760000"/>
                <a:ext cx="2084225" cy="61555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2840267" y="5472000"/>
                <a:ext cx="1479572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𝟑𝟕𝟓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0267" y="5472000"/>
                <a:ext cx="1479572" cy="116897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3056291" y="2952000"/>
                <a:ext cx="974433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6291" y="2952000"/>
                <a:ext cx="974433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3704363" y="4229541"/>
                <a:ext cx="1280607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363" y="4229541"/>
                <a:ext cx="1280607" cy="115249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4280427" y="5472000"/>
                <a:ext cx="158678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𝟐𝟎𝟎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0427" y="5472000"/>
                <a:ext cx="1586781" cy="116897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5864603" y="5472000"/>
                <a:ext cx="1280607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4603" y="5472000"/>
                <a:ext cx="1280607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7197967" y="5506470"/>
                <a:ext cx="974433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967" y="5506470"/>
                <a:ext cx="974433" cy="115672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71308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7" grpId="0"/>
      <p:bldP spid="28" grpId="0"/>
      <p:bldP spid="29" grpId="0"/>
      <p:bldP spid="30" grpId="0"/>
      <p:bldP spid="31" grpId="0"/>
      <p:bldP spid="15" grpId="0"/>
      <p:bldP spid="16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Převeďte </a:t>
            </a:r>
            <a:r>
              <a:rPr lang="cs-CZ" altLang="cs-CZ" sz="3200" b="1" dirty="0" smtClean="0"/>
              <a:t>zlomky </a:t>
            </a:r>
            <a:r>
              <a:rPr lang="cs-CZ" altLang="cs-CZ" sz="3200" b="1" dirty="0" smtClean="0"/>
              <a:t>na </a:t>
            </a:r>
            <a:r>
              <a:rPr lang="cs-CZ" altLang="cs-CZ" sz="3200" b="1" dirty="0" smtClean="0"/>
              <a:t>desetinná </a:t>
            </a:r>
            <a:r>
              <a:rPr lang="cs-CZ" altLang="cs-CZ" sz="3200" b="1" dirty="0" smtClean="0"/>
              <a:t>čísla: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681660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681660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896464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4" cy="8066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68166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681660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68166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681660" cy="8066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4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66255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662554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𝟏𝟐𝟓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558181" y="360000"/>
                <a:ext cx="66255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8181" y="360000"/>
                <a:ext cx="662554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𝟖𝟕𝟓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7558181" y="360000"/>
                <a:ext cx="138550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𝟏𝟖𝟕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8181" y="360000"/>
                <a:ext cx="1385507" cy="43088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485720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1908121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700" b="1" dirty="0" smtClean="0"/>
              <a:t>Převeďte </a:t>
            </a:r>
            <a:r>
              <a:rPr lang="cs-CZ" altLang="cs-CZ" sz="2700" b="1" dirty="0" smtClean="0"/>
              <a:t>desetinná </a:t>
            </a:r>
            <a:r>
              <a:rPr lang="cs-CZ" altLang="cs-CZ" sz="2700" b="1" dirty="0" smtClean="0"/>
              <a:t>čísla na zlomky v základním tvaru:</a:t>
            </a:r>
            <a:endParaRPr lang="cs-CZ" sz="27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700000"/>
                <a:ext cx="10300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700000"/>
                <a:ext cx="1030026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𝟕𝟏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244828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45963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459630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244828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700000"/>
                <a:ext cx="10300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700000"/>
                <a:ext cx="1030026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𝟐𝟕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244828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45963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𝟏𝟑𝟏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459630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45963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𝟎𝟕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459630" cy="4308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74379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743793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560000" y="360000"/>
                <a:ext cx="103714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1037143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560000" y="360000"/>
                <a:ext cx="74379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743793" cy="81823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6631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60000"/>
                <a:ext cx="74379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𝟔𝟐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743793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7560000" y="358589"/>
                <a:ext cx="1037142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8589"/>
                <a:ext cx="1037142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7560000" y="360000"/>
                <a:ext cx="1037143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1037143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0646368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/>
              <a:t>Převeďte </a:t>
            </a:r>
            <a:r>
              <a:rPr lang="cs-CZ" altLang="cs-CZ" sz="3200" b="1" dirty="0" smtClean="0"/>
              <a:t>zlomky </a:t>
            </a:r>
            <a:r>
              <a:rPr lang="cs-CZ" altLang="cs-CZ" sz="3200" b="1" dirty="0"/>
              <a:t>na </a:t>
            </a:r>
            <a:r>
              <a:rPr lang="cs-CZ" altLang="cs-CZ" sz="3200" b="1" dirty="0" smtClean="0"/>
              <a:t>desetinná </a:t>
            </a:r>
            <a:r>
              <a:rPr lang="cs-CZ" altLang="cs-CZ" sz="3200" b="1" dirty="0"/>
              <a:t>čísla: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896464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896464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896464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4" cy="8066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68166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681660" cy="8066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681660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681660" cy="80964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7560000" y="360000"/>
                <a:ext cx="66255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662554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𝟏𝟏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𝟖𝟕𝟓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877356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7560000" y="360000"/>
                <a:ext cx="66255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662554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𝟏𝟐𝟓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1092158" cy="43088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2195727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700000"/>
                <a:ext cx="91621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cs-CZ" sz="2800" b="1" dirty="0" smtClean="0">
                    <a:solidFill>
                      <a:schemeClr val="tx1"/>
                    </a:solidFill>
                  </a:rPr>
                  <a:t>0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cs-CZ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700000"/>
                <a:ext cx="916213" cy="430887"/>
              </a:xfrm>
              <a:prstGeom prst="rect">
                <a:avLst/>
              </a:prstGeom>
              <a:blipFill rotWithShape="0">
                <a:blip r:embed="rId2"/>
                <a:stretch>
                  <a:fillRect l="-24000" t="-25352" b="-4788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0300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030026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244828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45963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𝟏𝟐𝟓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459630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700000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700000"/>
                <a:ext cx="1244828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244828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𝟕𝟐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244828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244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244828" cy="4308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560000" y="360000"/>
                <a:ext cx="528991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1842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415178" cy="8066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415178" cy="806631"/>
              </a:xfrm>
              <a:prstGeom prst="rect">
                <a:avLst/>
              </a:prstGeom>
              <a:blipFill rotWithShape="0">
                <a:blip r:embed="rId14"/>
                <a:stretch>
                  <a:fillRect r="-44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60000"/>
                <a:ext cx="314189" cy="8068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682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7559999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9" y="360000"/>
                <a:ext cx="528991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1908121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700" b="1" dirty="0" smtClean="0"/>
              <a:t>Převeďte </a:t>
            </a:r>
            <a:r>
              <a:rPr lang="cs-CZ" altLang="cs-CZ" sz="2700" b="1" dirty="0" smtClean="0"/>
              <a:t>desetinná </a:t>
            </a:r>
            <a:r>
              <a:rPr lang="cs-CZ" altLang="cs-CZ" sz="2700" b="1" dirty="0" smtClean="0"/>
              <a:t>čísla na zlomky v základním tvaru:</a:t>
            </a:r>
            <a:endParaRPr lang="cs-CZ" sz="2700" b="1" dirty="0"/>
          </a:p>
        </p:txBody>
      </p:sp>
    </p:spTree>
    <p:extLst>
      <p:ext uri="{BB962C8B-B14F-4D97-AF65-F5344CB8AC3E}">
        <p14:creationId xmlns:p14="http://schemas.microsoft.com/office/powerpoint/2010/main" val="2307772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681660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681660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681660" cy="818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68166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681660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681660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681660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4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4" cy="8154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4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896464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4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7200000" y="360000"/>
                <a:ext cx="662553" cy="4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662553" cy="43178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7200000" y="360000"/>
                <a:ext cx="877356" cy="4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acc>
                        <m:accPr>
                          <m:chr m:val="̅"/>
                          <m:ctrlP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877356" cy="43178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7200000" y="360000"/>
                <a:ext cx="662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662553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7200000" y="360000"/>
                <a:ext cx="1815112" cy="440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𝟖𝟓𝟕</m:t>
                          </m:r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𝟏𝟒𝟐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815112" cy="4405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360000"/>
                <a:ext cx="877356" cy="4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877356" cy="43178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7200000" y="359102"/>
                <a:ext cx="1092158" cy="4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𝟒𝟏</m:t>
                      </m:r>
                      <m:acc>
                        <m:accPr>
                          <m:chr m:val="̅"/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59102"/>
                <a:ext cx="1092158" cy="43178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7200000" y="360000"/>
                <a:ext cx="877356" cy="4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acc>
                        <m:accPr>
                          <m:chr m:val="̅"/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877356" cy="43178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200000" y="360000"/>
                <a:ext cx="1815112" cy="4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𝟎𝟕𝟔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𝟗𝟐𝟑</m:t>
                          </m:r>
                        </m:e>
                      </m:acc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815112" cy="43178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0" y="1915195"/>
            <a:ext cx="9109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400" b="1" dirty="0"/>
              <a:t>Převeďte </a:t>
            </a:r>
            <a:r>
              <a:rPr lang="cs-CZ" altLang="cs-CZ" sz="2400" b="1" dirty="0" smtClean="0"/>
              <a:t>zlomky </a:t>
            </a:r>
            <a:r>
              <a:rPr lang="cs-CZ" altLang="cs-CZ" sz="2400" b="1" dirty="0"/>
              <a:t>na </a:t>
            </a:r>
            <a:r>
              <a:rPr lang="cs-CZ" altLang="cs-CZ" sz="2400" b="1" dirty="0" smtClean="0"/>
              <a:t>desetinná čísla (označte periody)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6777132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Zlomky a smíšená čísla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2207791" y="2420888"/>
                <a:ext cx="122311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91" y="2420888"/>
                <a:ext cx="1223112" cy="101431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979436" y="2636912"/>
                <a:ext cx="18085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9436" y="2636912"/>
                <a:ext cx="1808588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4572000" y="2628201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628201"/>
                <a:ext cx="643786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168000" y="2951960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000" y="2951960"/>
                <a:ext cx="643786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868909" y="2611739"/>
                <a:ext cx="3633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8909" y="2611739"/>
                <a:ext cx="363395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014403" y="2628201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403" y="2628201"/>
                <a:ext cx="643786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3420000" y="3275960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00" y="3275960"/>
                <a:ext cx="643786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Obdélník 44"/>
          <p:cNvSpPr/>
          <p:nvPr/>
        </p:nvSpPr>
        <p:spPr>
          <a:xfrm>
            <a:off x="363775" y="1724321"/>
            <a:ext cx="90102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400" b="1" dirty="0">
                <a:solidFill>
                  <a:srgbClr val="FF0000"/>
                </a:solidFill>
              </a:rPr>
              <a:t>Zlomek převádíme na desetinné číslo tak,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/>
            </a:r>
            <a:br>
              <a:rPr lang="cs-CZ" altLang="cs-CZ" sz="2400" b="1" dirty="0" smtClean="0">
                <a:solidFill>
                  <a:srgbClr val="FF0000"/>
                </a:solidFill>
              </a:rPr>
            </a:br>
            <a:r>
              <a:rPr lang="cs-CZ" altLang="cs-CZ" sz="2400" b="1" dirty="0" smtClean="0">
                <a:solidFill>
                  <a:srgbClr val="FF0000"/>
                </a:solidFill>
              </a:rPr>
              <a:t>že čitatel </a:t>
            </a:r>
            <a:r>
              <a:rPr lang="cs-CZ" altLang="cs-CZ" sz="2400" b="1" dirty="0">
                <a:solidFill>
                  <a:srgbClr val="FF0000"/>
                </a:solidFill>
              </a:rPr>
              <a:t>dělíme jmenovatelem.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6" name="Přímá spojnice se šipkou 45"/>
          <p:cNvCxnSpPr/>
          <p:nvPr/>
        </p:nvCxnSpPr>
        <p:spPr bwMode="auto">
          <a:xfrm>
            <a:off x="2339752" y="2492896"/>
            <a:ext cx="0" cy="99195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Přímá spojnice se šipkou 46"/>
          <p:cNvCxnSpPr/>
          <p:nvPr/>
        </p:nvCxnSpPr>
        <p:spPr bwMode="auto">
          <a:xfrm>
            <a:off x="3068144" y="2599820"/>
            <a:ext cx="1076042" cy="10164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Obdélník 47"/>
          <p:cNvSpPr/>
          <p:nvPr/>
        </p:nvSpPr>
        <p:spPr>
          <a:xfrm>
            <a:off x="0" y="3591008"/>
            <a:ext cx="91439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>
                <a:solidFill>
                  <a:srgbClr val="FF0000"/>
                </a:solidFill>
              </a:rPr>
              <a:t>Desetinné číslo převedeme na tvar zlomku tak, že do čitatele zlomku napíšeme číslo bez desetinné čárky, do jmenovatele napíšeme jedničku a tolik nul, kolik desetinných míst bylo za desetinnou čárkou.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3038560" y="5476850"/>
                <a:ext cx="142314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𝟔𝟕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560" y="5476850"/>
                <a:ext cx="1423147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4557760" y="5241600"/>
                <a:ext cx="604333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/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760" y="5241600"/>
                <a:ext cx="604333" cy="92198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4442488" y="5240114"/>
                <a:ext cx="849592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488" y="5240114"/>
                <a:ext cx="849592" cy="92519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8" grpId="0"/>
      <p:bldP spid="49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 a </a:t>
            </a:r>
            <a:r>
              <a:rPr lang="cs-CZ" dirty="0" smtClean="0"/>
              <a:t>desetinná </a:t>
            </a:r>
            <a:r>
              <a:rPr lang="cs-CZ" dirty="0" smtClean="0"/>
              <a:t>čísla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1932384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desetinná čísla vyjadřují část celku.</a:t>
            </a:r>
            <a:r>
              <a:rPr lang="cs-CZ" altLang="cs-CZ" sz="2000" b="1" dirty="0" smtClean="0"/>
              <a:t> </a:t>
            </a:r>
            <a:endParaRPr lang="cs-CZ" altLang="cs-CZ" sz="4400" dirty="0"/>
          </a:p>
        </p:txBody>
      </p:sp>
      <p:sp>
        <p:nvSpPr>
          <p:cNvPr id="24" name="Obdélník 23"/>
          <p:cNvSpPr/>
          <p:nvPr/>
        </p:nvSpPr>
        <p:spPr bwMode="auto">
          <a:xfrm>
            <a:off x="684680" y="2849267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683568" y="3749267"/>
            <a:ext cx="1800000" cy="90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900048" y="2375886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48" y="2375886"/>
                <a:ext cx="1368152" cy="243021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ovéPole 26"/>
          <p:cNvSpPr txBox="1"/>
          <p:nvPr/>
        </p:nvSpPr>
        <p:spPr>
          <a:xfrm>
            <a:off x="2825906" y="3249542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29" name="Obdélník 28"/>
          <p:cNvSpPr/>
          <p:nvPr/>
        </p:nvSpPr>
        <p:spPr bwMode="auto">
          <a:xfrm>
            <a:off x="3779912" y="2831171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 bwMode="auto">
          <a:xfrm>
            <a:off x="3779912" y="4451171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/>
          <p:nvPr/>
        </p:nvSpPr>
        <p:spPr bwMode="auto">
          <a:xfrm>
            <a:off x="3779912" y="4271171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délník 32"/>
          <p:cNvSpPr/>
          <p:nvPr/>
        </p:nvSpPr>
        <p:spPr bwMode="auto">
          <a:xfrm>
            <a:off x="3779912" y="4091171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délník 33"/>
          <p:cNvSpPr/>
          <p:nvPr/>
        </p:nvSpPr>
        <p:spPr bwMode="auto">
          <a:xfrm>
            <a:off x="3779912" y="3911171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3779912" y="3551171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délník 35"/>
          <p:cNvSpPr/>
          <p:nvPr/>
        </p:nvSpPr>
        <p:spPr bwMode="auto">
          <a:xfrm>
            <a:off x="3779912" y="3731171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3779912" y="3371171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3779912" y="3191171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3779912" y="3011171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996219" y="2357831"/>
                <a:ext cx="1368152" cy="2511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219" y="2357831"/>
                <a:ext cx="1368152" cy="25113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5890705" y="3224795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6660232" y="3224795"/>
            <a:ext cx="14193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0,5</a:t>
            </a:r>
            <a:endParaRPr lang="cs-CZ" sz="6000" b="1" dirty="0"/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-36512" y="5253450"/>
            <a:ext cx="3384376" cy="1067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Vybarvenou část celku umíme vyjádřit jak zlomkem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 </a:t>
            </a:r>
            <a:endParaRPr lang="cs-CZ" altLang="cs-CZ" sz="4400" dirty="0">
              <a:solidFill>
                <a:srgbClr val="FF0000"/>
              </a:solidFill>
            </a:endParaRPr>
          </a:p>
        </p:txBody>
      </p:sp>
      <p:sp>
        <p:nvSpPr>
          <p:cNvPr id="61" name="Rectangle 4"/>
          <p:cNvSpPr>
            <a:spLocks noChangeArrowheads="1"/>
          </p:cNvSpPr>
          <p:nvPr/>
        </p:nvSpPr>
        <p:spPr bwMode="auto">
          <a:xfrm>
            <a:off x="3358528" y="5255006"/>
            <a:ext cx="2532177" cy="68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 desetinným zlomkem</a:t>
            </a:r>
            <a:endParaRPr lang="cs-CZ" altLang="cs-CZ" sz="4400" dirty="0">
              <a:solidFill>
                <a:srgbClr val="FF0000"/>
              </a:solidFill>
            </a:endParaRPr>
          </a:p>
        </p:txBody>
      </p: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5796136" y="5189605"/>
            <a:ext cx="3394512" cy="752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tudíž i desetinným číslem</a:t>
            </a:r>
            <a:endParaRPr lang="cs-CZ" altLang="cs-CZ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 animBg="1"/>
      <p:bldP spid="25" grpId="0" animBg="1"/>
      <p:bldP spid="26" grpId="0"/>
      <p:bldP spid="27" grpId="0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/>
      <p:bldP spid="58" grpId="0"/>
      <p:bldP spid="59" grpId="0"/>
      <p:bldP spid="60" grpId="0"/>
      <p:bldP spid="61" grpId="0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331640" y="62068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936080" y="1737223"/>
            <a:ext cx="249482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Platí tedy:</a:t>
            </a:r>
            <a:endParaRPr lang="cs-CZ" altLang="cs-CZ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415214" y="1744445"/>
                <a:ext cx="122311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214" y="1744445"/>
                <a:ext cx="1223112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4333295" y="2082216"/>
                <a:ext cx="12231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295" y="2082216"/>
                <a:ext cx="1223112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délník 3"/>
          <p:cNvSpPr/>
          <p:nvPr/>
        </p:nvSpPr>
        <p:spPr>
          <a:xfrm>
            <a:off x="0" y="296733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/>
              <a:t>Zlomková čára je jiná forma zápisu dělení. </a:t>
            </a:r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dirty="0" smtClean="0"/>
              <a:t>Můžeme </a:t>
            </a:r>
            <a:r>
              <a:rPr lang="cs-CZ" altLang="cs-CZ" sz="2400" b="1" dirty="0"/>
              <a:t>ji tedy nahradit znakem operace dělení. 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2207791" y="3829767"/>
                <a:ext cx="122311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91" y="3829767"/>
                <a:ext cx="1223112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267468" y="4151674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468" y="4151674"/>
                <a:ext cx="1808588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4912621" y="4151674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621" y="4151674"/>
                <a:ext cx="643786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3325064" y="4628034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064" y="4628034"/>
                <a:ext cx="643786" cy="707886"/>
              </a:xfrm>
              <a:prstGeom prst="rect">
                <a:avLst/>
              </a:prstGeom>
              <a:blipFill rotWithShape="0">
                <a:blip r:embed="rId8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209530" y="4135212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9530" y="4135212"/>
                <a:ext cx="363395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355024" y="4151674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024" y="4151674"/>
                <a:ext cx="643786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635478" y="5181467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478" y="5181467"/>
                <a:ext cx="643786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bdélník 4"/>
          <p:cNvSpPr/>
          <p:nvPr/>
        </p:nvSpPr>
        <p:spPr>
          <a:xfrm>
            <a:off x="66866" y="5733256"/>
            <a:ext cx="90102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solidFill>
                  <a:srgbClr val="FF0000"/>
                </a:solidFill>
              </a:rPr>
              <a:t>Zlomek převádíme na desetinné číslo tak,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/>
            </a:r>
            <a:br>
              <a:rPr lang="cs-CZ" altLang="cs-CZ" sz="3200" b="1" dirty="0" smtClean="0">
                <a:solidFill>
                  <a:srgbClr val="FF0000"/>
                </a:solidFill>
              </a:rPr>
            </a:br>
            <a:r>
              <a:rPr lang="cs-CZ" altLang="cs-CZ" sz="3200" b="1" dirty="0" smtClean="0">
                <a:solidFill>
                  <a:srgbClr val="FF0000"/>
                </a:solidFill>
              </a:rPr>
              <a:t>že čitatel </a:t>
            </a:r>
            <a:r>
              <a:rPr lang="cs-CZ" altLang="cs-CZ" sz="3200" b="1" dirty="0">
                <a:solidFill>
                  <a:srgbClr val="FF0000"/>
                </a:solidFill>
              </a:rPr>
              <a:t>dělíme jmenovatelem.</a:t>
            </a:r>
            <a:endParaRPr lang="cs-CZ" altLang="cs-CZ" sz="3200" b="1" dirty="0">
              <a:solidFill>
                <a:srgbClr val="FF0000"/>
              </a:solidFill>
            </a:endParaRP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2207791" y="3990027"/>
            <a:ext cx="0" cy="99195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>
            <a:off x="3394176" y="4160722"/>
            <a:ext cx="1076042" cy="10164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474757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  <p:bldP spid="4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88548" y="1940692"/>
            <a:ext cx="6983057" cy="72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zlomek se dá zapsat jako dělení a po vydělení tedy jako desetinné číslo.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360000" y="2492896"/>
                <a:ext cx="974434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492896"/>
                <a:ext cx="974434" cy="115647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296000" y="2780896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2780896"/>
                <a:ext cx="1808588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2780896"/>
                <a:ext cx="4707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2780896"/>
                <a:ext cx="470798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332000" y="3212896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00" y="3212896"/>
                <a:ext cx="643786" cy="707886"/>
              </a:xfrm>
              <a:prstGeom prst="rect">
                <a:avLst/>
              </a:prstGeom>
              <a:blipFill rotWithShape="0">
                <a:blip r:embed="rId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420000" y="2816896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00" y="2816896"/>
                <a:ext cx="363395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3582357" y="2780896"/>
                <a:ext cx="51645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357" y="2780896"/>
                <a:ext cx="516450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6523457" y="4284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457" y="4284000"/>
                <a:ext cx="643786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4965718" y="2708920"/>
                <a:ext cx="974434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18" y="2708920"/>
                <a:ext cx="974434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904000" y="2988000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000" y="2988000"/>
                <a:ext cx="1808588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7632000" y="2988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000" y="2988000"/>
                <a:ext cx="643786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940000" y="3420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3420000"/>
                <a:ext cx="643786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956000" y="2988000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000" y="2988000"/>
                <a:ext cx="363395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8064000" y="2988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000" y="2988000"/>
                <a:ext cx="498292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228000" y="385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00" y="3852000"/>
                <a:ext cx="643786" cy="707886"/>
              </a:xfrm>
              <a:prstGeom prst="rect">
                <a:avLst/>
              </a:prstGeom>
              <a:blipFill rotWithShape="0">
                <a:blip r:embed="rId1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8388000" y="2988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000" y="2988000"/>
                <a:ext cx="498292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664000" y="5688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5688000"/>
                <a:ext cx="643786" cy="707886"/>
              </a:xfrm>
              <a:prstGeom prst="rect">
                <a:avLst/>
              </a:prstGeom>
              <a:blipFill rotWithShape="0">
                <a:blip r:embed="rId18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259632" y="4140000"/>
                <a:ext cx="974434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140000"/>
                <a:ext cx="974434" cy="1169231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124000" y="4392000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000" y="4392000"/>
                <a:ext cx="1808588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858800" y="439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800" y="4392000"/>
                <a:ext cx="643786" cy="707886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2160000" y="4824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4824000"/>
                <a:ext cx="643786" cy="707886"/>
              </a:xfrm>
              <a:prstGeom prst="rect">
                <a:avLst/>
              </a:prstGeom>
              <a:blipFill rotWithShape="0">
                <a:blip r:embed="rId22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4155709" y="4390112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709" y="4390112"/>
                <a:ext cx="363395" cy="707886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4248000" y="439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000" y="4392000"/>
                <a:ext cx="498292" cy="707886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412000" y="525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5256000"/>
                <a:ext cx="643786" cy="707886"/>
              </a:xfrm>
              <a:prstGeom prst="rect">
                <a:avLst/>
              </a:prstGeom>
              <a:blipFill rotWithShape="0">
                <a:blip r:embed="rId25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536000" y="439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000" y="4392000"/>
                <a:ext cx="498292" cy="707886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4824000" y="439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4392000"/>
                <a:ext cx="498292" cy="707886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2988000" y="6120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000" y="6120000"/>
                <a:ext cx="643786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1620000" y="3644896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3644896"/>
                <a:ext cx="643786" cy="707886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94823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20" grpId="0"/>
      <p:bldP spid="21" grpId="0"/>
      <p:bldP spid="22" grpId="0"/>
      <p:bldP spid="23" grpId="0"/>
      <p:bldP spid="24" grpId="0"/>
      <p:bldP spid="25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8" grpId="0"/>
      <p:bldP spid="52" grpId="0"/>
      <p:bldP spid="53" grpId="0"/>
      <p:bldP spid="54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88548" y="1752472"/>
            <a:ext cx="7555452" cy="91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každé dělení však má ukončený desetinný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(má nenulový zbytek). 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664000" y="425692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4256920"/>
                <a:ext cx="643786" cy="707886"/>
              </a:xfrm>
              <a:prstGeom prst="rect">
                <a:avLst/>
              </a:prstGeom>
              <a:blipFill rotWithShape="0">
                <a:blip r:embed="rId3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259632" y="2708920"/>
                <a:ext cx="974434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708920"/>
                <a:ext cx="974434" cy="11692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124000" y="2960920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000" y="2960920"/>
                <a:ext cx="1808588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858800" y="296092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800" y="2960920"/>
                <a:ext cx="643786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2160000" y="339292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392920"/>
                <a:ext cx="643786" cy="707886"/>
              </a:xfrm>
              <a:prstGeom prst="rect">
                <a:avLst/>
              </a:prstGeom>
              <a:blipFill rotWithShape="0">
                <a:blip r:embed="rId7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4155709" y="2959032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709" y="2959032"/>
                <a:ext cx="363395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4248000" y="296092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000" y="2960920"/>
                <a:ext cx="498292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412000" y="382492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3824920"/>
                <a:ext cx="643786" cy="707886"/>
              </a:xfrm>
              <a:prstGeom prst="rect">
                <a:avLst/>
              </a:prstGeom>
              <a:blipFill rotWithShape="0">
                <a:blip r:embed="rId10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536000" y="296092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000" y="2960920"/>
                <a:ext cx="498292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4799086" y="296092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086" y="2960920"/>
                <a:ext cx="548121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2988000" y="468892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000" y="4688920"/>
                <a:ext cx="643786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5188887" y="2975883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887" y="2975883"/>
                <a:ext cx="548121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462948" y="2975883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948" y="2975883"/>
                <a:ext cx="548121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3288802" y="5121783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802" y="5121783"/>
                <a:ext cx="643786" cy="707886"/>
              </a:xfrm>
              <a:prstGeom prst="rect">
                <a:avLst/>
              </a:prstGeom>
              <a:blipFill rotWithShape="0">
                <a:blip r:embed="rId1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3589604" y="5632703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604" y="5632703"/>
                <a:ext cx="643786" cy="707886"/>
              </a:xfrm>
              <a:prstGeom prst="rect">
                <a:avLst/>
              </a:prstGeom>
              <a:blipFill rotWithShape="0">
                <a:blip r:embed="rId17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3966351" y="4069497"/>
            <a:ext cx="528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400" b="1" dirty="0">
                <a:solidFill>
                  <a:srgbClr val="FF0000"/>
                </a:solidFill>
              </a:rPr>
              <a:t>Při převodu zlomku na desetinné číslo vychází neukončený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desetinný rozvoj, tzv. „perioda“. 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4519104" y="5689256"/>
            <a:ext cx="47324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400" b="1" dirty="0" smtClean="0">
                <a:solidFill>
                  <a:srgbClr val="00B050"/>
                </a:solidFill>
              </a:rPr>
              <a:t>Perioda je číslo, či skupina čísel, které se stále opakují.</a:t>
            </a:r>
            <a:endParaRPr lang="cs-CZ" altLang="cs-CZ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0466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37" grpId="0"/>
      <p:bldP spid="38" grpId="0"/>
      <p:bldP spid="39" grpId="0"/>
      <p:bldP spid="40" grpId="0"/>
      <p:bldP spid="41" grpId="0"/>
      <p:bldP spid="48" grpId="0"/>
      <p:bldP spid="52" grpId="0"/>
      <p:bldP spid="53" grpId="0"/>
      <p:bldP spid="54" grpId="0"/>
      <p:bldP spid="55" grpId="0"/>
      <p:bldP spid="42" grpId="0"/>
      <p:bldP spid="43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88548" y="1752472"/>
            <a:ext cx="7555452" cy="91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každé dělení však má ukončený desetinný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(má nenulový zbytek). 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664000" y="4248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4248000"/>
                <a:ext cx="643786" cy="707886"/>
              </a:xfrm>
              <a:prstGeom prst="rect">
                <a:avLst/>
              </a:prstGeom>
              <a:blipFill rotWithShape="0">
                <a:blip r:embed="rId3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259632" y="2700000"/>
                <a:ext cx="974434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700000"/>
                <a:ext cx="974434" cy="11692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124000" y="2952000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000" y="2952000"/>
                <a:ext cx="1808588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852000" y="295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2952000"/>
                <a:ext cx="643786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2160000" y="3384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384000"/>
                <a:ext cx="643786" cy="707886"/>
              </a:xfrm>
              <a:prstGeom prst="rect">
                <a:avLst/>
              </a:prstGeom>
              <a:blipFill rotWithShape="0">
                <a:blip r:embed="rId7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4155709" y="2916000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709" y="2916000"/>
                <a:ext cx="363395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4248000" y="295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000" y="2952000"/>
                <a:ext cx="498292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412000" y="381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3816000"/>
                <a:ext cx="643786" cy="707886"/>
              </a:xfrm>
              <a:prstGeom prst="rect">
                <a:avLst/>
              </a:prstGeom>
              <a:blipFill rotWithShape="0">
                <a:blip r:embed="rId10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536000" y="295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000" y="2952000"/>
                <a:ext cx="498292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4799086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086" y="2952000"/>
                <a:ext cx="548121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2988000" y="4680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000" y="4680000"/>
                <a:ext cx="643786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5188887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887" y="2952000"/>
                <a:ext cx="548121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462948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948" y="2952000"/>
                <a:ext cx="548121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3288802" y="511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802" y="5112000"/>
                <a:ext cx="643786" cy="707886"/>
              </a:xfrm>
              <a:prstGeom prst="rect">
                <a:avLst/>
              </a:prstGeom>
              <a:blipFill rotWithShape="0">
                <a:blip r:embed="rId1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3589604" y="561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604" y="5616000"/>
                <a:ext cx="643786" cy="707886"/>
              </a:xfrm>
              <a:prstGeom prst="rect">
                <a:avLst/>
              </a:prstGeom>
              <a:blipFill rotWithShape="0">
                <a:blip r:embed="rId17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4183344" y="3960000"/>
            <a:ext cx="4696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>
                <a:solidFill>
                  <a:srgbClr val="FF0000"/>
                </a:solidFill>
              </a:rPr>
              <a:t>Periodu označujeme buď třemi tečkami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4183345" y="3960000"/>
            <a:ext cx="49606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>
                <a:solidFill>
                  <a:srgbClr val="FF0000"/>
                </a:solidFill>
              </a:rPr>
              <a:t>Periodu označujeme buď třemi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tečkami nebo častěji vodorovnou čárkou na číslicí či skupinou číslic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5905542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542" y="2952000"/>
                <a:ext cx="548121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469453" y="2952000"/>
                <a:ext cx="1558931" cy="709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acc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453" y="2952000"/>
                <a:ext cx="1558931" cy="709233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93329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37" grpId="0"/>
      <p:bldP spid="38" grpId="0"/>
      <p:bldP spid="39" grpId="0"/>
      <p:bldP spid="40" grpId="0"/>
      <p:bldP spid="41" grpId="0"/>
      <p:bldP spid="48" grpId="0"/>
      <p:bldP spid="52" grpId="0"/>
      <p:bldP spid="53" grpId="0"/>
      <p:bldP spid="54" grpId="0"/>
      <p:bldP spid="55" grpId="0"/>
      <p:bldP spid="42" grpId="0"/>
      <p:bldP spid="43" grpId="0"/>
      <p:bldP spid="44" grpId="0"/>
      <p:bldP spid="45" grpId="0"/>
      <p:bldP spid="2" grpId="0" build="allAtOnce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88548" y="1752472"/>
            <a:ext cx="7555452" cy="91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každé dělení však má ukončený desetinný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(má nenulový zbytek). 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354538" y="4248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538" y="4248000"/>
                <a:ext cx="643786" cy="707886"/>
              </a:xfrm>
              <a:prstGeom prst="rect">
                <a:avLst/>
              </a:prstGeom>
              <a:blipFill rotWithShape="0">
                <a:blip r:embed="rId3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611560" y="2700000"/>
                <a:ext cx="1280607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700000"/>
                <a:ext cx="1280607" cy="11649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763688" y="2952000"/>
                <a:ext cx="21689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𝟏𝟏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2952000"/>
                <a:ext cx="2168900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852000" y="295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2952000"/>
                <a:ext cx="643786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850538" y="3384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538" y="3384000"/>
                <a:ext cx="643786" cy="707886"/>
              </a:xfrm>
              <a:prstGeom prst="rect">
                <a:avLst/>
              </a:prstGeom>
              <a:blipFill rotWithShape="0">
                <a:blip r:embed="rId7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4155709" y="2916000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709" y="2916000"/>
                <a:ext cx="363395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4248000" y="295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000" y="2952000"/>
                <a:ext cx="498292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102538" y="381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538" y="3816000"/>
                <a:ext cx="643786" cy="707886"/>
              </a:xfrm>
              <a:prstGeom prst="rect">
                <a:avLst/>
              </a:prstGeom>
              <a:blipFill rotWithShape="0">
                <a:blip r:embed="rId10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536000" y="295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000" y="2952000"/>
                <a:ext cx="498292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4833163" y="2952000"/>
                <a:ext cx="60293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163" y="2952000"/>
                <a:ext cx="602933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2678538" y="4680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538" y="4680000"/>
                <a:ext cx="643786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5188887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887" y="2952000"/>
                <a:ext cx="548121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5462948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948" y="2952000"/>
                <a:ext cx="548121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2979340" y="511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9340" y="5112000"/>
                <a:ext cx="643786" cy="707886"/>
              </a:xfrm>
              <a:prstGeom prst="rect">
                <a:avLst/>
              </a:prstGeom>
              <a:blipFill rotWithShape="0">
                <a:blip r:embed="rId1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3280142" y="561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142" y="5616000"/>
                <a:ext cx="643786" cy="707886"/>
              </a:xfrm>
              <a:prstGeom prst="rect">
                <a:avLst/>
              </a:prstGeom>
              <a:blipFill rotWithShape="0">
                <a:blip r:embed="rId17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5905542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542" y="2952000"/>
                <a:ext cx="548121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469453" y="2952000"/>
                <a:ext cx="1558931" cy="721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e>
                      </m:acc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453" y="2952000"/>
                <a:ext cx="1558931" cy="721736"/>
              </a:xfrm>
              <a:prstGeom prst="rect">
                <a:avLst/>
              </a:prstGeom>
              <a:blipFill rotWithShape="0">
                <a:blip r:embed="rId19"/>
                <a:stretch>
                  <a:fillRect r="-97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65694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37" grpId="0"/>
      <p:bldP spid="38" grpId="0"/>
      <p:bldP spid="39" grpId="0"/>
      <p:bldP spid="40" grpId="0"/>
      <p:bldP spid="41" grpId="0"/>
      <p:bldP spid="48" grpId="0"/>
      <p:bldP spid="52" grpId="0"/>
      <p:bldP spid="53" grpId="0"/>
      <p:bldP spid="54" grpId="0"/>
      <p:bldP spid="55" grpId="0"/>
      <p:bldP spid="42" grpId="0"/>
      <p:bldP spid="43" grpId="0"/>
      <p:bldP spid="44" grpId="0"/>
      <p:bldP spid="45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706704" y="735760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1888811" y="3729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811" y="3729378"/>
                <a:ext cx="643786" cy="707886"/>
              </a:xfrm>
              <a:prstGeom prst="rect">
                <a:avLst/>
              </a:prstGeom>
              <a:blipFill rotWithShape="0">
                <a:blip r:embed="rId3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67544" y="2181378"/>
                <a:ext cx="974433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181378"/>
                <a:ext cx="974433" cy="11532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153945" y="2433378"/>
                <a:ext cx="21689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945" y="2433378"/>
                <a:ext cx="2168900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098161" y="2433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161" y="2433378"/>
                <a:ext cx="643786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384811" y="2865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811" y="2865378"/>
                <a:ext cx="643786" cy="707886"/>
              </a:xfrm>
              <a:prstGeom prst="rect">
                <a:avLst/>
              </a:prstGeom>
              <a:blipFill rotWithShape="0">
                <a:blip r:embed="rId7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401870" y="2397378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870" y="2397378"/>
                <a:ext cx="363395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3494161" y="2433378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161" y="2433378"/>
                <a:ext cx="498292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1636811" y="3297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6811" y="3297378"/>
                <a:ext cx="643786" cy="707886"/>
              </a:xfrm>
              <a:prstGeom prst="rect">
                <a:avLst/>
              </a:prstGeom>
              <a:blipFill rotWithShape="0">
                <a:blip r:embed="rId10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3782161" y="2433378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161" y="2433378"/>
                <a:ext cx="498292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4079324" y="2433378"/>
                <a:ext cx="60293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324" y="2433378"/>
                <a:ext cx="602933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2212811" y="4161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2811" y="4161378"/>
                <a:ext cx="643786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435048" y="2433378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5048" y="2433378"/>
                <a:ext cx="548121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4709109" y="2433378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109" y="2433378"/>
                <a:ext cx="548121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2513613" y="4593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3613" y="4593378"/>
                <a:ext cx="643786" cy="707886"/>
              </a:xfrm>
              <a:prstGeom prst="rect">
                <a:avLst/>
              </a:prstGeom>
              <a:blipFill rotWithShape="0">
                <a:blip r:embed="rId16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814415" y="5097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415" y="5097378"/>
                <a:ext cx="643786" cy="707886"/>
              </a:xfrm>
              <a:prstGeom prst="rect">
                <a:avLst/>
              </a:prstGeom>
              <a:blipFill rotWithShape="0">
                <a:blip r:embed="rId17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4998232" y="2433378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232" y="2433378"/>
                <a:ext cx="548121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823590" y="2390453"/>
                <a:ext cx="3136860" cy="721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𝟐𝟖𝟓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𝟕𝟏𝟒</m:t>
                          </m:r>
                        </m:e>
                      </m:acc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590" y="2390453"/>
                <a:ext cx="3136860" cy="72173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380303" y="2428525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0303" y="2428525"/>
                <a:ext cx="548121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3157399" y="5529378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7399" y="5529378"/>
                <a:ext cx="643786" cy="707886"/>
              </a:xfrm>
              <a:prstGeom prst="rect">
                <a:avLst/>
              </a:prstGeom>
              <a:blipFill rotWithShape="0">
                <a:blip r:embed="rId21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louk 1"/>
          <p:cNvSpPr/>
          <p:nvPr/>
        </p:nvSpPr>
        <p:spPr bwMode="auto">
          <a:xfrm rot="12202474">
            <a:off x="1240944" y="2332458"/>
            <a:ext cx="3980886" cy="3548821"/>
          </a:xfrm>
          <a:prstGeom prst="arc">
            <a:avLst>
              <a:gd name="adj1" fmla="val 14942286"/>
              <a:gd name="adj2" fmla="val 21597823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8629637">
            <a:off x="3390122" y="998738"/>
            <a:ext cx="2458301" cy="2610733"/>
          </a:xfrm>
          <a:prstGeom prst="arc">
            <a:avLst>
              <a:gd name="adj1" fmla="val 14942286"/>
              <a:gd name="adj2" fmla="val 21597823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2451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8" grpId="0"/>
      <p:bldP spid="52" grpId="0"/>
      <p:bldP spid="53" grpId="0"/>
      <p:bldP spid="54" grpId="0"/>
      <p:bldP spid="55" grpId="0"/>
      <p:bldP spid="42" grpId="0"/>
      <p:bldP spid="43" grpId="0"/>
      <p:bldP spid="44" grpId="0"/>
      <p:bldP spid="45" grpId="0"/>
      <p:bldP spid="21" grpId="0"/>
      <p:bldP spid="22" grpId="0"/>
      <p:bldP spid="23" grpId="0"/>
      <p:bldP spid="24" grpId="0"/>
      <p:bldP spid="2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706704" y="735760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3" name="Obdélník 2"/>
          <p:cNvSpPr/>
          <p:nvPr/>
        </p:nvSpPr>
        <p:spPr>
          <a:xfrm>
            <a:off x="0" y="198884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/>
              <a:t>Každé desetinné číslo se dá zapsat jako desetinný zlomek, </a:t>
            </a:r>
            <a:r>
              <a:rPr lang="cs-CZ" altLang="cs-CZ" sz="2400" b="1" dirty="0" smtClean="0"/>
              <a:t>tedy zlomek</a:t>
            </a:r>
            <a:r>
              <a:rPr lang="cs-CZ" altLang="cs-CZ" sz="2400" b="1" dirty="0"/>
              <a:t>, který má ve jmenovateli 10, 100, </a:t>
            </a:r>
            <a:r>
              <a:rPr lang="cs-CZ" altLang="cs-CZ" sz="2400" b="1" dirty="0" smtClean="0"/>
              <a:t>1000, </a:t>
            </a:r>
            <a:r>
              <a:rPr lang="cs-CZ" altLang="cs-CZ" sz="2400" b="1" dirty="0"/>
              <a:t>...</a:t>
            </a:r>
            <a:endParaRPr lang="cs-CZ" altLang="cs-CZ" sz="24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450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00"/>
                </a:solidFill>
              </a:rPr>
              <a:t>Desetinné číslo převedeme na tvar zlomku tak, že do čitatele zlomku napíšeme číslo bez desetinné čárky, do jmenovatele napíšeme jedničku a tolik nul, kolik desetinných míst bylo za desetinnou čárkou.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0" y="3204000"/>
                <a:ext cx="147187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04000"/>
                <a:ext cx="1471878" cy="61555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512000" y="2880000"/>
                <a:ext cx="61395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000" y="2880000"/>
                <a:ext cx="613951" cy="11524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2520000" y="3204000"/>
                <a:ext cx="1778051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𝟔𝟕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3204000"/>
                <a:ext cx="1778051" cy="61555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4320000" y="2880000"/>
                <a:ext cx="755014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2880000"/>
                <a:ext cx="755014" cy="115647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580112" y="3204000"/>
                <a:ext cx="2084225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𝟐𝟑𝟏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3204000"/>
                <a:ext cx="2084225" cy="61555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828341" y="2880000"/>
                <a:ext cx="1061188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𝟐𝟑𝟏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8341" y="2880000"/>
                <a:ext cx="1061188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440000" y="288000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2880000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4176000" y="2880000"/>
                <a:ext cx="1061188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0" y="2880000"/>
                <a:ext cx="1061188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7628932" y="2880000"/>
                <a:ext cx="1479572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𝟐𝟑𝟏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8932" y="2880000"/>
                <a:ext cx="1479572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45000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Desetinné číslo převedeme na tvar zlomku tak, že do čitatele zlomku napíšeme číslo bez desetinné čárky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7273132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4" grpId="2"/>
      <p:bldP spid="4" grpId="3"/>
      <p:bldP spid="4" grpId="4"/>
      <p:bldP spid="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6" grpId="0"/>
      <p:bldP spid="6" grpId="1"/>
      <p:bldP spid="6" grpId="2"/>
      <p:bldP spid="6" grpId="3"/>
      <p:bldP spid="6" grpId="4"/>
      <p:bldP spid="6" grpId="5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2117</TotalTime>
  <Words>781</Words>
  <Application>Microsoft Office PowerPoint</Application>
  <PresentationFormat>Předvádění na obrazovce (4:3)</PresentationFormat>
  <Paragraphs>299</Paragraphs>
  <Slides>16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Cambria Math</vt:lpstr>
      <vt:lpstr>Tahoma</vt:lpstr>
      <vt:lpstr>Trebuchet MS</vt:lpstr>
      <vt:lpstr>Wingdings</vt:lpstr>
      <vt:lpstr>Prezentace školení zaměstnanců</vt:lpstr>
      <vt:lpstr>Zlomky a desetinná čísla</vt:lpstr>
      <vt:lpstr>Zlomky a desetinná čísla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321</cp:revision>
  <dcterms:created xsi:type="dcterms:W3CDTF">2012-01-02T08:14:14Z</dcterms:created>
  <dcterms:modified xsi:type="dcterms:W3CDTF">2015-11-14T16:53:52Z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