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5" r:id="rId4"/>
    <p:sldId id="266" r:id="rId5"/>
    <p:sldId id="267" r:id="rId6"/>
    <p:sldId id="269" r:id="rId7"/>
    <p:sldId id="270" r:id="rId8"/>
    <p:sldId id="268" r:id="rId9"/>
    <p:sldId id="271" r:id="rId10"/>
    <p:sldId id="273" r:id="rId11"/>
    <p:sldId id="272" r:id="rId12"/>
    <p:sldId id="277" r:id="rId13"/>
    <p:sldId id="275" r:id="rId14"/>
    <p:sldId id="278" r:id="rId15"/>
    <p:sldId id="276" r:id="rId16"/>
    <p:sldId id="274" r:id="rId1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72F828"/>
    <a:srgbClr val="FF3399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5" autoAdjust="0"/>
    <p:restoredTop sz="94600" autoAdjust="0"/>
  </p:normalViewPr>
  <p:slideViewPr>
    <p:cSldViewPr>
      <p:cViewPr varScale="1">
        <p:scale>
          <a:sx n="57" d="100"/>
          <a:sy n="57" d="100"/>
        </p:scale>
        <p:origin x="60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95779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652475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61511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9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4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3.png"/><Relationship Id="rId17" Type="http://schemas.openxmlformats.org/officeDocument/2006/relationships/image" Target="../media/image43.png"/><Relationship Id="rId2" Type="http://schemas.openxmlformats.org/officeDocument/2006/relationships/image" Target="../media/image64.png"/><Relationship Id="rId16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11" Type="http://schemas.openxmlformats.org/officeDocument/2006/relationships/image" Target="../media/image72.png"/><Relationship Id="rId5" Type="http://schemas.openxmlformats.org/officeDocument/2006/relationships/image" Target="../media/image67.png"/><Relationship Id="rId15" Type="http://schemas.openxmlformats.org/officeDocument/2006/relationships/image" Target="../media/image76.png"/><Relationship Id="rId10" Type="http://schemas.openxmlformats.org/officeDocument/2006/relationships/image" Target="../media/image44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image" Target="../media/image7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9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17" Type="http://schemas.openxmlformats.org/officeDocument/2006/relationships/image" Target="../media/image93.png"/><Relationship Id="rId2" Type="http://schemas.openxmlformats.org/officeDocument/2006/relationships/image" Target="../media/image78.png"/><Relationship Id="rId16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1.png"/><Relationship Id="rId15" Type="http://schemas.openxmlformats.org/officeDocument/2006/relationships/image" Target="../media/image9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Relationship Id="rId14" Type="http://schemas.openxmlformats.org/officeDocument/2006/relationships/image" Target="../media/image9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74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76.png"/><Relationship Id="rId2" Type="http://schemas.openxmlformats.org/officeDocument/2006/relationships/image" Target="../media/image94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11" Type="http://schemas.openxmlformats.org/officeDocument/2006/relationships/image" Target="../media/image77.png"/><Relationship Id="rId5" Type="http://schemas.openxmlformats.org/officeDocument/2006/relationships/image" Target="../media/image97.png"/><Relationship Id="rId15" Type="http://schemas.openxmlformats.org/officeDocument/2006/relationships/image" Target="../media/image104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Relationship Id="rId14" Type="http://schemas.openxmlformats.org/officeDocument/2006/relationships/image" Target="../media/image10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Relationship Id="rId9" Type="http://schemas.openxmlformats.org/officeDocument/2006/relationships/image" Target="../media/image1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10" Type="http://schemas.openxmlformats.org/officeDocument/2006/relationships/image" Target="../media/image11.pn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Rovnost, rozšiřování a krácení zlomků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213285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>
                <a:solidFill>
                  <a:srgbClr val="FF0000"/>
                </a:solidFill>
              </a:rPr>
              <a:t>Zlomky krátíme vždy do základního tvaru.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539552" y="476672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546710" y="4077072"/>
                <a:ext cx="1133323" cy="17297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num>
                        <m:den>
                          <m:r>
                            <a:rPr lang="cs-CZ" sz="6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6710" y="4077072"/>
                <a:ext cx="1133323" cy="172976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>
            <a:off x="-36512" y="278383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>
                <a:solidFill>
                  <a:srgbClr val="C00000"/>
                </a:solidFill>
              </a:rPr>
              <a:t>Zlomek v základním tvaru je ten, jehož čitatel a jmenovatel jsou nesoudělná čísla.</a:t>
            </a:r>
            <a:endParaRPr lang="cs-CZ" sz="3200" dirty="0">
              <a:solidFill>
                <a:srgbClr val="C0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482814" y="5646030"/>
            <a:ext cx="729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12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3410806" y="386104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12</a:t>
            </a:r>
            <a:endParaRPr lang="cs-CZ" sz="2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Obdélník 20"/>
              <p:cNvSpPr/>
              <p:nvPr/>
            </p:nvSpPr>
            <p:spPr>
              <a:xfrm>
                <a:off x="3779912" y="4018914"/>
                <a:ext cx="1986954" cy="18457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  </m:t>
                      </m:r>
                      <m:f>
                        <m:fPr>
                          <m:ctrlPr>
                            <a:rPr lang="cs-CZ" sz="6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6000" dirty="0"/>
              </a:p>
            </p:txBody>
          </p:sp>
        </mc:Choice>
        <mc:Fallback>
          <p:sp>
            <p:nvSpPr>
              <p:cNvPr id="21" name="Obdélník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4018914"/>
                <a:ext cx="1986954" cy="18457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22"/>
          <p:cNvCxnSpPr/>
          <p:nvPr/>
        </p:nvCxnSpPr>
        <p:spPr bwMode="auto">
          <a:xfrm>
            <a:off x="4932040" y="586800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4932040" y="594000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887063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1700808"/>
            <a:ext cx="802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Upravte zlomky do základního tvaru:</a:t>
            </a:r>
            <a:endParaRPr lang="cs-CZ" sz="3200" b="1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539552" y="476672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896463" cy="8182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896463" cy="8182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896463" cy="8182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896464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896464" cy="8066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𝟑𝟗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896463" cy="8182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1112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111266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𝟗𝟗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896463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8279999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99" y="360000"/>
                <a:ext cx="314189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8279998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98" y="360000"/>
                <a:ext cx="314189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85720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1908121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Doplňte chybějící čísla, aby platila rovnost:</a:t>
            </a:r>
            <a:endParaRPr lang="cs-CZ" sz="3200" b="1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323528" y="227249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Rozšiřování a krácení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326453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/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326453" cy="84664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211036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211036" cy="84664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326452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/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26452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211036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211036" cy="8466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211036" cy="846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211036" cy="84683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211036" cy="846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211036" cy="84683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54125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/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541256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326452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/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326452" cy="84664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8279997" y="359999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97" y="359999"/>
                <a:ext cx="528991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8279999" y="359999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99" y="359999"/>
                <a:ext cx="314189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46368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1700808"/>
            <a:ext cx="802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Upravte zlomky do základního tvaru:</a:t>
            </a:r>
            <a:endParaRPr lang="cs-CZ" sz="3200" b="1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539552" y="476672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896463" cy="8182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𝟔𝟑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896463" cy="8182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111266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111266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896464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896464" cy="8072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896463" cy="81823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896463" cy="8182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896464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8964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896463" cy="81823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8280000" y="358491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58491"/>
                <a:ext cx="314189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828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806631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95727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1908121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Doplňte chybějící čísla, aby platila rovnost:</a:t>
            </a:r>
            <a:endParaRPr lang="cs-CZ" sz="3200" b="1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323528" y="227249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Rozšiřování a krácení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211036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/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211036" cy="8066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211036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𝟔𝟑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211036" cy="84664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326452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/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26452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211037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/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211037" cy="8094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640642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640642" cy="84664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425840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425840" cy="84664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42583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num>
                        <m:den/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425839" cy="8066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425839" cy="846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425839" cy="84664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8280000" y="360000"/>
                <a:ext cx="41517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cs-CZ" sz="2800" b="1" dirty="0" smtClean="0">
                    <a:solidFill>
                      <a:srgbClr val="FF0000"/>
                    </a:solidFill>
                  </a:rPr>
                  <a:t>5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415178" cy="430887"/>
              </a:xfrm>
              <a:prstGeom prst="rect">
                <a:avLst/>
              </a:prstGeom>
              <a:blipFill rotWithShape="0">
                <a:blip r:embed="rId14"/>
                <a:stretch>
                  <a:fillRect l="-51471" t="-25352" b="-492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𝟒𝟖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𝟑𝟒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43088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43088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7772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08112" y="1700808"/>
            <a:ext cx="802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Upravte zlomky do základního tvaru:</a:t>
            </a:r>
            <a:endParaRPr lang="cs-CZ" sz="3200" b="1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539552" y="476672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896464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896464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1112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111266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1112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𝟗𝟎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111266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11126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𝟏𝟔𝟖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111266" cy="8096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4860000" y="2539115"/>
                <a:ext cx="1111266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𝟏𝟖𝟗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2539115"/>
                <a:ext cx="1111266" cy="80964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4860000" y="3619115"/>
                <a:ext cx="1111266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𝟏𝟎𝟒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3619115"/>
                <a:ext cx="1111266" cy="8182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860000" y="4699115"/>
                <a:ext cx="11112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𝟏𝟑𝟓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4699115"/>
                <a:ext cx="1111266" cy="8094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860000" y="5779115"/>
                <a:ext cx="11112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𝟗𝟔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𝟐𝟒𝟎</m:t>
                          </m:r>
                        </m:den>
                      </m:f>
                      <m:r>
                        <a:rPr lang="cs-CZ" sz="2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5779115"/>
                <a:ext cx="1111266" cy="80945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828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528991" cy="806631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8280000" y="360000"/>
                <a:ext cx="314189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18429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0" y="360000"/>
                <a:ext cx="314189" cy="80945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77132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2" grpId="0"/>
      <p:bldP spid="25" grpId="0"/>
      <p:bldP spid="26" grpId="0"/>
      <p:bldP spid="27" grpId="0"/>
      <p:bldP spid="12" grpId="0"/>
      <p:bldP spid="12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5"/>
          <p:cNvSpPr txBox="1">
            <a:spLocks/>
          </p:cNvSpPr>
          <p:nvPr/>
        </p:nvSpPr>
        <p:spPr>
          <a:xfrm>
            <a:off x="1027435" y="404663"/>
            <a:ext cx="7793037" cy="137245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 a rozšiřování zlomků</a:t>
            </a:r>
          </a:p>
          <a:p>
            <a:pPr algn="ctr"/>
            <a:r>
              <a:rPr lang="cs-CZ" kern="0" dirty="0" smtClean="0"/>
              <a:t>shrnutí</a:t>
            </a:r>
            <a:endParaRPr lang="cs-CZ" kern="0" dirty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987134" y="1667190"/>
            <a:ext cx="8136904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700" b="1" dirty="0">
                <a:solidFill>
                  <a:srgbClr val="FF0000"/>
                </a:solidFill>
              </a:rPr>
              <a:t>Krácení zlomků je dělení čitatele i jmenovatele stejným číslem různým od nuly.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8850" y="4149080"/>
            <a:ext cx="9180512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700" b="1" dirty="0" smtClean="0">
                <a:solidFill>
                  <a:srgbClr val="FF0000"/>
                </a:solidFill>
              </a:rPr>
              <a:t>Rozšiřování </a:t>
            </a:r>
            <a:r>
              <a:rPr lang="cs-CZ" altLang="cs-CZ" sz="2700" b="1" dirty="0">
                <a:solidFill>
                  <a:srgbClr val="FF0000"/>
                </a:solidFill>
              </a:rPr>
              <a:t>zlomků je </a:t>
            </a:r>
            <a:r>
              <a:rPr lang="cs-CZ" altLang="cs-CZ" sz="2700" b="1" dirty="0" smtClean="0">
                <a:solidFill>
                  <a:srgbClr val="FF0000"/>
                </a:solidFill>
              </a:rPr>
              <a:t>násobení </a:t>
            </a:r>
            <a:r>
              <a:rPr lang="cs-CZ" altLang="cs-CZ" sz="2700" b="1" dirty="0">
                <a:solidFill>
                  <a:srgbClr val="FF0000"/>
                </a:solidFill>
              </a:rPr>
              <a:t>čitatele i jmenovatele stejným číslem různým od nuly.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1403648" y="2667390"/>
                <a:ext cx="1277593" cy="1387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𝟏𝟐𝟔</m:t>
                          </m:r>
                        </m:num>
                        <m:den>
                          <m:r>
                            <a:rPr lang="cs-CZ" sz="4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𝟐𝟏𝟎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667390"/>
                <a:ext cx="1277593" cy="138768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ovéPole 14"/>
          <p:cNvSpPr txBox="1"/>
          <p:nvPr/>
        </p:nvSpPr>
        <p:spPr>
          <a:xfrm>
            <a:off x="5940152" y="378904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7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868144" y="256490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7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355976" y="3831431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211960" y="257624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411760" y="386104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2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555776" y="2570643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2</a:t>
            </a:r>
            <a:endParaRPr lang="cs-CZ" sz="2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Obdélník 25"/>
              <p:cNvSpPr/>
              <p:nvPr/>
            </p:nvSpPr>
            <p:spPr>
              <a:xfrm>
                <a:off x="2550678" y="2669059"/>
                <a:ext cx="2093330" cy="14800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𝟔𝟑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𝟏𝟎𝟓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Obdélník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678" y="2669059"/>
                <a:ext cx="2093330" cy="14800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Obdélník 26"/>
              <p:cNvSpPr/>
              <p:nvPr/>
            </p:nvSpPr>
            <p:spPr>
              <a:xfrm>
                <a:off x="4503546" y="2653671"/>
                <a:ext cx="1724638" cy="1495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Obdélník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3546" y="2653671"/>
                <a:ext cx="1724638" cy="149540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Obdélník 27"/>
              <p:cNvSpPr/>
              <p:nvPr/>
            </p:nvSpPr>
            <p:spPr>
              <a:xfrm>
                <a:off x="6084168" y="2653991"/>
                <a:ext cx="1355948" cy="1495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800" dirty="0"/>
              </a:p>
            </p:txBody>
          </p:sp>
        </mc:Choice>
        <mc:Fallback>
          <p:sp>
            <p:nvSpPr>
              <p:cNvPr id="28" name="Obdélník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653991"/>
                <a:ext cx="1355948" cy="149508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Přímá spojnice 28"/>
          <p:cNvCxnSpPr/>
          <p:nvPr/>
        </p:nvCxnSpPr>
        <p:spPr bwMode="auto">
          <a:xfrm>
            <a:off x="6660232" y="414908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6660232" y="422108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1655525" y="5214801"/>
                <a:ext cx="540211" cy="1387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525" y="5214801"/>
                <a:ext cx="540211" cy="13876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5472100" y="630631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5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5432542" y="5094259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5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3515991" y="630631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515399" y="508936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979712" y="630631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∙ 2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979712" y="511805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B050"/>
                </a:solidFill>
              </a:rPr>
              <a:t>∙ </a:t>
            </a:r>
            <a:r>
              <a:rPr lang="cs-CZ" sz="2400" b="1" dirty="0" smtClean="0">
                <a:solidFill>
                  <a:srgbClr val="00B050"/>
                </a:solidFill>
              </a:rPr>
              <a:t>2</a:t>
            </a:r>
            <a:endParaRPr lang="cs-CZ" sz="2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Obdélník 37"/>
              <p:cNvSpPr/>
              <p:nvPr/>
            </p:nvSpPr>
            <p:spPr>
              <a:xfrm>
                <a:off x="2267744" y="5156643"/>
                <a:ext cx="1492203" cy="14773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4800" b="1" i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4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800" b="1" i="1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Obdélník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5156643"/>
                <a:ext cx="1492203" cy="14773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Obdélník 38"/>
              <p:cNvSpPr/>
              <p:nvPr/>
            </p:nvSpPr>
            <p:spPr>
              <a:xfrm>
                <a:off x="3779912" y="5176124"/>
                <a:ext cx="1860894" cy="1495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4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4800" b="1" i="1"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Obdélník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5176124"/>
                <a:ext cx="1860894" cy="149540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Obdélník 39"/>
              <p:cNvSpPr/>
              <p:nvPr/>
            </p:nvSpPr>
            <p:spPr>
              <a:xfrm>
                <a:off x="5724128" y="5156643"/>
                <a:ext cx="1860894" cy="1495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4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800" b="1" i="1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 panose="02040503050406030204" pitchFamily="18" charset="0"/>
                            </a:rPr>
                            <m:t>𝟗𝟎</m:t>
                          </m:r>
                        </m:den>
                      </m:f>
                    </m:oMath>
                  </m:oMathPara>
                </a14:m>
                <a:endParaRPr lang="cs-CZ" sz="4800" dirty="0"/>
              </a:p>
            </p:txBody>
          </p:sp>
        </mc:Choice>
        <mc:Fallback>
          <p:sp>
            <p:nvSpPr>
              <p:cNvPr id="40" name="Obdélník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5156643"/>
                <a:ext cx="1860894" cy="149508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>
            <a:off x="6628761" y="6649566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6628761" y="6721566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744076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9" grpId="0"/>
      <p:bldP spid="20" grpId="0"/>
      <p:bldP spid="22" grpId="0"/>
      <p:bldP spid="25" grpId="0"/>
      <p:bldP spid="26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56006" y="115966"/>
            <a:ext cx="7793037" cy="1129208"/>
          </a:xfrm>
        </p:spPr>
        <p:txBody>
          <a:bodyPr/>
          <a:lstStyle/>
          <a:p>
            <a:pPr algn="ctr"/>
            <a:r>
              <a:rPr lang="cs-CZ" dirty="0" smtClean="0"/>
              <a:t>Zlomky</a:t>
            </a:r>
            <a:endParaRPr lang="cs-C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3528" y="1746121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Slouží k vyjádření části celku</a:t>
            </a:r>
            <a:r>
              <a:rPr lang="cs-CZ" altLang="cs-CZ" sz="2000" b="1" dirty="0"/>
              <a:t>. </a:t>
            </a:r>
            <a:endParaRPr lang="cs-CZ" altLang="cs-CZ" sz="4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19510" y="5860387"/>
            <a:ext cx="2076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Kruh = Celek</a:t>
            </a:r>
            <a:endParaRPr lang="cs-CZ" sz="2400" b="1" dirty="0"/>
          </a:p>
        </p:txBody>
      </p:sp>
      <p:pic>
        <p:nvPicPr>
          <p:cNvPr id="17" name="Picture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Přímá spojnice se šipkou 8"/>
          <p:cNvCxnSpPr/>
          <p:nvPr/>
        </p:nvCxnSpPr>
        <p:spPr bwMode="auto">
          <a:xfrm flipV="1">
            <a:off x="1935492" y="4318378"/>
            <a:ext cx="2160240" cy="1368152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ovéPole 18"/>
          <p:cNvSpPr txBox="1"/>
          <p:nvPr/>
        </p:nvSpPr>
        <p:spPr>
          <a:xfrm>
            <a:off x="7184530" y="2405006"/>
            <a:ext cx="1759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Tři čtvrtiny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4926" y="2467378"/>
            <a:ext cx="2326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Jedna čtvrtina</a:t>
            </a:r>
            <a:endParaRPr lang="cs-CZ" sz="2400" b="1" dirty="0"/>
          </a:p>
        </p:txBody>
      </p:sp>
      <p:sp>
        <p:nvSpPr>
          <p:cNvPr id="14" name="Obdélník 13"/>
          <p:cNvSpPr/>
          <p:nvPr/>
        </p:nvSpPr>
        <p:spPr>
          <a:xfrm>
            <a:off x="2556678" y="5253537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800" b="1" dirty="0"/>
              <a:t>Rozdělíme-li celek na stejné části, </a:t>
            </a:r>
            <a:r>
              <a:rPr lang="cs-CZ" altLang="cs-CZ" sz="2800" b="1" dirty="0" smtClean="0"/>
              <a:t/>
            </a:r>
            <a:br>
              <a:rPr lang="cs-CZ" altLang="cs-CZ" sz="2800" b="1" dirty="0" smtClean="0"/>
            </a:br>
            <a:r>
              <a:rPr lang="cs-CZ" altLang="cs-CZ" sz="2800" b="1" dirty="0" smtClean="0"/>
              <a:t>dostaneme </a:t>
            </a:r>
            <a:r>
              <a:rPr lang="cs-CZ" altLang="cs-CZ" sz="2800" b="1" dirty="0"/>
              <a:t>zlomky.</a:t>
            </a:r>
          </a:p>
        </p:txBody>
      </p:sp>
      <p:pic>
        <p:nvPicPr>
          <p:cNvPr id="16" name="Picture 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0" y="2520000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Přímá spojnice se šipkou 19"/>
          <p:cNvCxnSpPr/>
          <p:nvPr/>
        </p:nvCxnSpPr>
        <p:spPr bwMode="auto">
          <a:xfrm>
            <a:off x="1034710" y="2939717"/>
            <a:ext cx="2745202" cy="31628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5796136" y="2956431"/>
            <a:ext cx="2160240" cy="832609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873" y="2926831"/>
                <a:ext cx="1368152" cy="182094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031" y="2904196"/>
                <a:ext cx="1368152" cy="18209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3" grpId="1"/>
      <p:bldP spid="19" grpId="0"/>
      <p:bldP spid="22" grpId="0"/>
      <p:bldP spid="14" grpId="0"/>
      <p:bldP spid="28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606964" y="336295"/>
            <a:ext cx="67481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Zapište zlomkem </a:t>
            </a:r>
            <a:br>
              <a:rPr lang="cs-CZ" sz="4000" b="1" dirty="0" smtClean="0"/>
            </a:br>
            <a:r>
              <a:rPr lang="cs-CZ" sz="4000" b="1" dirty="0" smtClean="0"/>
              <a:t>vybarvenou část </a:t>
            </a:r>
            <a:r>
              <a:rPr lang="cs-CZ" sz="4000" b="1" dirty="0" smtClean="0"/>
              <a:t>kruhu:</a:t>
            </a:r>
            <a:endParaRPr lang="cs-CZ" sz="40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1980000"/>
            <a:ext cx="2295525" cy="22860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000" y="1980000"/>
            <a:ext cx="2314575" cy="2257425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980000"/>
            <a:ext cx="2324100" cy="22574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2005967" y="1998465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967" y="1998465"/>
                <a:ext cx="1368152" cy="183973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4983581" y="19800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581" y="1980000"/>
                <a:ext cx="1368152" cy="183973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7868280" y="1980000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8280" y="1980000"/>
                <a:ext cx="1368152" cy="183973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Obrázek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12" y="4437360"/>
            <a:ext cx="2262858" cy="2232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051720" y="4633493"/>
                <a:ext cx="1368152" cy="183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4633493"/>
                <a:ext cx="1368152" cy="183973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3211448" y="4234267"/>
            <a:ext cx="6012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b="1" dirty="0" smtClean="0">
                <a:solidFill>
                  <a:srgbClr val="FF0000"/>
                </a:solidFill>
              </a:rPr>
              <a:t>Rovná-li se čitatel jmenovateli, je hodnota zlomku rovna jedné.</a:t>
            </a:r>
            <a:endParaRPr lang="cs-CZ" sz="30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3160564" y="5326189"/>
            <a:ext cx="6012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b="1" dirty="0" smtClean="0">
                <a:solidFill>
                  <a:srgbClr val="FF0000"/>
                </a:solidFill>
              </a:rPr>
              <a:t>Stejný zlomek lze zapsat mnoha různými způsoby.</a:t>
            </a:r>
            <a:endParaRPr lang="cs-CZ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4856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Obdélník 67"/>
          <p:cNvSpPr/>
          <p:nvPr/>
        </p:nvSpPr>
        <p:spPr bwMode="auto">
          <a:xfrm>
            <a:off x="6588224" y="5477544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 bwMode="auto">
          <a:xfrm>
            <a:off x="6588224" y="5326344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Obdélník 69"/>
          <p:cNvSpPr/>
          <p:nvPr/>
        </p:nvSpPr>
        <p:spPr bwMode="auto">
          <a:xfrm>
            <a:off x="6588224" y="5175144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bdélník 70"/>
          <p:cNvSpPr/>
          <p:nvPr/>
        </p:nvSpPr>
        <p:spPr bwMode="auto">
          <a:xfrm>
            <a:off x="6588224" y="5027544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bdélník 71"/>
          <p:cNvSpPr/>
          <p:nvPr/>
        </p:nvSpPr>
        <p:spPr bwMode="auto">
          <a:xfrm>
            <a:off x="6588224" y="4876344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Obdélník 72"/>
          <p:cNvSpPr/>
          <p:nvPr/>
        </p:nvSpPr>
        <p:spPr bwMode="auto">
          <a:xfrm>
            <a:off x="6588224" y="4725144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606964" y="336295"/>
            <a:ext cx="67481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Zapište zlomkem </a:t>
            </a:r>
            <a:br>
              <a:rPr lang="cs-CZ" sz="4000" b="1" dirty="0" smtClean="0"/>
            </a:br>
            <a:r>
              <a:rPr lang="cs-CZ" sz="4000" b="1" dirty="0" smtClean="0"/>
              <a:t>vybarvenou část </a:t>
            </a:r>
            <a:r>
              <a:rPr lang="cs-CZ" sz="4000" b="1" dirty="0" smtClean="0"/>
              <a:t>čtverce</a:t>
            </a:r>
            <a:r>
              <a:rPr lang="cs-CZ" sz="4000" b="1" dirty="0" smtClean="0"/>
              <a:t>: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3636096" y="4725344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6588424" y="4725344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3600000" y="234000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bdélník 14"/>
          <p:cNvSpPr/>
          <p:nvPr/>
        </p:nvSpPr>
        <p:spPr bwMode="auto">
          <a:xfrm>
            <a:off x="611760" y="2340000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611760" y="4725344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6588224" y="2318803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 bwMode="auto">
          <a:xfrm>
            <a:off x="6588424" y="6379200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3636096" y="6345344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3636096" y="6165344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3636096" y="5985344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délník 28"/>
          <p:cNvSpPr/>
          <p:nvPr/>
        </p:nvSpPr>
        <p:spPr bwMode="auto">
          <a:xfrm>
            <a:off x="3636096" y="5805344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 bwMode="auto">
          <a:xfrm>
            <a:off x="3636096" y="5445344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/>
          <p:nvPr/>
        </p:nvSpPr>
        <p:spPr bwMode="auto">
          <a:xfrm>
            <a:off x="3636096" y="5625344"/>
            <a:ext cx="1800000" cy="18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délník 31"/>
          <p:cNvSpPr/>
          <p:nvPr/>
        </p:nvSpPr>
        <p:spPr bwMode="auto">
          <a:xfrm>
            <a:off x="3636096" y="5265344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délník 32"/>
          <p:cNvSpPr/>
          <p:nvPr/>
        </p:nvSpPr>
        <p:spPr bwMode="auto">
          <a:xfrm>
            <a:off x="3636096" y="5085344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délník 33"/>
          <p:cNvSpPr/>
          <p:nvPr/>
        </p:nvSpPr>
        <p:spPr bwMode="auto">
          <a:xfrm>
            <a:off x="3636096" y="4905344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6588424" y="6228000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6588424" y="6076800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6588424" y="5929200"/>
            <a:ext cx="1800000" cy="147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6588424" y="5778000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6588424" y="5626800"/>
            <a:ext cx="1800000" cy="151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délník 41"/>
          <p:cNvSpPr/>
          <p:nvPr/>
        </p:nvSpPr>
        <p:spPr bwMode="auto">
          <a:xfrm>
            <a:off x="3600000" y="3690000"/>
            <a:ext cx="1800000" cy="45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délník 43"/>
          <p:cNvSpPr/>
          <p:nvPr/>
        </p:nvSpPr>
        <p:spPr bwMode="auto">
          <a:xfrm>
            <a:off x="3600000" y="3240000"/>
            <a:ext cx="1800000" cy="45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bdélník 44"/>
          <p:cNvSpPr/>
          <p:nvPr/>
        </p:nvSpPr>
        <p:spPr bwMode="auto">
          <a:xfrm>
            <a:off x="3600000" y="2790000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6588224" y="3820003"/>
            <a:ext cx="1800000" cy="298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délník 47"/>
          <p:cNvSpPr/>
          <p:nvPr/>
        </p:nvSpPr>
        <p:spPr bwMode="auto">
          <a:xfrm>
            <a:off x="610648" y="3240000"/>
            <a:ext cx="1800000" cy="900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délník 49"/>
          <p:cNvSpPr/>
          <p:nvPr/>
        </p:nvSpPr>
        <p:spPr bwMode="auto">
          <a:xfrm>
            <a:off x="6588224" y="3521203"/>
            <a:ext cx="1800000" cy="298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délník 50"/>
          <p:cNvSpPr/>
          <p:nvPr/>
        </p:nvSpPr>
        <p:spPr bwMode="auto">
          <a:xfrm>
            <a:off x="6588224" y="3217003"/>
            <a:ext cx="1800000" cy="30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6588224" y="2920003"/>
            <a:ext cx="1800000" cy="298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6588224" y="2621203"/>
            <a:ext cx="1800000" cy="298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611760" y="6302144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611760" y="5852144"/>
            <a:ext cx="1800000" cy="223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bdélník 55"/>
          <p:cNvSpPr/>
          <p:nvPr/>
        </p:nvSpPr>
        <p:spPr bwMode="auto">
          <a:xfrm>
            <a:off x="611760" y="5402144"/>
            <a:ext cx="1800000" cy="223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bdélník 56"/>
          <p:cNvSpPr/>
          <p:nvPr/>
        </p:nvSpPr>
        <p:spPr bwMode="auto">
          <a:xfrm>
            <a:off x="611760" y="6075344"/>
            <a:ext cx="1800000" cy="226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bdélník 57"/>
          <p:cNvSpPr/>
          <p:nvPr/>
        </p:nvSpPr>
        <p:spPr bwMode="auto">
          <a:xfrm>
            <a:off x="611760" y="5625344"/>
            <a:ext cx="1800000" cy="226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bdélník 58"/>
          <p:cNvSpPr/>
          <p:nvPr/>
        </p:nvSpPr>
        <p:spPr bwMode="auto">
          <a:xfrm>
            <a:off x="611760" y="5175344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bdélník 59"/>
          <p:cNvSpPr/>
          <p:nvPr/>
        </p:nvSpPr>
        <p:spPr bwMode="auto">
          <a:xfrm>
            <a:off x="611760" y="4948544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3852403" y="4252004"/>
                <a:ext cx="1368152" cy="2511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403" y="4252004"/>
                <a:ext cx="1368152" cy="25113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3816881" y="1866618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6881" y="1866618"/>
                <a:ext cx="1368152" cy="24302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826572" y="4259602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572" y="4259602"/>
                <a:ext cx="1368152" cy="243021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6803283" y="4259602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283" y="4259602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6810521" y="1844824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521" y="1844824"/>
                <a:ext cx="1368152" cy="24302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827128" y="1866619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128" y="1866619"/>
                <a:ext cx="1368152" cy="243021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ovéPole 5"/>
          <p:cNvSpPr txBox="1"/>
          <p:nvPr/>
        </p:nvSpPr>
        <p:spPr>
          <a:xfrm>
            <a:off x="17594" y="5113450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634018" y="2790074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2728293" y="5136737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460432" y="2826422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2678576" y="2740275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5746889" y="5118968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</p:spTree>
    <p:extLst>
      <p:ext uri="{BB962C8B-B14F-4D97-AF65-F5344CB8AC3E}">
        <p14:creationId xmlns:p14="http://schemas.microsoft.com/office/powerpoint/2010/main" val="37600056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2" grpId="0" animBg="1"/>
      <p:bldP spid="13" grpId="0" animBg="1"/>
      <p:bldP spid="14" grpId="0" animBg="1"/>
      <p:bldP spid="15" grpId="0" animBg="1"/>
      <p:bldP spid="16" grpId="0" animBg="1"/>
      <p:bldP spid="22" grpId="0" animBg="1"/>
      <p:bldP spid="4" grpId="0" animBg="1"/>
      <p:bldP spid="23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  <p:bldP spid="45" grpId="0" animBg="1"/>
      <p:bldP spid="46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/>
      <p:bldP spid="62" grpId="0"/>
      <p:bldP spid="63" grpId="0"/>
      <p:bldP spid="64" grpId="0"/>
      <p:bldP spid="65" grpId="0"/>
      <p:bldP spid="66" grpId="0"/>
      <p:bldP spid="6" grpId="0"/>
      <p:bldP spid="74" grpId="0"/>
      <p:bldP spid="75" grpId="0"/>
      <p:bldP spid="76" grpId="0"/>
      <p:bldP spid="77" grpId="0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8711" y="188522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rgbClr val="FF0000"/>
                </a:solidFill>
              </a:rPr>
              <a:t>Hodnota zlomku se nezmění, vynásobíme-li čitatele</a:t>
            </a:r>
            <a:br>
              <a:rPr lang="cs-CZ" altLang="cs-CZ" sz="2800" b="1" dirty="0" smtClean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 i jmenovatele stejným číslem, různým od nuly.</a:t>
            </a:r>
            <a:endParaRPr lang="cs-CZ" sz="4000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856006" y="512222"/>
            <a:ext cx="7793037" cy="90055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Rozšiřování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117897" y="3720975"/>
                <a:ext cx="8908208" cy="1814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97" y="3720975"/>
                <a:ext cx="8908208" cy="18145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ahnutá šipka dolů 12"/>
          <p:cNvSpPr/>
          <p:nvPr/>
        </p:nvSpPr>
        <p:spPr bwMode="auto">
          <a:xfrm>
            <a:off x="467544" y="3284968"/>
            <a:ext cx="1548000" cy="360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Zahnutá šipka dolů 13"/>
          <p:cNvSpPr/>
          <p:nvPr/>
        </p:nvSpPr>
        <p:spPr bwMode="auto">
          <a:xfrm>
            <a:off x="467544" y="3248968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Zahnutá šipka dolů 14"/>
          <p:cNvSpPr/>
          <p:nvPr/>
        </p:nvSpPr>
        <p:spPr bwMode="auto">
          <a:xfrm>
            <a:off x="468000" y="3212968"/>
            <a:ext cx="4500000" cy="504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Zahnutá šipka dolů 15"/>
          <p:cNvSpPr/>
          <p:nvPr/>
        </p:nvSpPr>
        <p:spPr bwMode="auto">
          <a:xfrm>
            <a:off x="468000" y="3176968"/>
            <a:ext cx="6120000" cy="576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Zahnutá šipka dolů 16"/>
          <p:cNvSpPr/>
          <p:nvPr/>
        </p:nvSpPr>
        <p:spPr bwMode="auto">
          <a:xfrm>
            <a:off x="468000" y="3140968"/>
            <a:ext cx="7920000" cy="648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Zahnutá šipka dolů 17"/>
          <p:cNvSpPr/>
          <p:nvPr/>
        </p:nvSpPr>
        <p:spPr bwMode="auto">
          <a:xfrm flipV="1">
            <a:off x="467544" y="5804968"/>
            <a:ext cx="7920000" cy="648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Zahnutá šipka dolů 18"/>
          <p:cNvSpPr/>
          <p:nvPr/>
        </p:nvSpPr>
        <p:spPr bwMode="auto">
          <a:xfrm flipV="1">
            <a:off x="467544" y="5732968"/>
            <a:ext cx="6120680" cy="576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Zahnutá šipka dolů 19"/>
          <p:cNvSpPr/>
          <p:nvPr/>
        </p:nvSpPr>
        <p:spPr bwMode="auto">
          <a:xfrm flipV="1">
            <a:off x="468000" y="5696968"/>
            <a:ext cx="4500000" cy="504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Zahnutá šipka dolů 20"/>
          <p:cNvSpPr/>
          <p:nvPr/>
        </p:nvSpPr>
        <p:spPr bwMode="auto">
          <a:xfrm flipV="1">
            <a:off x="468000" y="5659747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Zahnutá šipka dolů 21"/>
          <p:cNvSpPr/>
          <p:nvPr/>
        </p:nvSpPr>
        <p:spPr bwMode="auto">
          <a:xfrm flipV="1">
            <a:off x="467544" y="5669456"/>
            <a:ext cx="1548000" cy="360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Zahnutá šipka dolů 22"/>
          <p:cNvSpPr/>
          <p:nvPr/>
        </p:nvSpPr>
        <p:spPr bwMode="auto">
          <a:xfrm flipV="1">
            <a:off x="1908000" y="5624968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Zahnutá šipka dolů 23"/>
          <p:cNvSpPr/>
          <p:nvPr/>
        </p:nvSpPr>
        <p:spPr bwMode="auto">
          <a:xfrm>
            <a:off x="1908000" y="3284968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29968" y="613758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∙4</a:t>
            </a:r>
            <a:endParaRPr lang="cs-CZ" sz="32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043608" y="277221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∙2</a:t>
            </a:r>
            <a:endParaRPr lang="cs-CZ" sz="32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856006" y="602128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∙2</a:t>
            </a:r>
            <a:endParaRPr lang="cs-CZ" sz="32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722545" y="273148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∙3</a:t>
            </a:r>
            <a:endParaRPr lang="cs-CZ" sz="32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755666" y="6068753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∙3</a:t>
            </a:r>
            <a:endParaRPr lang="cs-CZ" sz="32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483608" y="273125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∙4</a:t>
            </a:r>
            <a:endParaRPr lang="cs-CZ" sz="32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378564" y="268840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∙5</a:t>
            </a:r>
            <a:endParaRPr lang="cs-CZ" sz="32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666596" y="623696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∙5</a:t>
            </a:r>
            <a:endParaRPr lang="cs-CZ" sz="32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087994" y="268840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∙6</a:t>
            </a:r>
            <a:endParaRPr lang="cs-CZ" sz="32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39512" y="634496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∙6</a:t>
            </a:r>
            <a:endParaRPr lang="cs-CZ" sz="32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987824" y="270458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∙2</a:t>
            </a:r>
            <a:endParaRPr lang="cs-CZ" sz="32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3131840" y="612715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∙2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18771152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5" grpId="2"/>
      <p:bldP spid="36" grpId="0"/>
      <p:bldP spid="3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bdélník 66"/>
          <p:cNvSpPr/>
          <p:nvPr/>
        </p:nvSpPr>
        <p:spPr bwMode="auto">
          <a:xfrm>
            <a:off x="6587312" y="3830400"/>
            <a:ext cx="1800000" cy="2268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bdélník 67"/>
          <p:cNvSpPr/>
          <p:nvPr/>
        </p:nvSpPr>
        <p:spPr bwMode="auto">
          <a:xfrm>
            <a:off x="611560" y="2926348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bdélník 68"/>
          <p:cNvSpPr/>
          <p:nvPr/>
        </p:nvSpPr>
        <p:spPr bwMode="auto">
          <a:xfrm>
            <a:off x="611560" y="2775148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Obdélník 69"/>
          <p:cNvSpPr/>
          <p:nvPr/>
        </p:nvSpPr>
        <p:spPr bwMode="auto">
          <a:xfrm>
            <a:off x="611560" y="2623948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bdélník 70"/>
          <p:cNvSpPr/>
          <p:nvPr/>
        </p:nvSpPr>
        <p:spPr bwMode="auto">
          <a:xfrm>
            <a:off x="611560" y="2476348"/>
            <a:ext cx="1800000" cy="147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bdélník 71"/>
          <p:cNvSpPr/>
          <p:nvPr/>
        </p:nvSpPr>
        <p:spPr bwMode="auto">
          <a:xfrm>
            <a:off x="611560" y="2325148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Obdélník 72"/>
          <p:cNvSpPr/>
          <p:nvPr/>
        </p:nvSpPr>
        <p:spPr bwMode="auto">
          <a:xfrm>
            <a:off x="611560" y="2173948"/>
            <a:ext cx="1800000" cy="151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423002" y="166264"/>
            <a:ext cx="67481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Zapište zlomkem </a:t>
            </a:r>
            <a:br>
              <a:rPr lang="cs-CZ" sz="4000" b="1" dirty="0" smtClean="0"/>
            </a:br>
            <a:r>
              <a:rPr lang="cs-CZ" sz="4000" b="1" dirty="0" smtClean="0"/>
              <a:t>vybarvenou část </a:t>
            </a:r>
            <a:r>
              <a:rPr lang="cs-CZ" sz="4000" b="1" dirty="0" smtClean="0"/>
              <a:t>čtverce</a:t>
            </a:r>
            <a:r>
              <a:rPr lang="cs-CZ" sz="4000" b="1" dirty="0" smtClean="0"/>
              <a:t>: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3636096" y="2174148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611760" y="2174148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bdélník 13"/>
          <p:cNvSpPr/>
          <p:nvPr/>
        </p:nvSpPr>
        <p:spPr bwMode="auto">
          <a:xfrm>
            <a:off x="3600000" y="4640516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bdélník 14"/>
          <p:cNvSpPr/>
          <p:nvPr/>
        </p:nvSpPr>
        <p:spPr bwMode="auto">
          <a:xfrm>
            <a:off x="6588424" y="4622461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6588224" y="2256613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611560" y="4619319"/>
            <a:ext cx="1800000" cy="1800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 bwMode="auto">
          <a:xfrm>
            <a:off x="611760" y="3828004"/>
            <a:ext cx="1800000" cy="1476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3636096" y="3794148"/>
            <a:ext cx="1800000" cy="1800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3636096" y="3614148"/>
            <a:ext cx="1800000" cy="1800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bdélník 27"/>
          <p:cNvSpPr/>
          <p:nvPr/>
        </p:nvSpPr>
        <p:spPr bwMode="auto">
          <a:xfrm>
            <a:off x="3636096" y="3434148"/>
            <a:ext cx="1800000" cy="1800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bdélník 28"/>
          <p:cNvSpPr/>
          <p:nvPr/>
        </p:nvSpPr>
        <p:spPr bwMode="auto">
          <a:xfrm>
            <a:off x="3636096" y="3254148"/>
            <a:ext cx="1800000" cy="1800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 bwMode="auto">
          <a:xfrm>
            <a:off x="3636096" y="2894148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/>
          <p:nvPr/>
        </p:nvSpPr>
        <p:spPr bwMode="auto">
          <a:xfrm>
            <a:off x="3636096" y="3074148"/>
            <a:ext cx="1800000" cy="1800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bdélník 31"/>
          <p:cNvSpPr/>
          <p:nvPr/>
        </p:nvSpPr>
        <p:spPr bwMode="auto">
          <a:xfrm>
            <a:off x="3636096" y="2714148"/>
            <a:ext cx="180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bdélník 32"/>
          <p:cNvSpPr/>
          <p:nvPr/>
        </p:nvSpPr>
        <p:spPr bwMode="auto">
          <a:xfrm>
            <a:off x="3636096" y="2534148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bdélník 33"/>
          <p:cNvSpPr/>
          <p:nvPr/>
        </p:nvSpPr>
        <p:spPr bwMode="auto">
          <a:xfrm>
            <a:off x="3636096" y="2354148"/>
            <a:ext cx="1800000" cy="1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bdélník 36"/>
          <p:cNvSpPr/>
          <p:nvPr/>
        </p:nvSpPr>
        <p:spPr bwMode="auto">
          <a:xfrm>
            <a:off x="611760" y="3676804"/>
            <a:ext cx="1800000" cy="1512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bdélník 37"/>
          <p:cNvSpPr/>
          <p:nvPr/>
        </p:nvSpPr>
        <p:spPr bwMode="auto">
          <a:xfrm>
            <a:off x="611760" y="3525604"/>
            <a:ext cx="1800000" cy="1512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bdélník 38"/>
          <p:cNvSpPr/>
          <p:nvPr/>
        </p:nvSpPr>
        <p:spPr bwMode="auto">
          <a:xfrm>
            <a:off x="611760" y="3378004"/>
            <a:ext cx="1800000" cy="1476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bdélník 39"/>
          <p:cNvSpPr/>
          <p:nvPr/>
        </p:nvSpPr>
        <p:spPr bwMode="auto">
          <a:xfrm>
            <a:off x="611760" y="3226804"/>
            <a:ext cx="1800000" cy="1512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bdélník 40"/>
          <p:cNvSpPr/>
          <p:nvPr/>
        </p:nvSpPr>
        <p:spPr bwMode="auto">
          <a:xfrm>
            <a:off x="611760" y="3075604"/>
            <a:ext cx="1800000" cy="1512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bdélník 41"/>
          <p:cNvSpPr/>
          <p:nvPr/>
        </p:nvSpPr>
        <p:spPr bwMode="auto">
          <a:xfrm>
            <a:off x="3600000" y="5990516"/>
            <a:ext cx="1800000" cy="4500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délník 43"/>
          <p:cNvSpPr/>
          <p:nvPr/>
        </p:nvSpPr>
        <p:spPr bwMode="auto">
          <a:xfrm>
            <a:off x="3600000" y="5540516"/>
            <a:ext cx="1800000" cy="4500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bdélník 44"/>
          <p:cNvSpPr/>
          <p:nvPr/>
        </p:nvSpPr>
        <p:spPr bwMode="auto">
          <a:xfrm>
            <a:off x="3600000" y="5090516"/>
            <a:ext cx="1800000" cy="45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bdélník 45"/>
          <p:cNvSpPr/>
          <p:nvPr/>
        </p:nvSpPr>
        <p:spPr bwMode="auto">
          <a:xfrm>
            <a:off x="611560" y="6120519"/>
            <a:ext cx="1800000" cy="2988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bdélník 47"/>
          <p:cNvSpPr/>
          <p:nvPr/>
        </p:nvSpPr>
        <p:spPr bwMode="auto">
          <a:xfrm>
            <a:off x="6587312" y="5522461"/>
            <a:ext cx="1800000" cy="9000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bdélník 49"/>
          <p:cNvSpPr/>
          <p:nvPr/>
        </p:nvSpPr>
        <p:spPr bwMode="auto">
          <a:xfrm>
            <a:off x="611560" y="5821719"/>
            <a:ext cx="1800000" cy="2988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délník 50"/>
          <p:cNvSpPr/>
          <p:nvPr/>
        </p:nvSpPr>
        <p:spPr bwMode="auto">
          <a:xfrm>
            <a:off x="611560" y="5517519"/>
            <a:ext cx="1800000" cy="302400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délník 51"/>
          <p:cNvSpPr/>
          <p:nvPr/>
        </p:nvSpPr>
        <p:spPr bwMode="auto">
          <a:xfrm>
            <a:off x="611560" y="5220519"/>
            <a:ext cx="1800000" cy="298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bdélník 52"/>
          <p:cNvSpPr/>
          <p:nvPr/>
        </p:nvSpPr>
        <p:spPr bwMode="auto">
          <a:xfrm>
            <a:off x="611560" y="4921719"/>
            <a:ext cx="1800000" cy="298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bdélník 53"/>
          <p:cNvSpPr/>
          <p:nvPr/>
        </p:nvSpPr>
        <p:spPr bwMode="auto">
          <a:xfrm>
            <a:off x="611560" y="3833413"/>
            <a:ext cx="1800000" cy="2232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bdélník 54"/>
          <p:cNvSpPr/>
          <p:nvPr/>
        </p:nvSpPr>
        <p:spPr bwMode="auto">
          <a:xfrm>
            <a:off x="6588224" y="3383413"/>
            <a:ext cx="1800000" cy="2232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bdélník 55"/>
          <p:cNvSpPr/>
          <p:nvPr/>
        </p:nvSpPr>
        <p:spPr bwMode="auto">
          <a:xfrm>
            <a:off x="6588224" y="2933413"/>
            <a:ext cx="1800000" cy="223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bdélník 56"/>
          <p:cNvSpPr/>
          <p:nvPr/>
        </p:nvSpPr>
        <p:spPr bwMode="auto">
          <a:xfrm>
            <a:off x="6588224" y="3606613"/>
            <a:ext cx="1800000" cy="2268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bdélník 57"/>
          <p:cNvSpPr/>
          <p:nvPr/>
        </p:nvSpPr>
        <p:spPr bwMode="auto">
          <a:xfrm>
            <a:off x="6588224" y="3156613"/>
            <a:ext cx="1800000" cy="226800"/>
          </a:xfrm>
          <a:prstGeom prst="rect">
            <a:avLst/>
          </a:prstGeom>
          <a:solidFill>
            <a:srgbClr val="72F82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bdélník 58"/>
          <p:cNvSpPr/>
          <p:nvPr/>
        </p:nvSpPr>
        <p:spPr bwMode="auto">
          <a:xfrm>
            <a:off x="6588224" y="2706613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bdélník 59"/>
          <p:cNvSpPr/>
          <p:nvPr/>
        </p:nvSpPr>
        <p:spPr bwMode="auto">
          <a:xfrm>
            <a:off x="6588224" y="2479813"/>
            <a:ext cx="1800000" cy="226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3852526" y="1728483"/>
                <a:ext cx="1368152" cy="2511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526" y="1728483"/>
                <a:ext cx="1368152" cy="25113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3815924" y="4199559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924" y="4199559"/>
                <a:ext cx="1368152" cy="24302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6803036" y="1844824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036" y="1844824"/>
                <a:ext cx="1368152" cy="243021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826619" y="1772816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619" y="1772816"/>
                <a:ext cx="1368152" cy="2430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838267" y="4199560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67" y="4199560"/>
                <a:ext cx="1368152" cy="243021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6803036" y="4199559"/>
                <a:ext cx="1368152" cy="2430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8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8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80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036" y="4199559"/>
                <a:ext cx="1368152" cy="243021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ovéPole 5"/>
          <p:cNvSpPr txBox="1"/>
          <p:nvPr/>
        </p:nvSpPr>
        <p:spPr>
          <a:xfrm>
            <a:off x="17594" y="5013176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5634018" y="5090590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2728293" y="2585541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8460432" y="2636912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2678576" y="5040791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5746889" y="2567772"/>
            <a:ext cx="88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=</a:t>
            </a:r>
            <a:endParaRPr lang="cs-CZ" sz="6000" b="1" dirty="0"/>
          </a:p>
        </p:txBody>
      </p:sp>
    </p:spTree>
    <p:extLst>
      <p:ext uri="{BB962C8B-B14F-4D97-AF65-F5344CB8AC3E}">
        <p14:creationId xmlns:p14="http://schemas.microsoft.com/office/powerpoint/2010/main" val="20285613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2" grpId="0" animBg="1"/>
      <p:bldP spid="13" grpId="0" animBg="1"/>
      <p:bldP spid="14" grpId="0" animBg="1"/>
      <p:bldP spid="15" grpId="0" animBg="1"/>
      <p:bldP spid="16" grpId="0" animBg="1"/>
      <p:bldP spid="22" grpId="0" animBg="1"/>
      <p:bldP spid="4" grpId="0" animBg="1"/>
      <p:bldP spid="23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  <p:bldP spid="45" grpId="0" animBg="1"/>
      <p:bldP spid="46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/>
      <p:bldP spid="62" grpId="0"/>
      <p:bldP spid="63" grpId="0"/>
      <p:bldP spid="64" grpId="0"/>
      <p:bldP spid="65" grpId="0"/>
      <p:bldP spid="66" grpId="0"/>
      <p:bldP spid="6" grpId="0"/>
      <p:bldP spid="74" grpId="0"/>
      <p:bldP spid="75" grpId="0"/>
      <p:bldP spid="76" grpId="0"/>
      <p:bldP spid="77" grpId="0"/>
      <p:bldP spid="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8711" y="188522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rgbClr val="FF0000"/>
                </a:solidFill>
              </a:rPr>
              <a:t>Hodnota zlomku se nezmění, vydělíme-li čitatele</a:t>
            </a:r>
            <a:br>
              <a:rPr lang="cs-CZ" altLang="cs-CZ" sz="2800" b="1" dirty="0" smtClean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 i jmenovatele stejným číslem, různým od nuly.</a:t>
            </a:r>
            <a:endParaRPr lang="cs-CZ" sz="4000" dirty="0"/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856006" y="512222"/>
            <a:ext cx="7793037" cy="90055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56280" y="3720975"/>
                <a:ext cx="8908208" cy="17537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6000" b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80" y="3720975"/>
                <a:ext cx="8908208" cy="175375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ahnutá šipka dolů 14"/>
          <p:cNvSpPr/>
          <p:nvPr/>
        </p:nvSpPr>
        <p:spPr bwMode="auto">
          <a:xfrm>
            <a:off x="468000" y="3212968"/>
            <a:ext cx="5256128" cy="504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Zahnutá šipka dolů 15"/>
          <p:cNvSpPr/>
          <p:nvPr/>
        </p:nvSpPr>
        <p:spPr bwMode="auto">
          <a:xfrm>
            <a:off x="468000" y="3176968"/>
            <a:ext cx="6768296" cy="576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Zahnutá šipka dolů 16"/>
          <p:cNvSpPr/>
          <p:nvPr/>
        </p:nvSpPr>
        <p:spPr bwMode="auto">
          <a:xfrm>
            <a:off x="468000" y="3140968"/>
            <a:ext cx="8181042" cy="648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Zahnutá šipka dolů 17"/>
          <p:cNvSpPr/>
          <p:nvPr/>
        </p:nvSpPr>
        <p:spPr bwMode="auto">
          <a:xfrm flipV="1">
            <a:off x="467543" y="5804968"/>
            <a:ext cx="8181499" cy="648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Zahnutá šipka dolů 18"/>
          <p:cNvSpPr/>
          <p:nvPr/>
        </p:nvSpPr>
        <p:spPr bwMode="auto">
          <a:xfrm flipV="1">
            <a:off x="467543" y="5732968"/>
            <a:ext cx="6768753" cy="576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Zahnutá šipka dolů 19"/>
          <p:cNvSpPr/>
          <p:nvPr/>
        </p:nvSpPr>
        <p:spPr bwMode="auto">
          <a:xfrm flipV="1">
            <a:off x="468000" y="5696968"/>
            <a:ext cx="5256128" cy="504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Zahnutá šipka dolů 22"/>
          <p:cNvSpPr/>
          <p:nvPr/>
        </p:nvSpPr>
        <p:spPr bwMode="auto">
          <a:xfrm flipV="1">
            <a:off x="4351496" y="5577282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Zahnutá šipka dolů 23"/>
          <p:cNvSpPr/>
          <p:nvPr/>
        </p:nvSpPr>
        <p:spPr bwMode="auto">
          <a:xfrm>
            <a:off x="4283091" y="3338968"/>
            <a:ext cx="2880000" cy="432000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29968" y="613758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:2</a:t>
            </a:r>
            <a:endParaRPr lang="cs-CZ" sz="32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2483608" y="273125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:2</a:t>
            </a:r>
            <a:endParaRPr lang="cs-CZ" sz="32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682315" y="266161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:3</a:t>
            </a:r>
            <a:endParaRPr lang="cs-CZ" sz="32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666596" y="623696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:3</a:t>
            </a:r>
            <a:endParaRPr lang="cs-CZ" sz="32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087994" y="268840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:6</a:t>
            </a:r>
            <a:endParaRPr lang="cs-CZ" sz="32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139512" y="634496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/>
              <a:t>:</a:t>
            </a:r>
            <a:r>
              <a:rPr lang="cs-CZ" sz="3200" b="1" dirty="0" smtClean="0"/>
              <a:t>6</a:t>
            </a:r>
            <a:endParaRPr lang="cs-CZ" sz="3200" b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435059" y="275545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:2</a:t>
            </a:r>
            <a:endParaRPr lang="cs-CZ" sz="32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448564" y="6018732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:2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18149053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3" grpId="0" animBg="1"/>
      <p:bldP spid="23" grpId="1" animBg="1"/>
      <p:bldP spid="24" grpId="0" animBg="1"/>
      <p:bldP spid="24" grpId="1" animBg="1"/>
      <p:bldP spid="25" grpId="0"/>
      <p:bldP spid="25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5" grpId="2"/>
      <p:bldP spid="36" grpId="0"/>
      <p:bldP spid="3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213285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>
                <a:solidFill>
                  <a:srgbClr val="FF0000"/>
                </a:solidFill>
              </a:rPr>
              <a:t>Zlomky krátíme vždy do základního tvaru.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539552" y="476672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403648" y="4077072"/>
                <a:ext cx="1133323" cy="17297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num>
                        <m:den>
                          <m:r>
                            <a:rPr lang="cs-CZ" sz="6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4077072"/>
                <a:ext cx="1133323" cy="172976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>
            <a:off x="-36512" y="278383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>
                <a:solidFill>
                  <a:srgbClr val="C00000"/>
                </a:solidFill>
              </a:rPr>
              <a:t>Zlomek v základním tvaru je ten, jehož čitatel a jmenovatel jsou nesoudělná čísla.</a:t>
            </a:r>
            <a:endParaRPr lang="cs-CZ" sz="3200" dirty="0">
              <a:solidFill>
                <a:srgbClr val="C0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372200" y="5646029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372200" y="397458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499992" y="5646029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2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499992" y="398592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2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627784" y="564603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2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627784" y="3980325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2</a:t>
            </a:r>
            <a:endParaRPr lang="cs-CZ" sz="2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Obdélník 18"/>
              <p:cNvSpPr/>
              <p:nvPr/>
            </p:nvSpPr>
            <p:spPr>
              <a:xfrm>
                <a:off x="2536971" y="4018914"/>
                <a:ext cx="2107179" cy="1826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𝟑𝟎</m:t>
                          </m:r>
                        </m:num>
                        <m:den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Obdélník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6971" y="4018914"/>
                <a:ext cx="2107179" cy="18269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Obdélník 19"/>
              <p:cNvSpPr/>
              <p:nvPr/>
            </p:nvSpPr>
            <p:spPr>
              <a:xfrm>
                <a:off x="4407250" y="4038395"/>
                <a:ext cx="2107179" cy="18460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Obdélník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250" y="4038395"/>
                <a:ext cx="2107179" cy="18460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Obdélník 20"/>
              <p:cNvSpPr/>
              <p:nvPr/>
            </p:nvSpPr>
            <p:spPr>
              <a:xfrm>
                <a:off x="6372200" y="4018914"/>
                <a:ext cx="1647118" cy="18457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6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6000" dirty="0"/>
              </a:p>
            </p:txBody>
          </p:sp>
        </mc:Choice>
        <mc:Fallback>
          <p:sp>
            <p:nvSpPr>
              <p:cNvPr id="21" name="Obdélník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4018914"/>
                <a:ext cx="1647118" cy="18457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22"/>
          <p:cNvCxnSpPr/>
          <p:nvPr/>
        </p:nvCxnSpPr>
        <p:spPr bwMode="auto">
          <a:xfrm>
            <a:off x="7200000" y="586800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7200000" y="594000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454619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213285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>
                <a:solidFill>
                  <a:srgbClr val="FF0000"/>
                </a:solidFill>
              </a:rPr>
              <a:t>Zlomky krátíme vždy do základního tvaru.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Nadpis 5"/>
          <p:cNvSpPr txBox="1">
            <a:spLocks/>
          </p:cNvSpPr>
          <p:nvPr/>
        </p:nvSpPr>
        <p:spPr>
          <a:xfrm>
            <a:off x="539552" y="476672"/>
            <a:ext cx="7793037" cy="8647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dirty="0" smtClean="0"/>
              <a:t>Krácení zlomků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763688" y="4077072"/>
                <a:ext cx="1133323" cy="17297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6000" b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num>
                        <m:den>
                          <m:r>
                            <a:rPr lang="cs-CZ" sz="6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4077072"/>
                <a:ext cx="1133323" cy="172976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>
            <a:off x="-36512" y="278383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>
                <a:solidFill>
                  <a:srgbClr val="C00000"/>
                </a:solidFill>
              </a:rPr>
              <a:t>Zlomek v základním tvaru je ten, jehož čitatel a jmenovatel jsou nesoudělná čísla.</a:t>
            </a:r>
            <a:endParaRPr lang="cs-CZ" sz="3200" dirty="0">
              <a:solidFill>
                <a:srgbClr val="C0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788024" y="5646029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788024" y="386104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3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771800" y="564603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4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699792" y="386104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: 4</a:t>
            </a:r>
            <a:endParaRPr lang="cs-CZ" sz="2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Obdélník 18"/>
              <p:cNvSpPr/>
              <p:nvPr/>
            </p:nvSpPr>
            <p:spPr>
              <a:xfrm>
                <a:off x="2915816" y="4005064"/>
                <a:ext cx="2277098" cy="18460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6000" b="1" i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cs-CZ" sz="6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6000" b="1" i="1" smtClean="0"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6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Obdélník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4005064"/>
                <a:ext cx="2277098" cy="18460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Obdélník 20"/>
              <p:cNvSpPr/>
              <p:nvPr/>
            </p:nvSpPr>
            <p:spPr>
              <a:xfrm>
                <a:off x="5076056" y="4018914"/>
                <a:ext cx="1817036" cy="18457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0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sz="6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6000" b="1" i="1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6000" dirty="0"/>
              </a:p>
            </p:txBody>
          </p:sp>
        </mc:Choice>
        <mc:Fallback>
          <p:sp>
            <p:nvSpPr>
              <p:cNvPr id="21" name="Obdélník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4018914"/>
                <a:ext cx="1817036" cy="184576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22"/>
          <p:cNvCxnSpPr/>
          <p:nvPr/>
        </p:nvCxnSpPr>
        <p:spPr bwMode="auto">
          <a:xfrm>
            <a:off x="5940152" y="586800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>
            <a:off x="5940152" y="5940000"/>
            <a:ext cx="823559" cy="1980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812833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7" grpId="0"/>
      <p:bldP spid="18" grpId="0"/>
      <p:bldP spid="19" grpId="0"/>
      <p:bldP spid="2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1601</TotalTime>
  <Words>398</Words>
  <Application>Microsoft Office PowerPoint</Application>
  <PresentationFormat>Předvádění na obrazovce (4:3)</PresentationFormat>
  <Paragraphs>229</Paragraphs>
  <Slides>16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Cambria Math</vt:lpstr>
      <vt:lpstr>Tahoma</vt:lpstr>
      <vt:lpstr>Trebuchet MS</vt:lpstr>
      <vt:lpstr>Wingdings</vt:lpstr>
      <vt:lpstr>Prezentace školení zaměstnanců</vt:lpstr>
      <vt:lpstr>Rovnost, rozšiřování a krácení zlomků</vt:lpstr>
      <vt:lpstr>Zlomky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236</cp:revision>
  <dcterms:created xsi:type="dcterms:W3CDTF">2012-01-02T08:14:14Z</dcterms:created>
  <dcterms:modified xsi:type="dcterms:W3CDTF">2015-11-13T21:09:38Z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