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0" r:id="rId4"/>
    <p:sldId id="259" r:id="rId5"/>
    <p:sldId id="261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3399"/>
    <a:srgbClr val="72F828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57" d="100"/>
          <a:sy n="57" d="100"/>
        </p:scale>
        <p:origin x="72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4280569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185789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612127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46806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957794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652475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jp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jpg"/><Relationship Id="rId10" Type="http://schemas.openxmlformats.org/officeDocument/2006/relationships/image" Target="../media/image49.png"/><Relationship Id="rId4" Type="http://schemas.openxmlformats.org/officeDocument/2006/relationships/image" Target="../media/image43.jpg"/><Relationship Id="rId9" Type="http://schemas.openxmlformats.org/officeDocument/2006/relationships/image" Target="../media/image48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13" Type="http://schemas.openxmlformats.org/officeDocument/2006/relationships/image" Target="../media/image36.png"/><Relationship Id="rId3" Type="http://schemas.openxmlformats.org/officeDocument/2006/relationships/image" Target="../media/image26.png"/><Relationship Id="rId7" Type="http://schemas.openxmlformats.org/officeDocument/2006/relationships/image" Target="../media/image30.jp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g"/><Relationship Id="rId11" Type="http://schemas.openxmlformats.org/officeDocument/2006/relationships/image" Target="../media/image34.png"/><Relationship Id="rId5" Type="http://schemas.openxmlformats.org/officeDocument/2006/relationships/image" Target="../media/image28.jpg"/><Relationship Id="rId10" Type="http://schemas.openxmlformats.org/officeDocument/2006/relationships/image" Target="../media/image33.png"/><Relationship Id="rId4" Type="http://schemas.openxmlformats.org/officeDocument/2006/relationships/image" Target="../media/image27.jp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2.jp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4.jpg"/><Relationship Id="rId4" Type="http://schemas.openxmlformats.org/officeDocument/2006/relationships/image" Target="../media/image33.jpg"/><Relationship Id="rId9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Zlomky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606964" y="336295"/>
            <a:ext cx="67481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Zapište zlomkem </a:t>
            </a:r>
            <a:br>
              <a:rPr lang="cs-CZ" sz="4000" b="1" dirty="0" smtClean="0"/>
            </a:br>
            <a:r>
              <a:rPr lang="cs-CZ" sz="4000" b="1" dirty="0" smtClean="0"/>
              <a:t>vybarvenou část </a:t>
            </a:r>
            <a:r>
              <a:rPr lang="cs-CZ" sz="4000" b="1" dirty="0" smtClean="0"/>
              <a:t>kruhu:</a:t>
            </a:r>
            <a:endParaRPr lang="cs-CZ" sz="4000" b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" y="1980000"/>
            <a:ext cx="2295525" cy="228600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000" y="1980000"/>
            <a:ext cx="2314575" cy="2257425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980000"/>
            <a:ext cx="2324100" cy="22574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2005967" y="1998465"/>
                <a:ext cx="1368152" cy="183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5967" y="1998465"/>
                <a:ext cx="1368152" cy="183973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4983581" y="1980000"/>
                <a:ext cx="1368152" cy="183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3581" y="1980000"/>
                <a:ext cx="1368152" cy="183973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7868280" y="1980000"/>
                <a:ext cx="1368152" cy="183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8280" y="1980000"/>
                <a:ext cx="1368152" cy="183973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Obrázek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12" y="4437360"/>
            <a:ext cx="2262858" cy="2232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2051720" y="4633493"/>
                <a:ext cx="1368152" cy="183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4633493"/>
                <a:ext cx="1368152" cy="183973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3153544" y="5229200"/>
            <a:ext cx="6012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000" b="1" dirty="0" smtClean="0">
                <a:solidFill>
                  <a:srgbClr val="FF0000"/>
                </a:solidFill>
              </a:rPr>
              <a:t>Rovná-li se čitatel jmenovateli, je hodnota zlomku rovna jedné.</a:t>
            </a:r>
            <a:endParaRPr lang="cs-CZ" sz="3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4856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606964" y="336295"/>
            <a:ext cx="67481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Zapište zlomkem </a:t>
            </a:r>
            <a:br>
              <a:rPr lang="cs-CZ" sz="4000" b="1" dirty="0" smtClean="0"/>
            </a:br>
            <a:r>
              <a:rPr lang="cs-CZ" sz="4000" b="1" dirty="0" smtClean="0"/>
              <a:t>vybarvenou část </a:t>
            </a:r>
            <a:r>
              <a:rPr lang="cs-CZ" sz="4000" b="1" dirty="0" smtClean="0"/>
              <a:t>čtverce</a:t>
            </a:r>
            <a:r>
              <a:rPr lang="cs-CZ" sz="4000" b="1" dirty="0" smtClean="0"/>
              <a:t>:</a:t>
            </a:r>
            <a:endParaRPr lang="cs-CZ" sz="4000" b="1" dirty="0"/>
          </a:p>
        </p:txBody>
      </p:sp>
      <p:sp>
        <p:nvSpPr>
          <p:cNvPr id="2" name="Obdélník 1"/>
          <p:cNvSpPr/>
          <p:nvPr/>
        </p:nvSpPr>
        <p:spPr bwMode="auto">
          <a:xfrm>
            <a:off x="360000" y="234000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bdélník 12"/>
          <p:cNvSpPr/>
          <p:nvPr/>
        </p:nvSpPr>
        <p:spPr bwMode="auto">
          <a:xfrm>
            <a:off x="3600000" y="234000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bdélník 13"/>
          <p:cNvSpPr/>
          <p:nvPr/>
        </p:nvSpPr>
        <p:spPr bwMode="auto">
          <a:xfrm>
            <a:off x="6840000" y="234000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bdélník 14"/>
          <p:cNvSpPr/>
          <p:nvPr/>
        </p:nvSpPr>
        <p:spPr bwMode="auto">
          <a:xfrm>
            <a:off x="360000" y="468000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bdélník 15"/>
          <p:cNvSpPr/>
          <p:nvPr/>
        </p:nvSpPr>
        <p:spPr bwMode="auto">
          <a:xfrm>
            <a:off x="3600000" y="468000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bdélník 21"/>
          <p:cNvSpPr/>
          <p:nvPr/>
        </p:nvSpPr>
        <p:spPr bwMode="auto">
          <a:xfrm>
            <a:off x="6840000" y="468000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bdélník 3"/>
          <p:cNvSpPr/>
          <p:nvPr/>
        </p:nvSpPr>
        <p:spPr bwMode="auto">
          <a:xfrm>
            <a:off x="3600000" y="3884400"/>
            <a:ext cx="1800000" cy="255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/>
          <p:nvPr/>
        </p:nvSpPr>
        <p:spPr bwMode="auto">
          <a:xfrm>
            <a:off x="360000" y="3960000"/>
            <a:ext cx="1800000" cy="180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bdélník 26"/>
          <p:cNvSpPr/>
          <p:nvPr/>
        </p:nvSpPr>
        <p:spPr bwMode="auto">
          <a:xfrm>
            <a:off x="360000" y="3780000"/>
            <a:ext cx="1800000" cy="180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délník 27"/>
          <p:cNvSpPr/>
          <p:nvPr/>
        </p:nvSpPr>
        <p:spPr bwMode="auto">
          <a:xfrm>
            <a:off x="360000" y="3600000"/>
            <a:ext cx="1800000" cy="180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Obdélník 28"/>
          <p:cNvSpPr/>
          <p:nvPr/>
        </p:nvSpPr>
        <p:spPr bwMode="auto">
          <a:xfrm>
            <a:off x="360000" y="3420000"/>
            <a:ext cx="1800000" cy="180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délník 29"/>
          <p:cNvSpPr/>
          <p:nvPr/>
        </p:nvSpPr>
        <p:spPr bwMode="auto">
          <a:xfrm>
            <a:off x="360000" y="3060000"/>
            <a:ext cx="1800000" cy="180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Obdélník 30"/>
          <p:cNvSpPr/>
          <p:nvPr/>
        </p:nvSpPr>
        <p:spPr bwMode="auto">
          <a:xfrm>
            <a:off x="360000" y="3240000"/>
            <a:ext cx="1800000" cy="180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bdélník 31"/>
          <p:cNvSpPr/>
          <p:nvPr/>
        </p:nvSpPr>
        <p:spPr bwMode="auto">
          <a:xfrm>
            <a:off x="360000" y="2880000"/>
            <a:ext cx="1800000" cy="180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Obdélník 32"/>
          <p:cNvSpPr/>
          <p:nvPr/>
        </p:nvSpPr>
        <p:spPr bwMode="auto">
          <a:xfrm>
            <a:off x="360000" y="2700000"/>
            <a:ext cx="1800000" cy="180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bdélník 33"/>
          <p:cNvSpPr/>
          <p:nvPr/>
        </p:nvSpPr>
        <p:spPr bwMode="auto">
          <a:xfrm>
            <a:off x="360000" y="2520000"/>
            <a:ext cx="1800000" cy="180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bdélník 36"/>
          <p:cNvSpPr/>
          <p:nvPr/>
        </p:nvSpPr>
        <p:spPr bwMode="auto">
          <a:xfrm>
            <a:off x="3600000" y="3625200"/>
            <a:ext cx="1800000" cy="259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bdélník 37"/>
          <p:cNvSpPr/>
          <p:nvPr/>
        </p:nvSpPr>
        <p:spPr bwMode="auto">
          <a:xfrm>
            <a:off x="3600000" y="3369600"/>
            <a:ext cx="1800000" cy="255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délník 38"/>
          <p:cNvSpPr/>
          <p:nvPr/>
        </p:nvSpPr>
        <p:spPr bwMode="auto">
          <a:xfrm>
            <a:off x="3600000" y="3110400"/>
            <a:ext cx="1800000" cy="259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délník 39"/>
          <p:cNvSpPr/>
          <p:nvPr/>
        </p:nvSpPr>
        <p:spPr bwMode="auto">
          <a:xfrm>
            <a:off x="3600000" y="2854800"/>
            <a:ext cx="1800000" cy="255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Obdélník 40"/>
          <p:cNvSpPr/>
          <p:nvPr/>
        </p:nvSpPr>
        <p:spPr bwMode="auto">
          <a:xfrm>
            <a:off x="3600000" y="2599200"/>
            <a:ext cx="1800000" cy="255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Obdélník 41"/>
          <p:cNvSpPr/>
          <p:nvPr/>
        </p:nvSpPr>
        <p:spPr bwMode="auto">
          <a:xfrm>
            <a:off x="6840000" y="3780000"/>
            <a:ext cx="1800000" cy="360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bdélník 42"/>
          <p:cNvSpPr/>
          <p:nvPr/>
        </p:nvSpPr>
        <p:spPr bwMode="auto">
          <a:xfrm>
            <a:off x="6840000" y="3420000"/>
            <a:ext cx="1800000" cy="36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bdélník 43"/>
          <p:cNvSpPr/>
          <p:nvPr/>
        </p:nvSpPr>
        <p:spPr bwMode="auto">
          <a:xfrm>
            <a:off x="6840000" y="3060000"/>
            <a:ext cx="1800000" cy="36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Obdélník 44"/>
          <p:cNvSpPr/>
          <p:nvPr/>
        </p:nvSpPr>
        <p:spPr bwMode="auto">
          <a:xfrm>
            <a:off x="6840000" y="2700000"/>
            <a:ext cx="1800000" cy="36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bdélník 45"/>
          <p:cNvSpPr/>
          <p:nvPr/>
        </p:nvSpPr>
        <p:spPr bwMode="auto">
          <a:xfrm>
            <a:off x="6840000" y="6181200"/>
            <a:ext cx="1800000" cy="298800"/>
          </a:xfrm>
          <a:prstGeom prst="rect">
            <a:avLst/>
          </a:prstGeom>
          <a:solidFill>
            <a:srgbClr val="FF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Obdélník 46"/>
          <p:cNvSpPr/>
          <p:nvPr/>
        </p:nvSpPr>
        <p:spPr bwMode="auto">
          <a:xfrm>
            <a:off x="360000" y="5878800"/>
            <a:ext cx="1800000" cy="60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bdélník 47"/>
          <p:cNvSpPr/>
          <p:nvPr/>
        </p:nvSpPr>
        <p:spPr bwMode="auto">
          <a:xfrm>
            <a:off x="360000" y="5277600"/>
            <a:ext cx="1800000" cy="60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bdélník 49"/>
          <p:cNvSpPr/>
          <p:nvPr/>
        </p:nvSpPr>
        <p:spPr bwMode="auto">
          <a:xfrm>
            <a:off x="6840000" y="5882400"/>
            <a:ext cx="1800000" cy="298800"/>
          </a:xfrm>
          <a:prstGeom prst="rect">
            <a:avLst/>
          </a:prstGeom>
          <a:solidFill>
            <a:srgbClr val="FF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Obdélník 50"/>
          <p:cNvSpPr/>
          <p:nvPr/>
        </p:nvSpPr>
        <p:spPr bwMode="auto">
          <a:xfrm>
            <a:off x="6840000" y="5578200"/>
            <a:ext cx="1800000" cy="302400"/>
          </a:xfrm>
          <a:prstGeom prst="rect">
            <a:avLst/>
          </a:prstGeom>
          <a:solidFill>
            <a:srgbClr val="FF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délník 51"/>
          <p:cNvSpPr/>
          <p:nvPr/>
        </p:nvSpPr>
        <p:spPr bwMode="auto">
          <a:xfrm>
            <a:off x="6840000" y="5281200"/>
            <a:ext cx="1800000" cy="298800"/>
          </a:xfrm>
          <a:prstGeom prst="rect">
            <a:avLst/>
          </a:prstGeom>
          <a:solidFill>
            <a:srgbClr val="FF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délník 52"/>
          <p:cNvSpPr/>
          <p:nvPr/>
        </p:nvSpPr>
        <p:spPr bwMode="auto">
          <a:xfrm>
            <a:off x="6840000" y="4982400"/>
            <a:ext cx="1800000" cy="298800"/>
          </a:xfrm>
          <a:prstGeom prst="rect">
            <a:avLst/>
          </a:prstGeom>
          <a:solidFill>
            <a:srgbClr val="FF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bdélník 53"/>
          <p:cNvSpPr/>
          <p:nvPr/>
        </p:nvSpPr>
        <p:spPr bwMode="auto">
          <a:xfrm>
            <a:off x="3600000" y="6256800"/>
            <a:ext cx="1800000" cy="223200"/>
          </a:xfrm>
          <a:prstGeom prst="rect">
            <a:avLst/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délník 54"/>
          <p:cNvSpPr/>
          <p:nvPr/>
        </p:nvSpPr>
        <p:spPr bwMode="auto">
          <a:xfrm>
            <a:off x="3600000" y="5806800"/>
            <a:ext cx="1800000" cy="223200"/>
          </a:xfrm>
          <a:prstGeom prst="rect">
            <a:avLst/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Obdélník 55"/>
          <p:cNvSpPr/>
          <p:nvPr/>
        </p:nvSpPr>
        <p:spPr bwMode="auto">
          <a:xfrm>
            <a:off x="3600000" y="5356800"/>
            <a:ext cx="1800000" cy="223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Obdélník 56"/>
          <p:cNvSpPr/>
          <p:nvPr/>
        </p:nvSpPr>
        <p:spPr bwMode="auto">
          <a:xfrm>
            <a:off x="3600000" y="6030000"/>
            <a:ext cx="1800000" cy="226800"/>
          </a:xfrm>
          <a:prstGeom prst="rect">
            <a:avLst/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Obdélník 57"/>
          <p:cNvSpPr/>
          <p:nvPr/>
        </p:nvSpPr>
        <p:spPr bwMode="auto">
          <a:xfrm>
            <a:off x="3600000" y="5580000"/>
            <a:ext cx="1800000" cy="226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Obdélník 58"/>
          <p:cNvSpPr/>
          <p:nvPr/>
        </p:nvSpPr>
        <p:spPr bwMode="auto">
          <a:xfrm>
            <a:off x="3600000" y="5130000"/>
            <a:ext cx="1800000" cy="226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bdélník 59"/>
          <p:cNvSpPr/>
          <p:nvPr/>
        </p:nvSpPr>
        <p:spPr bwMode="auto">
          <a:xfrm>
            <a:off x="3600000" y="4903200"/>
            <a:ext cx="1800000" cy="226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575924" y="1944000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924" y="1944000"/>
                <a:ext cx="1368152" cy="243021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3815924" y="1944000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5924" y="1944000"/>
                <a:ext cx="1368152" cy="243021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7102274" y="1944000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2274" y="1944000"/>
                <a:ext cx="1368152" cy="243021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ovéPole 63"/>
              <p:cNvSpPr txBox="1"/>
              <p:nvPr/>
            </p:nvSpPr>
            <p:spPr>
              <a:xfrm>
                <a:off x="608415" y="4320000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5" y="4320000"/>
                <a:ext cx="1368152" cy="243021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ovéPole 64"/>
              <p:cNvSpPr txBox="1"/>
              <p:nvPr/>
            </p:nvSpPr>
            <p:spPr>
              <a:xfrm>
                <a:off x="3822791" y="4319999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2791" y="4319999"/>
                <a:ext cx="1368152" cy="243021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ovéPole 65"/>
              <p:cNvSpPr txBox="1"/>
              <p:nvPr/>
            </p:nvSpPr>
            <p:spPr>
              <a:xfrm>
                <a:off x="7114039" y="4320000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4039" y="4320000"/>
                <a:ext cx="1368152" cy="243021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00056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4" grpId="0" animBg="1"/>
      <p:bldP spid="15" grpId="0" animBg="1"/>
      <p:bldP spid="16" grpId="0" animBg="1"/>
      <p:bldP spid="22" grpId="0" animBg="1"/>
      <p:bldP spid="4" grpId="0" animBg="1"/>
      <p:bldP spid="23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23528" y="2060848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altLang="cs-CZ" sz="4000" b="1" dirty="0"/>
              <a:t>Doplňte </a:t>
            </a:r>
            <a:r>
              <a:rPr lang="cs-CZ" altLang="cs-CZ" sz="4000" b="1" dirty="0" smtClean="0"/>
              <a:t>rovnost tak, aby platila:</a:t>
            </a:r>
            <a:endParaRPr lang="cs-CZ" altLang="cs-CZ" sz="4000" b="1" dirty="0"/>
          </a:p>
          <a:p>
            <a:endParaRPr lang="cs-CZ" sz="4000" dirty="0"/>
          </a:p>
        </p:txBody>
      </p:sp>
      <p:sp>
        <p:nvSpPr>
          <p:cNvPr id="3" name="Nadpis 5"/>
          <p:cNvSpPr txBox="1">
            <a:spLocks/>
          </p:cNvSpPr>
          <p:nvPr/>
        </p:nvSpPr>
        <p:spPr>
          <a:xfrm>
            <a:off x="856006" y="115966"/>
            <a:ext cx="7793037" cy="112920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smtClean="0"/>
              <a:t>Zlomky</a:t>
            </a:r>
            <a:endParaRPr lang="cs-CZ" kern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/>
              <p:cNvSpPr txBox="1"/>
              <p:nvPr/>
            </p:nvSpPr>
            <p:spPr>
              <a:xfrm>
                <a:off x="179512" y="2700000"/>
                <a:ext cx="2553007" cy="18142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700000"/>
                <a:ext cx="2553007" cy="181427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3312000" y="2700000"/>
                <a:ext cx="2766205" cy="17286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/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000" y="2700000"/>
                <a:ext cx="2766205" cy="172861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ovéPole 5"/>
              <p:cNvSpPr txBox="1"/>
              <p:nvPr/>
            </p:nvSpPr>
            <p:spPr>
              <a:xfrm>
                <a:off x="6444000" y="2700000"/>
                <a:ext cx="2553007" cy="18142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000" y="2700000"/>
                <a:ext cx="2553007" cy="181427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180000" y="4680000"/>
                <a:ext cx="2553007" cy="17252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/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2553007" cy="172521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ovéPole 7"/>
              <p:cNvSpPr txBox="1"/>
              <p:nvPr/>
            </p:nvSpPr>
            <p:spPr>
              <a:xfrm>
                <a:off x="3312000" y="4680000"/>
                <a:ext cx="2766206" cy="18142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000" y="4680000"/>
                <a:ext cx="2766206" cy="181427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ovéPole 8"/>
              <p:cNvSpPr txBox="1"/>
              <p:nvPr/>
            </p:nvSpPr>
            <p:spPr>
              <a:xfrm>
                <a:off x="6408000" y="4680000"/>
                <a:ext cx="2481961" cy="17237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     = </m:t>
                      </m:r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8000" y="4680000"/>
                <a:ext cx="2481961" cy="172374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71152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94432" y="2132856"/>
            <a:ext cx="88204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4000" b="1" dirty="0" smtClean="0"/>
              <a:t>V literatuře se můžete setkat</a:t>
            </a:r>
            <a:br>
              <a:rPr lang="cs-CZ" altLang="cs-CZ" sz="4000" b="1" dirty="0" smtClean="0"/>
            </a:br>
            <a:r>
              <a:rPr lang="cs-CZ" altLang="cs-CZ" sz="4000" b="1" dirty="0" smtClean="0"/>
              <a:t> i zápisy zlomků ve tvaru:</a:t>
            </a:r>
            <a:endParaRPr lang="cs-CZ" sz="4000" dirty="0"/>
          </a:p>
        </p:txBody>
      </p:sp>
      <p:sp>
        <p:nvSpPr>
          <p:cNvPr id="3" name="Nadpis 5"/>
          <p:cNvSpPr txBox="1">
            <a:spLocks/>
          </p:cNvSpPr>
          <p:nvPr/>
        </p:nvSpPr>
        <p:spPr>
          <a:xfrm>
            <a:off x="856006" y="115966"/>
            <a:ext cx="7793037" cy="112920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smtClean="0"/>
              <a:t>Zlomky</a:t>
            </a:r>
            <a:endParaRPr lang="cs-CZ" kern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35696" y="4005064"/>
                <a:ext cx="5245988" cy="1734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6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6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cs-CZ" sz="60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6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6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cs-CZ" sz="60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6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60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4005064"/>
                <a:ext cx="5245988" cy="173464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54619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856006" y="115966"/>
            <a:ext cx="7793037" cy="1129208"/>
          </a:xfrm>
        </p:spPr>
        <p:txBody>
          <a:bodyPr/>
          <a:lstStyle/>
          <a:p>
            <a:pPr algn="ctr"/>
            <a:r>
              <a:rPr lang="cs-CZ" dirty="0" smtClean="0"/>
              <a:t>Zlomky</a:t>
            </a:r>
            <a:endParaRPr lang="cs-CZ" dirty="0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23528" y="1746121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Slouží k vyjádření části celku</a:t>
            </a:r>
            <a:r>
              <a:rPr lang="cs-CZ" altLang="cs-CZ" sz="2000" b="1" dirty="0"/>
              <a:t>. </a:t>
            </a:r>
            <a:endParaRPr lang="cs-CZ" altLang="cs-CZ" sz="44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819510" y="5860387"/>
            <a:ext cx="2076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Kruh = Celek</a:t>
            </a:r>
            <a:endParaRPr lang="cs-CZ" sz="2400" b="1" dirty="0"/>
          </a:p>
        </p:txBody>
      </p:sp>
      <p:pic>
        <p:nvPicPr>
          <p:cNvPr id="17" name="Picture 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0" y="2520000"/>
            <a:ext cx="23050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Přímá spojnice se šipkou 8"/>
          <p:cNvCxnSpPr/>
          <p:nvPr/>
        </p:nvCxnSpPr>
        <p:spPr bwMode="auto">
          <a:xfrm flipV="1">
            <a:off x="1935492" y="4318378"/>
            <a:ext cx="2160240" cy="1368152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ovéPole 18"/>
          <p:cNvSpPr txBox="1"/>
          <p:nvPr/>
        </p:nvSpPr>
        <p:spPr>
          <a:xfrm>
            <a:off x="7184530" y="2405006"/>
            <a:ext cx="1759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Tři čtvrtiny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84926" y="2467378"/>
            <a:ext cx="2326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Jedna čtvrtina</a:t>
            </a:r>
            <a:endParaRPr lang="cs-CZ" sz="2400" b="1" dirty="0"/>
          </a:p>
        </p:txBody>
      </p:sp>
      <p:sp>
        <p:nvSpPr>
          <p:cNvPr id="14" name="Obdélník 13"/>
          <p:cNvSpPr/>
          <p:nvPr/>
        </p:nvSpPr>
        <p:spPr>
          <a:xfrm>
            <a:off x="2556678" y="5253537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2800" b="1" dirty="0"/>
              <a:t>Rozdělíme-li celek na stejné části, </a:t>
            </a:r>
            <a:r>
              <a:rPr lang="cs-CZ" altLang="cs-CZ" sz="2800" b="1" dirty="0" smtClean="0"/>
              <a:t/>
            </a:r>
            <a:br>
              <a:rPr lang="cs-CZ" altLang="cs-CZ" sz="2800" b="1" dirty="0" smtClean="0"/>
            </a:br>
            <a:r>
              <a:rPr lang="cs-CZ" altLang="cs-CZ" sz="2800" b="1" dirty="0" smtClean="0"/>
              <a:t>dostaneme </a:t>
            </a:r>
            <a:r>
              <a:rPr lang="cs-CZ" altLang="cs-CZ" sz="2800" b="1" dirty="0"/>
              <a:t>zlomky.</a:t>
            </a:r>
          </a:p>
        </p:txBody>
      </p:sp>
      <p:pic>
        <p:nvPicPr>
          <p:cNvPr id="16" name="Picture 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0" y="2520000"/>
            <a:ext cx="23050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0" y="2520000"/>
            <a:ext cx="23050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Přímá spojnice se šipkou 19"/>
          <p:cNvCxnSpPr/>
          <p:nvPr/>
        </p:nvCxnSpPr>
        <p:spPr bwMode="auto">
          <a:xfrm>
            <a:off x="1034710" y="2939717"/>
            <a:ext cx="2745202" cy="316289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Přímá spojnice se šipkou 20"/>
          <p:cNvCxnSpPr/>
          <p:nvPr/>
        </p:nvCxnSpPr>
        <p:spPr bwMode="auto">
          <a:xfrm flipH="1">
            <a:off x="5796136" y="2956431"/>
            <a:ext cx="2160240" cy="832609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485873" y="2926831"/>
                <a:ext cx="1368152" cy="1820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873" y="2926831"/>
                <a:ext cx="1368152" cy="182094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493031" y="2904196"/>
                <a:ext cx="1368152" cy="1820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3031" y="2904196"/>
                <a:ext cx="1368152" cy="182094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3" grpId="1"/>
      <p:bldP spid="19" grpId="0"/>
      <p:bldP spid="22" grpId="0"/>
      <p:bldP spid="14" grpId="0"/>
      <p:bldP spid="28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856006" y="115966"/>
            <a:ext cx="7793037" cy="1129208"/>
          </a:xfrm>
        </p:spPr>
        <p:txBody>
          <a:bodyPr/>
          <a:lstStyle/>
          <a:p>
            <a:pPr algn="ctr"/>
            <a:r>
              <a:rPr lang="cs-CZ" dirty="0" smtClean="0"/>
              <a:t>Zlomky</a:t>
            </a:r>
            <a:endParaRPr lang="cs-CZ" dirty="0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23528" y="1746121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Slouží k vyjádření části celku</a:t>
            </a:r>
            <a:r>
              <a:rPr lang="cs-CZ" altLang="cs-CZ" sz="2000" b="1" dirty="0"/>
              <a:t>. </a:t>
            </a:r>
            <a:endParaRPr lang="cs-CZ" altLang="cs-CZ" sz="44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819510" y="5860387"/>
            <a:ext cx="2528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Čtverec = Celek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7184530" y="2405006"/>
            <a:ext cx="1759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Tři osminy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84926" y="2467378"/>
            <a:ext cx="2326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Pět osmin</a:t>
            </a:r>
            <a:endParaRPr lang="cs-CZ" sz="2400" b="1" dirty="0"/>
          </a:p>
        </p:txBody>
      </p:sp>
      <p:sp>
        <p:nvSpPr>
          <p:cNvPr id="14" name="Obdélník 13"/>
          <p:cNvSpPr/>
          <p:nvPr/>
        </p:nvSpPr>
        <p:spPr>
          <a:xfrm>
            <a:off x="2556678" y="5253537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2800" b="1" dirty="0"/>
              <a:t>Rozdělíme-li celek na stejné části, </a:t>
            </a:r>
            <a:r>
              <a:rPr lang="cs-CZ" altLang="cs-CZ" sz="2800" b="1" dirty="0" smtClean="0"/>
              <a:t/>
            </a:r>
            <a:br>
              <a:rPr lang="cs-CZ" altLang="cs-CZ" sz="2800" b="1" dirty="0" smtClean="0"/>
            </a:br>
            <a:r>
              <a:rPr lang="cs-CZ" altLang="cs-CZ" sz="2800" b="1" dirty="0" smtClean="0"/>
              <a:t>dostaneme </a:t>
            </a:r>
            <a:r>
              <a:rPr lang="cs-CZ" altLang="cs-CZ" sz="2800" b="1" dirty="0"/>
              <a:t>zlomky.</a:t>
            </a:r>
          </a:p>
        </p:txBody>
      </p:sp>
      <p:cxnSp>
        <p:nvCxnSpPr>
          <p:cNvPr id="20" name="Přímá spojnice se šipkou 19"/>
          <p:cNvCxnSpPr/>
          <p:nvPr/>
        </p:nvCxnSpPr>
        <p:spPr bwMode="auto">
          <a:xfrm>
            <a:off x="1034710" y="2939717"/>
            <a:ext cx="2483823" cy="317826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Přímá spojnice se šipkou 20"/>
          <p:cNvCxnSpPr/>
          <p:nvPr/>
        </p:nvCxnSpPr>
        <p:spPr bwMode="auto">
          <a:xfrm flipH="1">
            <a:off x="5895525" y="2956431"/>
            <a:ext cx="2060852" cy="1287300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rgbClr val="72F828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485873" y="2926831"/>
                <a:ext cx="1368152" cy="183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873" y="2926831"/>
                <a:ext cx="1368152" cy="183973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493031" y="2904196"/>
                <a:ext cx="1368152" cy="1820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3031" y="2904196"/>
                <a:ext cx="1368152" cy="182094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0" y="2520000"/>
            <a:ext cx="2295525" cy="2276475"/>
          </a:xfrm>
          <a:prstGeom prst="rect">
            <a:avLst/>
          </a:prstGeom>
          <a:solidFill>
            <a:srgbClr val="00B0F0"/>
          </a:solidFill>
          <a:ln>
            <a:noFill/>
          </a:ln>
        </p:spPr>
      </p:pic>
      <p:pic>
        <p:nvPicPr>
          <p:cNvPr id="23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0" y="2520000"/>
            <a:ext cx="229552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0" y="2520000"/>
            <a:ext cx="229552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Přímá spojnice se šipkou 8"/>
          <p:cNvCxnSpPr/>
          <p:nvPr/>
        </p:nvCxnSpPr>
        <p:spPr bwMode="auto">
          <a:xfrm flipV="1">
            <a:off x="1830292" y="4629400"/>
            <a:ext cx="1896392" cy="1230796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9928923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3" grpId="1"/>
      <p:bldP spid="19" grpId="0"/>
      <p:bldP spid="22" grpId="0"/>
      <p:bldP spid="14" grpId="0"/>
      <p:bldP spid="28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0" y="2520000"/>
            <a:ext cx="231457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0" y="2520000"/>
            <a:ext cx="229552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856006" y="115966"/>
            <a:ext cx="7793037" cy="1129208"/>
          </a:xfrm>
        </p:spPr>
        <p:txBody>
          <a:bodyPr/>
          <a:lstStyle/>
          <a:p>
            <a:pPr algn="ctr"/>
            <a:r>
              <a:rPr lang="cs-CZ" dirty="0" smtClean="0"/>
              <a:t>Zlomky</a:t>
            </a:r>
            <a:endParaRPr lang="cs-CZ" dirty="0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23528" y="1746121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Slouží k vyjádření části celku</a:t>
            </a:r>
            <a:r>
              <a:rPr lang="cs-CZ" altLang="cs-CZ" sz="2000" b="1" dirty="0"/>
              <a:t>. </a:t>
            </a:r>
            <a:endParaRPr lang="cs-CZ" altLang="cs-CZ" sz="44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819510" y="5860387"/>
            <a:ext cx="2076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Kruh = Celek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7184530" y="2405006"/>
            <a:ext cx="1959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Tři sedminy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84926" y="2467378"/>
            <a:ext cx="2326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Čtyři sedminy</a:t>
            </a:r>
            <a:endParaRPr lang="cs-CZ" sz="2400" b="1" dirty="0"/>
          </a:p>
        </p:txBody>
      </p:sp>
      <p:sp>
        <p:nvSpPr>
          <p:cNvPr id="14" name="Obdélník 13"/>
          <p:cNvSpPr/>
          <p:nvPr/>
        </p:nvSpPr>
        <p:spPr>
          <a:xfrm>
            <a:off x="2556678" y="5253537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2800" b="1" dirty="0"/>
              <a:t>Rozdělíme-li celek na stejné části, </a:t>
            </a:r>
            <a:r>
              <a:rPr lang="cs-CZ" altLang="cs-CZ" sz="2800" b="1" dirty="0" smtClean="0"/>
              <a:t/>
            </a:r>
            <a:br>
              <a:rPr lang="cs-CZ" altLang="cs-CZ" sz="2800" b="1" dirty="0" smtClean="0"/>
            </a:br>
            <a:r>
              <a:rPr lang="cs-CZ" altLang="cs-CZ" sz="2800" b="1" dirty="0" smtClean="0"/>
              <a:t>dostaneme </a:t>
            </a:r>
            <a:r>
              <a:rPr lang="cs-CZ" altLang="cs-CZ" sz="2800" b="1" dirty="0"/>
              <a:t>zlomky.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485873" y="2926831"/>
                <a:ext cx="1368152" cy="1820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873" y="2926831"/>
                <a:ext cx="1368152" cy="182094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493031" y="2904196"/>
                <a:ext cx="1368152" cy="1820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3031" y="2904196"/>
                <a:ext cx="1368152" cy="182094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0" y="2520000"/>
            <a:ext cx="229552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Přímá spojnice se šipkou 8"/>
          <p:cNvCxnSpPr/>
          <p:nvPr/>
        </p:nvCxnSpPr>
        <p:spPr bwMode="auto">
          <a:xfrm flipV="1">
            <a:off x="1935492" y="4318378"/>
            <a:ext cx="2160240" cy="1368152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Přímá spojnice se šipkou 19"/>
          <p:cNvCxnSpPr/>
          <p:nvPr/>
        </p:nvCxnSpPr>
        <p:spPr bwMode="auto">
          <a:xfrm>
            <a:off x="1034710" y="2939717"/>
            <a:ext cx="2745202" cy="316289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Přímá spojnice se šipkou 20"/>
          <p:cNvCxnSpPr/>
          <p:nvPr/>
        </p:nvCxnSpPr>
        <p:spPr bwMode="auto">
          <a:xfrm flipH="1">
            <a:off x="5796136" y="2956431"/>
            <a:ext cx="2160240" cy="832609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450993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3" grpId="1"/>
      <p:bldP spid="19" grpId="0"/>
      <p:bldP spid="22" grpId="0"/>
      <p:bldP spid="14" grpId="0"/>
      <p:bldP spid="28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856006" y="115966"/>
            <a:ext cx="7793037" cy="1129208"/>
          </a:xfrm>
        </p:spPr>
        <p:txBody>
          <a:bodyPr/>
          <a:lstStyle/>
          <a:p>
            <a:pPr algn="ctr"/>
            <a:r>
              <a:rPr lang="cs-CZ" dirty="0" smtClean="0"/>
              <a:t>Zlomky</a:t>
            </a:r>
            <a:endParaRPr lang="cs-CZ" dirty="0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23528" y="1746121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Slouží k vyjádření části celku</a:t>
            </a:r>
            <a:r>
              <a:rPr lang="cs-CZ" altLang="cs-CZ" sz="2000" b="1" dirty="0"/>
              <a:t>. </a:t>
            </a:r>
            <a:endParaRPr lang="cs-CZ" altLang="cs-CZ" sz="44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819510" y="5860387"/>
            <a:ext cx="2528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Čtverec = Celek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6660232" y="2405006"/>
            <a:ext cx="24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Jedna polovina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84926" y="2467378"/>
            <a:ext cx="2471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Jedna polovina</a:t>
            </a:r>
            <a:endParaRPr lang="cs-CZ" sz="2400" b="1" dirty="0"/>
          </a:p>
        </p:txBody>
      </p:sp>
      <p:sp>
        <p:nvSpPr>
          <p:cNvPr id="14" name="Obdélník 13"/>
          <p:cNvSpPr/>
          <p:nvPr/>
        </p:nvSpPr>
        <p:spPr>
          <a:xfrm>
            <a:off x="2556678" y="5253537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2800" b="1" dirty="0"/>
              <a:t>Rozdělíme-li celek na stejné části, </a:t>
            </a:r>
            <a:r>
              <a:rPr lang="cs-CZ" altLang="cs-CZ" sz="2800" b="1" dirty="0" smtClean="0"/>
              <a:t/>
            </a:r>
            <a:br>
              <a:rPr lang="cs-CZ" altLang="cs-CZ" sz="2800" b="1" dirty="0" smtClean="0"/>
            </a:br>
            <a:r>
              <a:rPr lang="cs-CZ" altLang="cs-CZ" sz="2800" b="1" dirty="0" smtClean="0"/>
              <a:t>dostaneme </a:t>
            </a:r>
            <a:r>
              <a:rPr lang="cs-CZ" altLang="cs-CZ" sz="2800" b="1" dirty="0"/>
              <a:t>zlomky.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485873" y="2926831"/>
                <a:ext cx="1368152" cy="1820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873" y="2926831"/>
                <a:ext cx="1368152" cy="182094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493031" y="2904196"/>
                <a:ext cx="1368152" cy="1820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3031" y="2904196"/>
                <a:ext cx="1368152" cy="182094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0" y="2519008"/>
            <a:ext cx="229552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0" y="2520000"/>
            <a:ext cx="229552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0" y="2520000"/>
            <a:ext cx="229552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Přímá spojnice se šipkou 8"/>
          <p:cNvCxnSpPr/>
          <p:nvPr/>
        </p:nvCxnSpPr>
        <p:spPr bwMode="auto">
          <a:xfrm flipV="1">
            <a:off x="1935492" y="4318378"/>
            <a:ext cx="2160240" cy="1368152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Přímá spojnice se šipkou 19"/>
          <p:cNvCxnSpPr/>
          <p:nvPr/>
        </p:nvCxnSpPr>
        <p:spPr bwMode="auto">
          <a:xfrm>
            <a:off x="1034710" y="2939717"/>
            <a:ext cx="2745202" cy="316289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Přímá spojnice se šipkou 20"/>
          <p:cNvCxnSpPr/>
          <p:nvPr/>
        </p:nvCxnSpPr>
        <p:spPr bwMode="auto">
          <a:xfrm flipH="1">
            <a:off x="5796136" y="2956431"/>
            <a:ext cx="2160240" cy="832609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7642343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3" grpId="1"/>
      <p:bldP spid="19" grpId="0"/>
      <p:bldP spid="22" grpId="0"/>
      <p:bldP spid="14" grpId="0"/>
      <p:bldP spid="28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7" y="2845678"/>
            <a:ext cx="231457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/>
          <p:nvPr/>
        </p:nvSpPr>
        <p:spPr>
          <a:xfrm>
            <a:off x="800153" y="5365296"/>
            <a:ext cx="83706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3200" b="1" dirty="0">
                <a:latin typeface="Trebuchet MS" panose="020B0603020202020204" pitchFamily="34" charset="0"/>
              </a:rPr>
              <a:t>jmenovatel</a:t>
            </a:r>
          </a:p>
          <a:p>
            <a:pPr algn="ctr" eaLnBrk="1" hangingPunct="1"/>
            <a:r>
              <a:rPr lang="cs-CZ" altLang="cs-CZ" sz="3200" b="1" dirty="0">
                <a:latin typeface="Trebuchet MS" panose="020B0603020202020204" pitchFamily="34" charset="0"/>
              </a:rPr>
              <a:t>(vyjadřuje, na kolik dílů je celek rozdělen)</a:t>
            </a:r>
          </a:p>
        </p:txBody>
      </p:sp>
      <p:sp>
        <p:nvSpPr>
          <p:cNvPr id="7" name="Obdélník 6"/>
          <p:cNvSpPr/>
          <p:nvPr/>
        </p:nvSpPr>
        <p:spPr>
          <a:xfrm>
            <a:off x="2781216" y="1846552"/>
            <a:ext cx="60392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3200" b="1" dirty="0">
                <a:latin typeface="Trebuchet MS" panose="020B0603020202020204" pitchFamily="34" charset="0"/>
              </a:rPr>
              <a:t>čitatel</a:t>
            </a:r>
          </a:p>
          <a:p>
            <a:pPr algn="ctr" eaLnBrk="1" hangingPunct="1"/>
            <a:r>
              <a:rPr lang="cs-CZ" altLang="cs-CZ" sz="3200" b="1" dirty="0">
                <a:latin typeface="Trebuchet MS" panose="020B0603020202020204" pitchFamily="34" charset="0"/>
              </a:rPr>
              <a:t>(vyjadřuje </a:t>
            </a:r>
            <a:r>
              <a:rPr lang="cs-CZ" altLang="cs-CZ" sz="3200" b="1" dirty="0" smtClean="0">
                <a:latin typeface="Trebuchet MS" panose="020B0603020202020204" pitchFamily="34" charset="0"/>
              </a:rPr>
              <a:t>počet </a:t>
            </a:r>
            <a:r>
              <a:rPr lang="cs-CZ" altLang="cs-CZ" b="1" dirty="0" smtClean="0">
                <a:latin typeface="Trebuchet MS" panose="020B0603020202020204" pitchFamily="34" charset="0"/>
              </a:rPr>
              <a:t>(vybarvených) </a:t>
            </a:r>
            <a:r>
              <a:rPr lang="cs-CZ" altLang="cs-CZ" sz="3200" b="1" dirty="0">
                <a:latin typeface="Trebuchet MS" panose="020B0603020202020204" pitchFamily="34" charset="0"/>
              </a:rPr>
              <a:t>dílů)</a:t>
            </a:r>
          </a:p>
        </p:txBody>
      </p:sp>
      <p:sp>
        <p:nvSpPr>
          <p:cNvPr id="8" name="Obdélník 7"/>
          <p:cNvSpPr/>
          <p:nvPr/>
        </p:nvSpPr>
        <p:spPr>
          <a:xfrm>
            <a:off x="1547664" y="678404"/>
            <a:ext cx="66907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3600" b="1" dirty="0">
                <a:solidFill>
                  <a:srgbClr val="FF0000"/>
                </a:solidFill>
              </a:rPr>
              <a:t>Pět (stejných) dílů ze šesti (stejných) dílů, tj. pět šestin.</a:t>
            </a:r>
            <a:r>
              <a:rPr lang="cs-CZ" altLang="cs-CZ" sz="3600" b="1" dirty="0"/>
              <a:t> </a:t>
            </a:r>
            <a:endParaRPr lang="cs-CZ" altLang="cs-CZ" sz="3600" dirty="0"/>
          </a:p>
        </p:txBody>
      </p:sp>
      <p:sp>
        <p:nvSpPr>
          <p:cNvPr id="10" name="Obdélník 9"/>
          <p:cNvSpPr/>
          <p:nvPr/>
        </p:nvSpPr>
        <p:spPr>
          <a:xfrm>
            <a:off x="5583873" y="3859486"/>
            <a:ext cx="29425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3200" b="1" dirty="0" smtClean="0">
                <a:latin typeface="Trebuchet MS" panose="020B0603020202020204" pitchFamily="34" charset="0"/>
              </a:rPr>
              <a:t>zlomková čára</a:t>
            </a:r>
            <a:endParaRPr lang="cs-CZ" altLang="cs-CZ" sz="3200" b="1" dirty="0">
              <a:latin typeface="Trebuchet MS" panose="020B0603020202020204" pitchFamily="34" charset="0"/>
            </a:endParaRPr>
          </a:p>
        </p:txBody>
      </p:sp>
      <p:cxnSp>
        <p:nvCxnSpPr>
          <p:cNvPr id="12" name="Přímá spojnice se šipkou 11"/>
          <p:cNvCxnSpPr>
            <a:stCxn id="7" idx="2"/>
          </p:cNvCxnSpPr>
          <p:nvPr/>
        </p:nvCxnSpPr>
        <p:spPr bwMode="auto">
          <a:xfrm flipH="1">
            <a:off x="3779914" y="2923770"/>
            <a:ext cx="2020930" cy="721254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Přímá spojnice se šipkou 12"/>
          <p:cNvCxnSpPr/>
          <p:nvPr/>
        </p:nvCxnSpPr>
        <p:spPr bwMode="auto">
          <a:xfrm flipH="1" flipV="1">
            <a:off x="3860746" y="4940946"/>
            <a:ext cx="1201306" cy="579602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H="1">
            <a:off x="3933104" y="4216044"/>
            <a:ext cx="1551701" cy="42275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ovéPole 16"/>
          <p:cNvSpPr txBox="1"/>
          <p:nvPr/>
        </p:nvSpPr>
        <p:spPr>
          <a:xfrm>
            <a:off x="31167" y="109051"/>
            <a:ext cx="9112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Zapište zlomkem červenou část kruhu:</a:t>
            </a:r>
            <a:endParaRPr lang="cs-CZ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Obdélník 17"/>
              <p:cNvSpPr/>
              <p:nvPr/>
            </p:nvSpPr>
            <p:spPr>
              <a:xfrm>
                <a:off x="2805800" y="2969903"/>
                <a:ext cx="1083951" cy="13234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8000" b="1" i="1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8000" dirty="0"/>
              </a:p>
            </p:txBody>
          </p:sp>
        </mc:Choice>
        <mc:Fallback xmlns="">
          <p:sp>
            <p:nvSpPr>
              <p:cNvPr id="18" name="Obdélník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5800" y="2969903"/>
                <a:ext cx="1083951" cy="132343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Přímá spojnice 19"/>
          <p:cNvCxnSpPr/>
          <p:nvPr/>
        </p:nvCxnSpPr>
        <p:spPr bwMode="auto">
          <a:xfrm>
            <a:off x="2987824" y="4202800"/>
            <a:ext cx="720080" cy="13244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Obdélník 22"/>
              <p:cNvSpPr/>
              <p:nvPr/>
            </p:nvSpPr>
            <p:spPr>
              <a:xfrm>
                <a:off x="2818232" y="4221585"/>
                <a:ext cx="1083951" cy="13234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8000" b="1" i="1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8000" dirty="0"/>
              </a:p>
            </p:txBody>
          </p:sp>
        </mc:Choice>
        <mc:Fallback xmlns="">
          <p:sp>
            <p:nvSpPr>
              <p:cNvPr id="23" name="Obdélník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8232" y="4221585"/>
                <a:ext cx="1083951" cy="132343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16430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8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800153" y="5365296"/>
            <a:ext cx="83706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3200" b="1" dirty="0">
                <a:latin typeface="Trebuchet MS" panose="020B0603020202020204" pitchFamily="34" charset="0"/>
              </a:rPr>
              <a:t>jmenovatel</a:t>
            </a:r>
          </a:p>
          <a:p>
            <a:pPr algn="ctr" eaLnBrk="1" hangingPunct="1"/>
            <a:r>
              <a:rPr lang="cs-CZ" altLang="cs-CZ" sz="3200" b="1" dirty="0">
                <a:latin typeface="Trebuchet MS" panose="020B0603020202020204" pitchFamily="34" charset="0"/>
              </a:rPr>
              <a:t>(vyjadřuje, na kolik dílů je celek rozdělen)</a:t>
            </a:r>
          </a:p>
        </p:txBody>
      </p:sp>
      <p:sp>
        <p:nvSpPr>
          <p:cNvPr id="7" name="Obdélník 6"/>
          <p:cNvSpPr/>
          <p:nvPr/>
        </p:nvSpPr>
        <p:spPr>
          <a:xfrm>
            <a:off x="2781216" y="1846552"/>
            <a:ext cx="44084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3200" b="1" dirty="0">
                <a:latin typeface="Trebuchet MS" panose="020B0603020202020204" pitchFamily="34" charset="0"/>
              </a:rPr>
              <a:t>čitatel</a:t>
            </a:r>
          </a:p>
          <a:p>
            <a:pPr algn="ctr" eaLnBrk="1" hangingPunct="1"/>
            <a:r>
              <a:rPr lang="cs-CZ" altLang="cs-CZ" sz="3200" b="1" dirty="0">
                <a:latin typeface="Trebuchet MS" panose="020B0603020202020204" pitchFamily="34" charset="0"/>
              </a:rPr>
              <a:t>(vyjadřuje počet dílů)</a:t>
            </a:r>
          </a:p>
        </p:txBody>
      </p:sp>
      <p:sp>
        <p:nvSpPr>
          <p:cNvPr id="8" name="Obdélník 7"/>
          <p:cNvSpPr/>
          <p:nvPr/>
        </p:nvSpPr>
        <p:spPr>
          <a:xfrm>
            <a:off x="1547664" y="678404"/>
            <a:ext cx="66907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3600" b="1" dirty="0" smtClean="0">
                <a:solidFill>
                  <a:srgbClr val="FF0000"/>
                </a:solidFill>
              </a:rPr>
              <a:t>Tři </a:t>
            </a:r>
            <a:r>
              <a:rPr lang="cs-CZ" altLang="cs-CZ" sz="3600" b="1" dirty="0">
                <a:solidFill>
                  <a:srgbClr val="FF0000"/>
                </a:solidFill>
              </a:rPr>
              <a:t>(</a:t>
            </a:r>
            <a:r>
              <a:rPr lang="cs-CZ" altLang="cs-CZ" sz="3600" b="1" dirty="0" smtClean="0">
                <a:solidFill>
                  <a:srgbClr val="FF0000"/>
                </a:solidFill>
              </a:rPr>
              <a:t>stejné) díly z osmi </a:t>
            </a:r>
            <a:r>
              <a:rPr lang="cs-CZ" altLang="cs-CZ" sz="3600" b="1" dirty="0">
                <a:solidFill>
                  <a:srgbClr val="FF0000"/>
                </a:solidFill>
              </a:rPr>
              <a:t>(stejných) dílů, tj. </a:t>
            </a:r>
            <a:r>
              <a:rPr lang="cs-CZ" altLang="cs-CZ" sz="3600" b="1" dirty="0" smtClean="0">
                <a:solidFill>
                  <a:srgbClr val="FF0000"/>
                </a:solidFill>
              </a:rPr>
              <a:t>tři osminy.</a:t>
            </a:r>
            <a:r>
              <a:rPr lang="cs-CZ" altLang="cs-CZ" sz="3600" b="1" dirty="0" smtClean="0"/>
              <a:t> </a:t>
            </a:r>
            <a:endParaRPr lang="cs-CZ" altLang="cs-CZ" sz="3600" dirty="0"/>
          </a:p>
        </p:txBody>
      </p:sp>
      <p:sp>
        <p:nvSpPr>
          <p:cNvPr id="10" name="Obdélník 9"/>
          <p:cNvSpPr/>
          <p:nvPr/>
        </p:nvSpPr>
        <p:spPr>
          <a:xfrm>
            <a:off x="5583873" y="3859486"/>
            <a:ext cx="29425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3200" b="1" dirty="0" smtClean="0">
                <a:latin typeface="Trebuchet MS" panose="020B0603020202020204" pitchFamily="34" charset="0"/>
              </a:rPr>
              <a:t>zlomková čára</a:t>
            </a:r>
            <a:endParaRPr lang="cs-CZ" altLang="cs-CZ" sz="3200" b="1" dirty="0">
              <a:latin typeface="Trebuchet MS" panose="020B0603020202020204" pitchFamily="34" charset="0"/>
            </a:endParaRPr>
          </a:p>
        </p:txBody>
      </p:sp>
      <p:cxnSp>
        <p:nvCxnSpPr>
          <p:cNvPr id="12" name="Přímá spojnice se šipkou 11"/>
          <p:cNvCxnSpPr>
            <a:stCxn id="7" idx="2"/>
          </p:cNvCxnSpPr>
          <p:nvPr/>
        </p:nvCxnSpPr>
        <p:spPr bwMode="auto">
          <a:xfrm flipH="1">
            <a:off x="3779912" y="2923770"/>
            <a:ext cx="1205545" cy="721254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Přímá spojnice se šipkou 12"/>
          <p:cNvCxnSpPr/>
          <p:nvPr/>
        </p:nvCxnSpPr>
        <p:spPr bwMode="auto">
          <a:xfrm flipH="1" flipV="1">
            <a:off x="3860746" y="4940946"/>
            <a:ext cx="1201306" cy="579602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H="1">
            <a:off x="3933104" y="4216044"/>
            <a:ext cx="1551701" cy="42275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ovéPole 16"/>
          <p:cNvSpPr txBox="1"/>
          <p:nvPr/>
        </p:nvSpPr>
        <p:spPr>
          <a:xfrm>
            <a:off x="31167" y="109051"/>
            <a:ext cx="9112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Zapište zlomkem zelenou část čtverce:</a:t>
            </a:r>
            <a:endParaRPr lang="cs-CZ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Obdélník 17"/>
              <p:cNvSpPr/>
              <p:nvPr/>
            </p:nvSpPr>
            <p:spPr>
              <a:xfrm>
                <a:off x="2805800" y="2969903"/>
                <a:ext cx="1083951" cy="13234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8000" b="1" i="1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8000" dirty="0"/>
              </a:p>
            </p:txBody>
          </p:sp>
        </mc:Choice>
        <mc:Fallback xmlns="">
          <p:sp>
            <p:nvSpPr>
              <p:cNvPr id="18" name="Obdélník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5800" y="2969903"/>
                <a:ext cx="1083951" cy="132343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Přímá spojnice 19"/>
          <p:cNvCxnSpPr/>
          <p:nvPr/>
        </p:nvCxnSpPr>
        <p:spPr bwMode="auto">
          <a:xfrm>
            <a:off x="2987824" y="4202800"/>
            <a:ext cx="720080" cy="13244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Obdélník 22"/>
              <p:cNvSpPr/>
              <p:nvPr/>
            </p:nvSpPr>
            <p:spPr>
              <a:xfrm>
                <a:off x="2818232" y="4221585"/>
                <a:ext cx="1083951" cy="13234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8000" b="1" i="1" smtClean="0"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cs-CZ" sz="8000" dirty="0"/>
              </a:p>
            </p:txBody>
          </p:sp>
        </mc:Choice>
        <mc:Fallback xmlns="">
          <p:sp>
            <p:nvSpPr>
              <p:cNvPr id="23" name="Obdélník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8232" y="4221585"/>
                <a:ext cx="1083951" cy="132343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51" y="2826864"/>
            <a:ext cx="229552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11479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8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115616" y="336295"/>
            <a:ext cx="80283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Zapište zlomkem vybarvenou část kruhu nebo čtverce:</a:t>
            </a:r>
            <a:endParaRPr lang="cs-CZ" sz="4000" b="1" dirty="0"/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" y="2160000"/>
            <a:ext cx="231457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000" y="2160000"/>
            <a:ext cx="2343150" cy="225742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000" y="2160000"/>
            <a:ext cx="2343150" cy="2257425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4500000"/>
            <a:ext cx="2314575" cy="225742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000" y="4500000"/>
            <a:ext cx="2314575" cy="226695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000" y="4500000"/>
            <a:ext cx="2314575" cy="22574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2160000" y="2196000"/>
                <a:ext cx="1368152" cy="183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2196000"/>
                <a:ext cx="1368152" cy="183973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5076000" y="2232000"/>
                <a:ext cx="1368152" cy="1820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00" y="2232000"/>
                <a:ext cx="1368152" cy="182094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8028000" y="2232000"/>
                <a:ext cx="1368152" cy="1820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000" y="2232000"/>
                <a:ext cx="1368152" cy="1820948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2016000" y="4572000"/>
                <a:ext cx="1368152" cy="1820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6000" y="4572000"/>
                <a:ext cx="1368152" cy="1820948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976113" y="4612455"/>
                <a:ext cx="1368152" cy="1820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6113" y="4612455"/>
                <a:ext cx="1368152" cy="1820948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7956376" y="4572000"/>
                <a:ext cx="1368152" cy="1820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376" y="4572000"/>
                <a:ext cx="1368152" cy="1820948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10061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5" grpId="0"/>
      <p:bldP spid="26" grpId="0"/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606964" y="336295"/>
            <a:ext cx="67481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Zapište zlomkem </a:t>
            </a:r>
            <a:br>
              <a:rPr lang="cs-CZ" sz="4000" b="1" dirty="0" smtClean="0"/>
            </a:br>
            <a:r>
              <a:rPr lang="cs-CZ" sz="4000" b="1" dirty="0" smtClean="0"/>
              <a:t>vybarvenou část </a:t>
            </a:r>
            <a:r>
              <a:rPr lang="cs-CZ" sz="4000" b="1" dirty="0" smtClean="0"/>
              <a:t>kruhu:</a:t>
            </a:r>
            <a:endParaRPr lang="cs-CZ" sz="4000" b="1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000" y="2160000"/>
            <a:ext cx="2095500" cy="2066925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2160000"/>
            <a:ext cx="2095500" cy="2066925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000" y="2160000"/>
            <a:ext cx="2095500" cy="20669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ovéPole 8"/>
              <p:cNvSpPr txBox="1"/>
              <p:nvPr/>
            </p:nvSpPr>
            <p:spPr>
              <a:xfrm>
                <a:off x="1983674" y="2161000"/>
                <a:ext cx="1368152" cy="183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3674" y="2161000"/>
                <a:ext cx="1368152" cy="183973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5004048" y="2160000"/>
                <a:ext cx="1368152" cy="183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2160000"/>
                <a:ext cx="1368152" cy="183973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8024422" y="2135600"/>
                <a:ext cx="1368152" cy="183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4422" y="2135600"/>
                <a:ext cx="1368152" cy="183973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471674" y="4727191"/>
                <a:ext cx="1368152" cy="183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74" y="4727191"/>
                <a:ext cx="1368152" cy="183973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/>
          <p:cNvSpPr txBox="1"/>
          <p:nvPr/>
        </p:nvSpPr>
        <p:spPr>
          <a:xfrm>
            <a:off x="359692" y="4365104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Jakou situaci popisuje zlomek:</a:t>
            </a:r>
            <a:endParaRPr lang="cs-CZ" sz="28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391932" y="4888324"/>
            <a:ext cx="67520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Říká nám: Rozděl celek na 0 dílů </a:t>
            </a:r>
            <a:br>
              <a:rPr lang="cs-CZ" sz="2800" b="1" dirty="0" smtClean="0"/>
            </a:br>
            <a:r>
              <a:rPr lang="cs-CZ" sz="2800" b="1" dirty="0" smtClean="0"/>
              <a:t>                   </a:t>
            </a:r>
            <a:r>
              <a:rPr lang="cs-CZ" b="1" dirty="0" smtClean="0"/>
              <a:t>(a potom z nich vezmi čtyři)</a:t>
            </a:r>
            <a:r>
              <a:rPr lang="cs-CZ" sz="2800" b="1" dirty="0" smtClean="0"/>
              <a:t>.</a:t>
            </a:r>
            <a:endParaRPr lang="cs-CZ" sz="28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2455680" y="5930802"/>
            <a:ext cx="524838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Takový zlomek nemá smysl,</a:t>
            </a:r>
            <a:r>
              <a:rPr lang="cs-CZ" sz="2800" b="1" dirty="0" smtClean="0"/>
              <a:t> </a:t>
            </a:r>
            <a:br>
              <a:rPr lang="cs-CZ" sz="2800" b="1" dirty="0" smtClean="0"/>
            </a:br>
            <a:r>
              <a:rPr lang="cs-CZ" b="1" dirty="0" smtClean="0"/>
              <a:t>tj. zlomek nesmí mít ve jmenovateli číslo 0.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755576" y="4941168"/>
            <a:ext cx="779380" cy="1609512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 flipH="1">
            <a:off x="720479" y="4888324"/>
            <a:ext cx="899193" cy="1678601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698937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1349</TotalTime>
  <Words>302</Words>
  <Application>Microsoft Office PowerPoint</Application>
  <PresentationFormat>Předvádění na obrazovce (4:3)</PresentationFormat>
  <Paragraphs>119</Paragraphs>
  <Slides>13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9" baseType="lpstr">
      <vt:lpstr>Arial</vt:lpstr>
      <vt:lpstr>Cambria Math</vt:lpstr>
      <vt:lpstr>Tahoma</vt:lpstr>
      <vt:lpstr>Trebuchet MS</vt:lpstr>
      <vt:lpstr>Wingdings</vt:lpstr>
      <vt:lpstr>Prezentace školení zaměstnanců</vt:lpstr>
      <vt:lpstr>Zlomky</vt:lpstr>
      <vt:lpstr>Zlomky</vt:lpstr>
      <vt:lpstr>Zlomky</vt:lpstr>
      <vt:lpstr>Zlomky</vt:lpstr>
      <vt:lpstr>Zlomky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190</cp:revision>
  <dcterms:created xsi:type="dcterms:W3CDTF">2012-01-02T08:14:14Z</dcterms:created>
  <dcterms:modified xsi:type="dcterms:W3CDTF">2015-11-13T16:57:14Z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