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256" r:id="rId2"/>
    <p:sldId id="342" r:id="rId3"/>
    <p:sldId id="359" r:id="rId4"/>
    <p:sldId id="360" r:id="rId5"/>
    <p:sldId id="361" r:id="rId6"/>
    <p:sldId id="352" r:id="rId7"/>
    <p:sldId id="362" r:id="rId8"/>
    <p:sldId id="353" r:id="rId9"/>
    <p:sldId id="343" r:id="rId10"/>
    <p:sldId id="355" r:id="rId11"/>
    <p:sldId id="357" r:id="rId12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34044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836712"/>
            <a:ext cx="9144000" cy="1462088"/>
          </a:xfrm>
        </p:spPr>
        <p:txBody>
          <a:bodyPr/>
          <a:lstStyle/>
          <a:p>
            <a:pPr algn="ctr"/>
            <a:r>
              <a:rPr lang="cs-CZ" sz="5400" dirty="0" smtClean="0"/>
              <a:t>Obvod a obsah </a:t>
            </a:r>
            <a:r>
              <a:rPr lang="cs-CZ" sz="5400" dirty="0" smtClean="0"/>
              <a:t>lichoběžníku</a:t>
            </a:r>
            <a:endParaRPr lang="cs-CZ" sz="5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Obsah lichoběžníku</a:t>
            </a:r>
            <a:endParaRPr lang="cs-CZ" sz="5400" dirty="0" smtClean="0"/>
          </a:p>
        </p:txBody>
      </p:sp>
      <p:sp>
        <p:nvSpPr>
          <p:cNvPr id="74" name="TextovéPole 73"/>
          <p:cNvSpPr txBox="1"/>
          <p:nvPr/>
        </p:nvSpPr>
        <p:spPr>
          <a:xfrm>
            <a:off x="888939" y="1952637"/>
            <a:ext cx="30349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</a:t>
            </a:r>
            <a:r>
              <a:rPr lang="cs-CZ" sz="1600" b="1" dirty="0" smtClean="0"/>
              <a:t>Podle obrázku vypočtěte: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ovéPole 92"/>
              <p:cNvSpPr txBox="1"/>
              <p:nvPr/>
            </p:nvSpPr>
            <p:spPr>
              <a:xfrm>
                <a:off x="0" y="6300000"/>
                <a:ext cx="2916324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  <m: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 </m:t>
                        </m:r>
                        <m: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𝑨𝑩𝑪</m:t>
                        </m:r>
                      </m:sub>
                    </m:sSub>
                    <m:r>
                      <a:rPr lang="cs-CZ" sz="24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sz="24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𝟐𝟔</m:t>
                    </m:r>
                    <m:r>
                      <a:rPr lang="cs-CZ" sz="24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𝒄𝒎</m:t>
                        </m:r>
                      </m:e>
                      <m:sup>
                        <m: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000" b="1" baseline="30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3" name="TextovéPol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300000"/>
                <a:ext cx="2916324" cy="470000"/>
              </a:xfrm>
              <a:prstGeom prst="rect">
                <a:avLst/>
              </a:prstGeom>
              <a:blipFill rotWithShape="1">
                <a:blip r:embed="rId2"/>
                <a:stretch>
                  <a:fillRect b="-1794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0" y="2340000"/>
            <a:ext cx="30349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a) Obsah trojúhelníku ABC</a:t>
            </a:r>
            <a:endParaRPr lang="cs-CZ" sz="16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3600000" y="2340000"/>
            <a:ext cx="30349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b) Obsah lichoběžníku ABCD</a:t>
            </a:r>
            <a:endParaRPr lang="cs-CZ" sz="1600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5508104" y="5589240"/>
            <a:ext cx="30963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6876256" y="4653136"/>
            <a:ext cx="7920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>
            <a:off x="5508104" y="4653136"/>
            <a:ext cx="1368152" cy="936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>
            <a:off x="7668344" y="4653136"/>
            <a:ext cx="936104" cy="936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ovéPole 12"/>
          <p:cNvSpPr txBox="1"/>
          <p:nvPr/>
        </p:nvSpPr>
        <p:spPr>
          <a:xfrm>
            <a:off x="6588224" y="428683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7740352" y="427787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8352420" y="558924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5364088" y="558924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Přímá spojnice 14"/>
          <p:cNvCxnSpPr/>
          <p:nvPr/>
        </p:nvCxnSpPr>
        <p:spPr bwMode="auto">
          <a:xfrm flipV="1">
            <a:off x="5508104" y="4653136"/>
            <a:ext cx="2160240" cy="936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>
            <a:off x="7020272" y="4656167"/>
            <a:ext cx="0" cy="9330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6984268" y="4938037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 = 4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6567419" y="562125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13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5476701" y="4751856"/>
            <a:ext cx="715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7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6844183" y="4277870"/>
            <a:ext cx="9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3,5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3600000" y="6300000"/>
                <a:ext cx="2916324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𝒃</m:t>
                        </m:r>
                        <m: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 </m:t>
                        </m:r>
                        <m: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𝑨𝑩𝑪𝑫</m:t>
                        </m:r>
                      </m:sub>
                    </m:sSub>
                    <m:r>
                      <a:rPr lang="cs-CZ" sz="24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cs-CZ" sz="24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𝟑𝟑</m:t>
                    </m:r>
                    <m:r>
                      <a:rPr lang="cs-CZ" sz="24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𝒄𝒎</m:t>
                        </m:r>
                      </m:e>
                      <m:sup>
                        <m:r>
                          <a:rPr lang="cs-CZ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s-CZ" sz="2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2000" b="1" baseline="30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0" y="6300000"/>
                <a:ext cx="2916324" cy="470000"/>
              </a:xfrm>
              <a:prstGeom prst="rect">
                <a:avLst/>
              </a:prstGeom>
              <a:blipFill rotWithShape="1">
                <a:blip r:embed="rId3"/>
                <a:stretch>
                  <a:fillRect l="-837" b="-1794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83333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93" grpId="0"/>
      <p:bldP spid="5" grpId="0"/>
      <p:bldP spid="6" grpId="0"/>
      <p:bldP spid="13" grpId="0"/>
      <p:bldP spid="16" grpId="0"/>
      <p:bldP spid="17" grpId="0"/>
      <p:bldP spid="18" grpId="0"/>
      <p:bldP spid="24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Obsah lichoběžníku</a:t>
            </a:r>
            <a:endParaRPr lang="cs-CZ" sz="5400" dirty="0" smtClean="0"/>
          </a:p>
        </p:txBody>
      </p:sp>
      <p:sp>
        <p:nvSpPr>
          <p:cNvPr id="74" name="TextovéPole 73"/>
          <p:cNvSpPr txBox="1"/>
          <p:nvPr/>
        </p:nvSpPr>
        <p:spPr>
          <a:xfrm>
            <a:off x="888939" y="1952637"/>
            <a:ext cx="7643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</a:t>
            </a:r>
            <a:r>
              <a:rPr lang="cs-CZ" sz="1600" b="1" dirty="0" smtClean="0"/>
              <a:t>Určete cenu tašek na pokrytí střechy, jsou-li rozměry na obrázku </a:t>
            </a:r>
            <a:br>
              <a:rPr lang="cs-CZ" sz="1600" b="1" dirty="0" smtClean="0"/>
            </a:br>
            <a:r>
              <a:rPr lang="cs-CZ" sz="1600" b="1" dirty="0" smtClean="0"/>
              <a:t>    a 1 m</a:t>
            </a:r>
            <a:r>
              <a:rPr lang="cs-CZ" sz="1600" b="1" baseline="30000" dirty="0" smtClean="0"/>
              <a:t>2</a:t>
            </a:r>
            <a:r>
              <a:rPr lang="cs-CZ" sz="1600" b="1" dirty="0" smtClean="0"/>
              <a:t> tašek stojí 400 </a:t>
            </a:r>
            <a:r>
              <a:rPr lang="cs-CZ" sz="1600" b="1" smtClean="0"/>
              <a:t>Kč.</a:t>
            </a:r>
            <a:endParaRPr lang="cs-CZ" sz="1600" b="1" dirty="0"/>
          </a:p>
        </p:txBody>
      </p:sp>
      <p:sp>
        <p:nvSpPr>
          <p:cNvPr id="93" name="TextovéPole 92"/>
          <p:cNvSpPr txBox="1"/>
          <p:nvPr/>
        </p:nvSpPr>
        <p:spPr>
          <a:xfrm>
            <a:off x="6690909" y="6251051"/>
            <a:ext cx="2271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c </a:t>
            </a:r>
            <a:r>
              <a:rPr lang="cs-CZ" sz="2000" b="1" dirty="0" smtClean="0">
                <a:solidFill>
                  <a:srgbClr val="FF0000"/>
                </a:solidFill>
              </a:rPr>
              <a:t>= </a:t>
            </a:r>
            <a:r>
              <a:rPr lang="cs-CZ" sz="2000" b="1" dirty="0" smtClean="0">
                <a:solidFill>
                  <a:srgbClr val="FF0000"/>
                </a:solidFill>
              </a:rPr>
              <a:t>145 600 Kč</a:t>
            </a:r>
            <a:endParaRPr lang="cs-CZ" sz="2000" b="1" baseline="30000" dirty="0">
              <a:solidFill>
                <a:srgbClr val="FF0000"/>
              </a:solidFill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 flipV="1">
            <a:off x="5868144" y="4293096"/>
            <a:ext cx="3168352" cy="10081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 flipV="1">
            <a:off x="5868144" y="3140968"/>
            <a:ext cx="216024" cy="21602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H="1" flipV="1">
            <a:off x="5070729" y="3789040"/>
            <a:ext cx="797415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 flipH="1" flipV="1">
            <a:off x="8239081" y="2780928"/>
            <a:ext cx="797415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V="1">
            <a:off x="5070729" y="2780928"/>
            <a:ext cx="3168352" cy="10081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V="1">
            <a:off x="5070729" y="3140968"/>
            <a:ext cx="1013439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Přímá spojnice 14"/>
          <p:cNvCxnSpPr/>
          <p:nvPr/>
        </p:nvCxnSpPr>
        <p:spPr bwMode="auto">
          <a:xfrm flipV="1">
            <a:off x="6084168" y="2420888"/>
            <a:ext cx="2325099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Přímá spojnice 15"/>
          <p:cNvCxnSpPr/>
          <p:nvPr/>
        </p:nvCxnSpPr>
        <p:spPr bwMode="auto">
          <a:xfrm flipH="1">
            <a:off x="8239081" y="2420888"/>
            <a:ext cx="170186" cy="3600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římá spojnice 17"/>
          <p:cNvCxnSpPr/>
          <p:nvPr/>
        </p:nvCxnSpPr>
        <p:spPr bwMode="auto">
          <a:xfrm>
            <a:off x="8409267" y="2420888"/>
            <a:ext cx="627229" cy="18722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H="1">
            <a:off x="5436040" y="3140968"/>
            <a:ext cx="648000" cy="133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Oblouk 25"/>
          <p:cNvSpPr/>
          <p:nvPr/>
        </p:nvSpPr>
        <p:spPr bwMode="auto">
          <a:xfrm>
            <a:off x="7128040" y="4337960"/>
            <a:ext cx="684076" cy="684076"/>
          </a:xfrm>
          <a:prstGeom prst="arc">
            <a:avLst>
              <a:gd name="adj1" fmla="val 15189796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blouk 28"/>
          <p:cNvSpPr/>
          <p:nvPr/>
        </p:nvSpPr>
        <p:spPr bwMode="auto">
          <a:xfrm rot="3245254">
            <a:off x="4860040" y="3887960"/>
            <a:ext cx="869005" cy="869005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436096" y="414908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6948040" y="2879960"/>
            <a:ext cx="547910" cy="190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7452320" y="429309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4814192" y="4364524"/>
            <a:ext cx="802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12 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7495950" y="4714859"/>
            <a:ext cx="802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22 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6649579" y="2420888"/>
            <a:ext cx="802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18 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5220072" y="3635732"/>
            <a:ext cx="802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7 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7225643" y="3604374"/>
            <a:ext cx="802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7 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9267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93" grpId="0"/>
      <p:bldP spid="26" grpId="0" animBg="1"/>
      <p:bldP spid="29" grpId="0" animBg="1"/>
      <p:bldP spid="27" grpId="0"/>
      <p:bldP spid="35" grpId="0"/>
      <p:bldP spid="65" grpId="0"/>
      <p:bldP spid="37" grpId="0"/>
      <p:bldP spid="38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Lichoběžník</a:t>
            </a:r>
            <a:endParaRPr lang="cs-CZ" sz="5400" dirty="0" smtClean="0"/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569503" y="4519442"/>
            <a:ext cx="509884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>
            <a:endCxn id="96" idx="2"/>
          </p:cNvCxnSpPr>
          <p:nvPr/>
        </p:nvCxnSpPr>
        <p:spPr bwMode="auto">
          <a:xfrm flipV="1">
            <a:off x="2569503" y="3331438"/>
            <a:ext cx="801120" cy="1188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 flipH="1" flipV="1">
            <a:off x="6097896" y="3324839"/>
            <a:ext cx="1570448" cy="12017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3361999" y="3329280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TextovéPole 92"/>
          <p:cNvSpPr txBox="1"/>
          <p:nvPr/>
        </p:nvSpPr>
        <p:spPr>
          <a:xfrm>
            <a:off x="2425487" y="449031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7624252" y="443426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5896060" y="297814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3132553" y="296210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6883120" y="3484297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4627054" y="289684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682588" y="360120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4766436" y="450893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01" name="Oblouk 100"/>
          <p:cNvSpPr/>
          <p:nvPr/>
        </p:nvSpPr>
        <p:spPr bwMode="auto">
          <a:xfrm rot="662097">
            <a:off x="2361775" y="3980039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Oblouk 101"/>
          <p:cNvSpPr/>
          <p:nvPr/>
        </p:nvSpPr>
        <p:spPr bwMode="auto">
          <a:xfrm rot="6683380">
            <a:off x="2886663" y="2696736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Oblouk 102"/>
          <p:cNvSpPr/>
          <p:nvPr/>
        </p:nvSpPr>
        <p:spPr bwMode="auto">
          <a:xfrm rot="15898998">
            <a:off x="6542334" y="4024238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" name="Oblouk 103"/>
          <p:cNvSpPr/>
          <p:nvPr/>
        </p:nvSpPr>
        <p:spPr bwMode="auto">
          <a:xfrm rot="9104876">
            <a:off x="5444679" y="2314421"/>
            <a:ext cx="1414125" cy="1361861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2771800" y="407707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3303772" y="328498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9" name="TextovéPole 108"/>
          <p:cNvSpPr txBox="1"/>
          <p:nvPr/>
        </p:nvSpPr>
        <p:spPr>
          <a:xfrm>
            <a:off x="5868144" y="326617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10" name="TextovéPole 109"/>
          <p:cNvSpPr txBox="1"/>
          <p:nvPr/>
        </p:nvSpPr>
        <p:spPr>
          <a:xfrm>
            <a:off x="6804248" y="407707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Symbol" pitchFamily="18" charset="2"/>
              </a:rPr>
              <a:t>b</a:t>
            </a:r>
          </a:p>
        </p:txBody>
      </p:sp>
      <p:cxnSp>
        <p:nvCxnSpPr>
          <p:cNvPr id="111" name="Přímá spojnice 110"/>
          <p:cNvCxnSpPr/>
          <p:nvPr/>
        </p:nvCxnSpPr>
        <p:spPr bwMode="auto">
          <a:xfrm>
            <a:off x="4441999" y="4411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2" name="Přímá spojnice 111"/>
          <p:cNvCxnSpPr/>
          <p:nvPr/>
        </p:nvCxnSpPr>
        <p:spPr bwMode="auto">
          <a:xfrm>
            <a:off x="4477999" y="4411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3" name="Přímá spojnice 112"/>
          <p:cNvCxnSpPr/>
          <p:nvPr/>
        </p:nvCxnSpPr>
        <p:spPr bwMode="auto">
          <a:xfrm>
            <a:off x="4441999" y="3223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4" name="Přímá spojnice 113"/>
          <p:cNvCxnSpPr/>
          <p:nvPr/>
        </p:nvCxnSpPr>
        <p:spPr bwMode="auto">
          <a:xfrm>
            <a:off x="4477999" y="3223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sp>
        <p:nvSpPr>
          <p:cNvPr id="119" name="TextovéPole 118"/>
          <p:cNvSpPr txBox="1"/>
          <p:nvPr/>
        </p:nvSpPr>
        <p:spPr>
          <a:xfrm>
            <a:off x="180000" y="5040000"/>
            <a:ext cx="37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Dvě </a:t>
            </a:r>
            <a:r>
              <a:rPr lang="cs-CZ" sz="1600" b="1" dirty="0" smtClean="0"/>
              <a:t>protější strany </a:t>
            </a:r>
            <a:r>
              <a:rPr lang="cs-CZ" sz="1600" b="1" dirty="0" smtClean="0"/>
              <a:t>lichoběžníku </a:t>
            </a:r>
            <a:r>
              <a:rPr lang="cs-CZ" sz="1600" b="1" dirty="0" smtClean="0"/>
              <a:t>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rovnoběžné</a:t>
            </a:r>
            <a:r>
              <a:rPr lang="cs-CZ" sz="1600" b="1" dirty="0" smtClean="0"/>
              <a:t>. 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0" name="TextovéPole 119"/>
              <p:cNvSpPr txBox="1"/>
              <p:nvPr/>
            </p:nvSpPr>
            <p:spPr>
              <a:xfrm>
                <a:off x="3960000" y="5040000"/>
                <a:ext cx="20745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𝐀𝐁</m:t>
                          </m:r>
                        </m:e>
                      </m:d>
                      <m:r>
                        <a:rPr lang="cs-CZ" sz="2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∥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000" b="1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0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𝐂</m:t>
                          </m:r>
                          <m:r>
                            <a:rPr lang="cs-CZ" sz="2000" b="1" i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𝐃</m:t>
                          </m:r>
                        </m:e>
                      </m:d>
                    </m:oMath>
                  </m:oMathPara>
                </a14:m>
                <a:endParaRPr lang="cs-CZ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20" name="TextovéPole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5040000"/>
                <a:ext cx="2074531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1" name="TextovéPole 120"/>
          <p:cNvSpPr txBox="1"/>
          <p:nvPr/>
        </p:nvSpPr>
        <p:spPr>
          <a:xfrm>
            <a:off x="180000" y="5580000"/>
            <a:ext cx="3799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Dvě protější </a:t>
            </a:r>
            <a:r>
              <a:rPr lang="cs-CZ" sz="1600" b="1" dirty="0"/>
              <a:t>strany lichoběžníku jsou </a:t>
            </a:r>
            <a:r>
              <a:rPr lang="cs-CZ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různoběžné</a:t>
            </a:r>
            <a:r>
              <a:rPr lang="cs-CZ" sz="1600" b="1" dirty="0" smtClean="0"/>
              <a:t>. </a:t>
            </a:r>
            <a:endParaRPr lang="cs-CZ" sz="1600" b="1" dirty="0"/>
          </a:p>
        </p:txBody>
      </p:sp>
      <p:sp>
        <p:nvSpPr>
          <p:cNvPr id="122" name="TextovéPole 121"/>
          <p:cNvSpPr txBox="1"/>
          <p:nvPr/>
        </p:nvSpPr>
        <p:spPr>
          <a:xfrm>
            <a:off x="5940000" y="6120000"/>
            <a:ext cx="3381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v</a:t>
            </a:r>
            <a:r>
              <a:rPr lang="cs-CZ" sz="1600" b="1" dirty="0" smtClean="0"/>
              <a:t>ýška lichoběžníku</a:t>
            </a:r>
            <a:endParaRPr lang="cs-CZ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3" name="TextovéPole 122"/>
              <p:cNvSpPr txBox="1"/>
              <p:nvPr/>
            </p:nvSpPr>
            <p:spPr>
              <a:xfrm>
                <a:off x="3960000" y="5580000"/>
                <a:ext cx="201232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000" b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𝐁𝐂</m:t>
                          </m:r>
                        </m:e>
                      </m:d>
                      <m:r>
                        <a:rPr lang="cs-CZ" sz="2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∦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000" b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0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𝐃𝐀</m:t>
                          </m:r>
                        </m:e>
                      </m:d>
                    </m:oMath>
                  </m:oMathPara>
                </a14:m>
                <a:endParaRPr lang="cs-CZ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23" name="TextovéPole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5580000"/>
                <a:ext cx="2012322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4" name="TextovéPole 123"/>
          <p:cNvSpPr txBox="1"/>
          <p:nvPr/>
        </p:nvSpPr>
        <p:spPr>
          <a:xfrm>
            <a:off x="4320000" y="6120000"/>
            <a:ext cx="1282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259631" y="1772816"/>
            <a:ext cx="6840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Lichoběžník je čtyřúhelník, který má dvě strany rovnoběžné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a zbývající dvě různoběžné.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TextovéPole 124"/>
          <p:cNvSpPr txBox="1"/>
          <p:nvPr/>
        </p:nvSpPr>
        <p:spPr>
          <a:xfrm>
            <a:off x="5940000" y="5040000"/>
            <a:ext cx="2848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z</a:t>
            </a:r>
            <a:r>
              <a:rPr lang="cs-CZ" sz="1600" b="1" dirty="0" smtClean="0"/>
              <a:t>ákladny lichoběžníku</a:t>
            </a:r>
            <a:endParaRPr lang="cs-CZ" sz="1600" b="1" dirty="0"/>
          </a:p>
        </p:txBody>
      </p:sp>
      <p:sp>
        <p:nvSpPr>
          <p:cNvPr id="126" name="TextovéPole 125"/>
          <p:cNvSpPr txBox="1"/>
          <p:nvPr/>
        </p:nvSpPr>
        <p:spPr>
          <a:xfrm>
            <a:off x="5940000" y="5580000"/>
            <a:ext cx="2848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ramena</a:t>
            </a:r>
            <a:r>
              <a:rPr lang="cs-CZ" sz="1600" b="1" dirty="0" smtClean="0"/>
              <a:t> lichoběžníku</a:t>
            </a:r>
            <a:endParaRPr lang="cs-CZ" sz="1600" b="1" dirty="0"/>
          </a:p>
        </p:txBody>
      </p:sp>
      <p:sp>
        <p:nvSpPr>
          <p:cNvPr id="127" name="TextovéPole 126"/>
          <p:cNvSpPr txBox="1"/>
          <p:nvPr/>
        </p:nvSpPr>
        <p:spPr>
          <a:xfrm>
            <a:off x="180000" y="6120000"/>
            <a:ext cx="3381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Vzdálenost základen lichoběžníku</a:t>
            </a:r>
            <a:endParaRPr lang="cs-CZ" sz="1600" b="1" dirty="0"/>
          </a:p>
        </p:txBody>
      </p:sp>
      <p:cxnSp>
        <p:nvCxnSpPr>
          <p:cNvPr id="14" name="Přímá spojnice 13"/>
          <p:cNvCxnSpPr/>
          <p:nvPr/>
        </p:nvCxnSpPr>
        <p:spPr bwMode="auto">
          <a:xfrm>
            <a:off x="5242576" y="3331438"/>
            <a:ext cx="0" cy="11852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ovéPole 127"/>
          <p:cNvSpPr txBox="1"/>
          <p:nvPr/>
        </p:nvSpPr>
        <p:spPr>
          <a:xfrm>
            <a:off x="4959956" y="392902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129" name="TextovéPole 128"/>
          <p:cNvSpPr txBox="1"/>
          <p:nvPr/>
        </p:nvSpPr>
        <p:spPr>
          <a:xfrm>
            <a:off x="0" y="2434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latin typeface="Arial" pitchFamily="34" charset="0"/>
                <a:cs typeface="Arial" pitchFamily="34" charset="0"/>
              </a:rPr>
              <a:t>Lichoběžník je čtyřúhelník, který má právě jednu dvojici rovnoběžných stran.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8087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 animBg="1"/>
      <p:bldP spid="102" grpId="0" animBg="1"/>
      <p:bldP spid="103" grpId="0" animBg="1"/>
      <p:bldP spid="104" grpId="0" animBg="1"/>
      <p:bldP spid="107" grpId="0"/>
      <p:bldP spid="108" grpId="0"/>
      <p:bldP spid="109" grpId="0"/>
      <p:bldP spid="110" grpId="0"/>
      <p:bldP spid="119" grpId="0"/>
      <p:bldP spid="120" grpId="0"/>
      <p:bldP spid="121" grpId="0"/>
      <p:bldP spid="122" grpId="0"/>
      <p:bldP spid="123" grpId="0"/>
      <p:bldP spid="124" grpId="0"/>
      <p:bldP spid="11" grpId="0"/>
      <p:bldP spid="125" grpId="0"/>
      <p:bldP spid="126" grpId="0"/>
      <p:bldP spid="127" grpId="0"/>
      <p:bldP spid="128" grpId="0"/>
      <p:bldP spid="1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Lichoběžník</a:t>
            </a:r>
            <a:endParaRPr lang="cs-CZ" sz="5400" dirty="0" smtClean="0"/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569503" y="4442202"/>
            <a:ext cx="509884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 flipV="1">
            <a:off x="2569503" y="2639497"/>
            <a:ext cx="0" cy="18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 flipH="1" flipV="1">
            <a:off x="5305807" y="2639497"/>
            <a:ext cx="2362537" cy="18098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2569503" y="2639497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TextovéPole 92"/>
          <p:cNvSpPr txBox="1"/>
          <p:nvPr/>
        </p:nvSpPr>
        <p:spPr>
          <a:xfrm>
            <a:off x="2425487" y="441307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7624252" y="435702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5896060" y="290090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3132553" y="288486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6883120" y="3407057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4627054" y="281960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158533" y="334432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4766436" y="443169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01" name="Oblouk 100"/>
          <p:cNvSpPr/>
          <p:nvPr/>
        </p:nvSpPr>
        <p:spPr bwMode="auto">
          <a:xfrm rot="662097">
            <a:off x="1937437" y="3802008"/>
            <a:ext cx="1080000" cy="1080000"/>
          </a:xfrm>
          <a:prstGeom prst="arc">
            <a:avLst>
              <a:gd name="adj1" fmla="val 16192803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Oblouk 101"/>
          <p:cNvSpPr/>
          <p:nvPr/>
        </p:nvSpPr>
        <p:spPr bwMode="auto">
          <a:xfrm rot="6683380">
            <a:off x="2229749" y="2101860"/>
            <a:ext cx="1080000" cy="1080000"/>
          </a:xfrm>
          <a:prstGeom prst="arc">
            <a:avLst>
              <a:gd name="adj1" fmla="val 14888551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Oblouk 102"/>
          <p:cNvSpPr/>
          <p:nvPr/>
        </p:nvSpPr>
        <p:spPr bwMode="auto">
          <a:xfrm rot="15898998">
            <a:off x="6542334" y="3946998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" name="Oblouk 103"/>
          <p:cNvSpPr/>
          <p:nvPr/>
        </p:nvSpPr>
        <p:spPr bwMode="auto">
          <a:xfrm rot="9104876">
            <a:off x="4680090" y="1638765"/>
            <a:ext cx="1414125" cy="1361861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2547827" y="389020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2634673" y="278230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9" name="TextovéPole 108"/>
          <p:cNvSpPr txBox="1"/>
          <p:nvPr/>
        </p:nvSpPr>
        <p:spPr>
          <a:xfrm>
            <a:off x="5103194" y="256490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10" name="TextovéPole 109"/>
          <p:cNvSpPr txBox="1"/>
          <p:nvPr/>
        </p:nvSpPr>
        <p:spPr>
          <a:xfrm>
            <a:off x="6919710" y="4080040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Symbol" pitchFamily="18" charset="2"/>
              </a:rPr>
              <a:t>b</a:t>
            </a:r>
          </a:p>
        </p:txBody>
      </p:sp>
      <p:cxnSp>
        <p:nvCxnSpPr>
          <p:cNvPr id="111" name="Přímá spojnice 110"/>
          <p:cNvCxnSpPr/>
          <p:nvPr/>
        </p:nvCxnSpPr>
        <p:spPr bwMode="auto">
          <a:xfrm>
            <a:off x="4441999" y="433405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2" name="Přímá spojnice 111"/>
          <p:cNvCxnSpPr/>
          <p:nvPr/>
        </p:nvCxnSpPr>
        <p:spPr bwMode="auto">
          <a:xfrm>
            <a:off x="4477999" y="433405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3" name="Přímá spojnice 112"/>
          <p:cNvCxnSpPr/>
          <p:nvPr/>
        </p:nvCxnSpPr>
        <p:spPr bwMode="auto">
          <a:xfrm>
            <a:off x="4139952" y="2520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4" name="Přímá spojnice 113"/>
          <p:cNvCxnSpPr/>
          <p:nvPr/>
        </p:nvCxnSpPr>
        <p:spPr bwMode="auto">
          <a:xfrm>
            <a:off x="4175952" y="2520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sp>
        <p:nvSpPr>
          <p:cNvPr id="119" name="TextovéPole 118"/>
          <p:cNvSpPr txBox="1"/>
          <p:nvPr/>
        </p:nvSpPr>
        <p:spPr>
          <a:xfrm>
            <a:off x="2901627" y="4975384"/>
            <a:ext cx="37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Pravoúhlý lichoběžník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2267744" y="5579471"/>
            <a:ext cx="50915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Jedno rameno je kolmé k základnám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259631" y="1939511"/>
            <a:ext cx="6840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Může mít některý vnitřní úhel lichoběžníku velikost 90°?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TextovéPole 126"/>
          <p:cNvSpPr txBox="1"/>
          <p:nvPr/>
        </p:nvSpPr>
        <p:spPr>
          <a:xfrm>
            <a:off x="3074609" y="6127031"/>
            <a:ext cx="3381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d</a:t>
            </a:r>
            <a:r>
              <a:rPr lang="cs-CZ" sz="2000" b="1" dirty="0" smtClean="0"/>
              <a:t> = v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2627784" y="3903439"/>
            <a:ext cx="252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.</a:t>
            </a:r>
            <a:endParaRPr lang="cs-CZ" sz="2400" b="1" dirty="0">
              <a:latin typeface="Symbol" pitchFamily="18" charset="2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2829586" y="2607867"/>
            <a:ext cx="252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Symbol" pitchFamily="18" charset="2"/>
              </a:rPr>
              <a:t>.</a:t>
            </a:r>
            <a:endParaRPr lang="cs-CZ" sz="2400" b="1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809234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 animBg="1"/>
      <p:bldP spid="102" grpId="0" animBg="1"/>
      <p:bldP spid="103" grpId="0" animBg="1"/>
      <p:bldP spid="104" grpId="0" animBg="1"/>
      <p:bldP spid="107" grpId="0"/>
      <p:bldP spid="108" grpId="0"/>
      <p:bldP spid="109" grpId="0"/>
      <p:bldP spid="110" grpId="0"/>
      <p:bldP spid="119" grpId="0"/>
      <p:bldP spid="121" grpId="0"/>
      <p:bldP spid="11" grpId="0"/>
      <p:bldP spid="127" grpId="0"/>
      <p:bldP spid="7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Lichoběžník</a:t>
            </a:r>
            <a:endParaRPr lang="cs-CZ" sz="5400" dirty="0" smtClean="0"/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209464" y="4442202"/>
            <a:ext cx="50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Přímá spojnice 85"/>
          <p:cNvCxnSpPr/>
          <p:nvPr/>
        </p:nvCxnSpPr>
        <p:spPr bwMode="auto">
          <a:xfrm flipV="1">
            <a:off x="2209463" y="2645733"/>
            <a:ext cx="1080000" cy="18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 flipH="1" flipV="1">
            <a:off x="6159646" y="2641860"/>
            <a:ext cx="1080000" cy="18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 flipV="1">
            <a:off x="3289463" y="2641860"/>
            <a:ext cx="287018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TextovéPole 92"/>
          <p:cNvSpPr txBox="1"/>
          <p:nvPr/>
        </p:nvSpPr>
        <p:spPr>
          <a:xfrm>
            <a:off x="2065448" y="441307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7148958" y="4395221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95" name="TextovéPole 94"/>
          <p:cNvSpPr txBox="1"/>
          <p:nvPr/>
        </p:nvSpPr>
        <p:spPr>
          <a:xfrm>
            <a:off x="6012161" y="2315213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6" name="TextovéPole 95"/>
          <p:cNvSpPr txBox="1"/>
          <p:nvPr/>
        </p:nvSpPr>
        <p:spPr>
          <a:xfrm>
            <a:off x="3051393" y="2275673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97" name="TextovéPole 96"/>
          <p:cNvSpPr txBox="1"/>
          <p:nvPr/>
        </p:nvSpPr>
        <p:spPr>
          <a:xfrm>
            <a:off x="6869739" y="320399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4211960" y="2308843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9" name="TextovéPole 98"/>
          <p:cNvSpPr txBox="1"/>
          <p:nvPr/>
        </p:nvSpPr>
        <p:spPr>
          <a:xfrm>
            <a:off x="2464284" y="3123748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100" name="TextovéPole 99"/>
          <p:cNvSpPr txBox="1"/>
          <p:nvPr/>
        </p:nvSpPr>
        <p:spPr>
          <a:xfrm>
            <a:off x="4139952" y="435581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01" name="Oblouk 100"/>
          <p:cNvSpPr/>
          <p:nvPr/>
        </p:nvSpPr>
        <p:spPr bwMode="auto">
          <a:xfrm rot="662097">
            <a:off x="1972704" y="3794058"/>
            <a:ext cx="1080000" cy="1080000"/>
          </a:xfrm>
          <a:prstGeom prst="arc">
            <a:avLst>
              <a:gd name="adj1" fmla="val 16192803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Oblouk 101"/>
          <p:cNvSpPr/>
          <p:nvPr/>
        </p:nvSpPr>
        <p:spPr bwMode="auto">
          <a:xfrm rot="6683380">
            <a:off x="2629296" y="2099259"/>
            <a:ext cx="1080000" cy="1080000"/>
          </a:xfrm>
          <a:prstGeom prst="arc">
            <a:avLst>
              <a:gd name="adj1" fmla="val 14888551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Oblouk 102"/>
          <p:cNvSpPr/>
          <p:nvPr/>
        </p:nvSpPr>
        <p:spPr bwMode="auto">
          <a:xfrm rot="15898998">
            <a:off x="6473354" y="3938489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" name="Oblouk 103"/>
          <p:cNvSpPr/>
          <p:nvPr/>
        </p:nvSpPr>
        <p:spPr bwMode="auto">
          <a:xfrm rot="9988005">
            <a:off x="5614526" y="1800000"/>
            <a:ext cx="1414125" cy="1361861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2464284" y="403278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3178494" y="268454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9" name="TextovéPole 108"/>
          <p:cNvSpPr txBox="1"/>
          <p:nvPr/>
        </p:nvSpPr>
        <p:spPr>
          <a:xfrm>
            <a:off x="5896060" y="256490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10" name="TextovéPole 109"/>
          <p:cNvSpPr txBox="1"/>
          <p:nvPr/>
        </p:nvSpPr>
        <p:spPr>
          <a:xfrm>
            <a:off x="6688149" y="4080040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Symbol" pitchFamily="18" charset="2"/>
              </a:rPr>
              <a:t>b</a:t>
            </a:r>
          </a:p>
        </p:txBody>
      </p:sp>
      <p:cxnSp>
        <p:nvCxnSpPr>
          <p:cNvPr id="111" name="Přímá spojnice 110"/>
          <p:cNvCxnSpPr/>
          <p:nvPr/>
        </p:nvCxnSpPr>
        <p:spPr bwMode="auto">
          <a:xfrm>
            <a:off x="4081960" y="433405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2" name="Přímá spojnice 111"/>
          <p:cNvCxnSpPr/>
          <p:nvPr/>
        </p:nvCxnSpPr>
        <p:spPr bwMode="auto">
          <a:xfrm>
            <a:off x="4117960" y="433405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3" name="Přímá spojnice 112"/>
          <p:cNvCxnSpPr/>
          <p:nvPr/>
        </p:nvCxnSpPr>
        <p:spPr bwMode="auto">
          <a:xfrm>
            <a:off x="4103953" y="2520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4" name="Přímá spojnice 113"/>
          <p:cNvCxnSpPr/>
          <p:nvPr/>
        </p:nvCxnSpPr>
        <p:spPr bwMode="auto">
          <a:xfrm>
            <a:off x="4139953" y="2520000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sp>
        <p:nvSpPr>
          <p:cNvPr id="119" name="TextovéPole 118"/>
          <p:cNvSpPr txBox="1"/>
          <p:nvPr/>
        </p:nvSpPr>
        <p:spPr>
          <a:xfrm>
            <a:off x="2209463" y="5040000"/>
            <a:ext cx="5040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Rovnoramenný lichoběžník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2209463" y="5400000"/>
            <a:ext cx="50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Ramena jsou shodné úsečky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259631" y="1939511"/>
            <a:ext cx="6840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Může být nějaký lichoběžník osově souměrný?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TextovéPole 126"/>
          <p:cNvSpPr txBox="1"/>
          <p:nvPr/>
        </p:nvSpPr>
        <p:spPr>
          <a:xfrm>
            <a:off x="0" y="5760000"/>
            <a:ext cx="3381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b</a:t>
            </a:r>
            <a:r>
              <a:rPr lang="cs-CZ" sz="2000" b="1" dirty="0" smtClean="0"/>
              <a:t> = d</a:t>
            </a:r>
            <a:endParaRPr lang="cs-CZ" sz="2000" b="1" dirty="0"/>
          </a:p>
        </p:txBody>
      </p:sp>
      <p:cxnSp>
        <p:nvCxnSpPr>
          <p:cNvPr id="8" name="Přímá spojnice 7"/>
          <p:cNvCxnSpPr/>
          <p:nvPr/>
        </p:nvCxnSpPr>
        <p:spPr bwMode="auto">
          <a:xfrm flipV="1">
            <a:off x="4730400" y="2267221"/>
            <a:ext cx="0" cy="26122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4422734" y="340211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880000" y="5760000"/>
            <a:ext cx="3381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/>
              <a:t> = </a:t>
            </a:r>
            <a:r>
              <a:rPr lang="cs-CZ" sz="2000" b="1" dirty="0" smtClean="0">
                <a:latin typeface="Symbol" pitchFamily="18" charset="2"/>
              </a:rPr>
              <a:t>b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5760000" y="5760000"/>
            <a:ext cx="3381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latin typeface="Symbol" pitchFamily="18" charset="2"/>
              </a:rPr>
              <a:t>g</a:t>
            </a:r>
            <a:r>
              <a:rPr lang="cs-CZ" sz="2000" b="1" dirty="0" smtClean="0"/>
              <a:t> = </a:t>
            </a:r>
            <a:r>
              <a:rPr lang="cs-CZ" sz="2000" b="1" dirty="0" smtClean="0">
                <a:latin typeface="Symbol" pitchFamily="18" charset="2"/>
              </a:rPr>
              <a:t>d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0" y="612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Osa souměrnosti (o) rozděluje rovnoramenný lichoběžník </a:t>
            </a:r>
            <a:br>
              <a:rPr lang="cs-CZ" sz="2000" b="1" dirty="0" smtClean="0"/>
            </a:br>
            <a:r>
              <a:rPr lang="cs-CZ" sz="2000" b="1" dirty="0" smtClean="0"/>
              <a:t>na dva shodné pravoúhlé lichoběžníky.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3571765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 animBg="1"/>
      <p:bldP spid="102" grpId="0" animBg="1"/>
      <p:bldP spid="103" grpId="0" animBg="1"/>
      <p:bldP spid="104" grpId="0" animBg="1"/>
      <p:bldP spid="107" grpId="0"/>
      <p:bldP spid="108" grpId="0"/>
      <p:bldP spid="109" grpId="0"/>
      <p:bldP spid="110" grpId="0"/>
      <p:bldP spid="119" grpId="0"/>
      <p:bldP spid="121" grpId="0"/>
      <p:bldP spid="11" grpId="0"/>
      <p:bldP spid="127" grpId="0"/>
      <p:bldP spid="38" grpId="0"/>
      <p:bldP spid="39" grpId="0"/>
      <p:bldP spid="40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Lichoběžník</a:t>
            </a:r>
            <a:endParaRPr lang="cs-CZ" sz="5400" dirty="0" smtClean="0"/>
          </a:p>
        </p:txBody>
      </p:sp>
      <p:sp>
        <p:nvSpPr>
          <p:cNvPr id="11" name="TextovéPole 10"/>
          <p:cNvSpPr txBox="1"/>
          <p:nvPr/>
        </p:nvSpPr>
        <p:spPr>
          <a:xfrm>
            <a:off x="1259631" y="1939511"/>
            <a:ext cx="68407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Na otázky odpovídej ano nebo ne. Odpověď zdůvodni! Načrtni si obrázek!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TextovéPole 126"/>
          <p:cNvSpPr txBox="1"/>
          <p:nvPr/>
        </p:nvSpPr>
        <p:spPr>
          <a:xfrm>
            <a:off x="0" y="2880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Rovnoramenný lichoběžník má stejně dlouhá ramena. </a:t>
            </a:r>
            <a:br>
              <a:rPr lang="cs-CZ" sz="2000" b="1" dirty="0" smtClean="0"/>
            </a:br>
            <a:r>
              <a:rPr lang="cs-CZ" sz="2000" b="1" dirty="0" smtClean="0"/>
              <a:t>    Může mít nějaký lichoběžník shodné základny?</a:t>
            </a:r>
            <a:endParaRPr lang="cs-CZ" sz="20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0" y="378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Existuje lichoběžník, který má stejně dlouhé tři strany?</a:t>
            </a:r>
            <a:endParaRPr lang="cs-CZ" sz="2000" b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0" y="432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3</a:t>
            </a:r>
            <a:r>
              <a:rPr lang="cs-CZ" sz="2000" b="1" dirty="0" smtClean="0"/>
              <a:t>. Existuje pravoúhlý lichoběžník, který má tři pravé úhly?</a:t>
            </a:r>
            <a:endParaRPr lang="cs-CZ" sz="20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0" y="486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4. Existuje lichoběžník, v němž je úhlopříčka kolmá na jednu jeho stranu?</a:t>
            </a:r>
            <a:endParaRPr lang="cs-CZ" sz="20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0" y="5400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</a:t>
            </a:r>
            <a:r>
              <a:rPr lang="cs-CZ" sz="2000" b="1" dirty="0" smtClean="0"/>
              <a:t>. Může mít lichoběžník výšku delší než kratší rameno?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2699792" y="5940000"/>
            <a:ext cx="1404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ANO</a:t>
            </a:r>
            <a:endParaRPr lang="cs-CZ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4320000" y="5940000"/>
            <a:ext cx="1044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</a:t>
            </a:r>
            <a:endParaRPr lang="cs-CZ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4224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7" grpId="0"/>
      <p:bldP spid="36" grpId="0"/>
      <p:bldP spid="37" grpId="0"/>
      <p:bldP spid="41" grpId="0"/>
      <p:bldP spid="42" grpId="0"/>
      <p:bldP spid="3" grpId="0"/>
      <p:bldP spid="3" grpId="1"/>
      <p:bldP spid="3" grpId="2"/>
      <p:bldP spid="3" grpId="3"/>
      <p:bldP spid="43" grpId="0"/>
      <p:bldP spid="43" grpId="1"/>
      <p:bldP spid="43" grpId="2"/>
      <p:bldP spid="43" grpId="3"/>
      <p:bldP spid="43" grpId="4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</a:t>
            </a:r>
            <a:r>
              <a:rPr lang="cs-CZ" sz="5400" dirty="0" smtClean="0"/>
              <a:t>lichoběžníku</a:t>
            </a:r>
            <a:endParaRPr lang="cs-CZ" sz="5400" dirty="0" smtClean="0"/>
          </a:p>
        </p:txBody>
      </p:sp>
      <p:sp>
        <p:nvSpPr>
          <p:cNvPr id="74" name="TextovéPole 73"/>
          <p:cNvSpPr txBox="1"/>
          <p:nvPr/>
        </p:nvSpPr>
        <p:spPr>
          <a:xfrm>
            <a:off x="0" y="215532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Obecný lichoběžník má (obvykle) každou stranu různě dlouhou </a:t>
            </a:r>
            <a:br>
              <a:rPr lang="cs-CZ" sz="2000" b="1" dirty="0" smtClean="0"/>
            </a:br>
            <a:r>
              <a:rPr lang="cs-CZ" sz="2000" b="1" dirty="0" smtClean="0"/>
              <a:t>a tudíž jeho obvod vypočítáme</a:t>
            </a:r>
            <a:endParaRPr lang="cs-CZ" sz="2000" b="1" dirty="0"/>
          </a:p>
        </p:txBody>
      </p:sp>
      <p:cxnSp>
        <p:nvCxnSpPr>
          <p:cNvPr id="71" name="Přímá spojnice 70"/>
          <p:cNvCxnSpPr/>
          <p:nvPr/>
        </p:nvCxnSpPr>
        <p:spPr bwMode="auto">
          <a:xfrm>
            <a:off x="2569503" y="4519442"/>
            <a:ext cx="509884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>
            <a:endCxn id="82" idx="2"/>
          </p:cNvCxnSpPr>
          <p:nvPr/>
        </p:nvCxnSpPr>
        <p:spPr bwMode="auto">
          <a:xfrm flipV="1">
            <a:off x="2569503" y="3331438"/>
            <a:ext cx="801120" cy="1188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 flipH="1" flipV="1">
            <a:off x="6097896" y="3324839"/>
            <a:ext cx="1570448" cy="12017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3361999" y="3329280"/>
            <a:ext cx="27363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ovéPole 75"/>
          <p:cNvSpPr txBox="1"/>
          <p:nvPr/>
        </p:nvSpPr>
        <p:spPr>
          <a:xfrm>
            <a:off x="2425487" y="449031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7624252" y="4434269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5896060" y="297814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82" name="TextovéPole 81"/>
          <p:cNvSpPr txBox="1"/>
          <p:nvPr/>
        </p:nvSpPr>
        <p:spPr>
          <a:xfrm>
            <a:off x="3132553" y="296210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83" name="TextovéPole 82"/>
          <p:cNvSpPr txBox="1"/>
          <p:nvPr/>
        </p:nvSpPr>
        <p:spPr>
          <a:xfrm>
            <a:off x="6883120" y="3484297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86" name="TextovéPole 85"/>
          <p:cNvSpPr txBox="1"/>
          <p:nvPr/>
        </p:nvSpPr>
        <p:spPr>
          <a:xfrm>
            <a:off x="4627054" y="289684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2682588" y="360120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101" name="TextovéPole 100"/>
          <p:cNvSpPr txBox="1"/>
          <p:nvPr/>
        </p:nvSpPr>
        <p:spPr>
          <a:xfrm>
            <a:off x="4766436" y="450893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102" name="Oblouk 101"/>
          <p:cNvSpPr/>
          <p:nvPr/>
        </p:nvSpPr>
        <p:spPr bwMode="auto">
          <a:xfrm rot="662097">
            <a:off x="2361775" y="3980039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Oblouk 102"/>
          <p:cNvSpPr/>
          <p:nvPr/>
        </p:nvSpPr>
        <p:spPr bwMode="auto">
          <a:xfrm rot="6683380">
            <a:off x="2886663" y="2696736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" name="Oblouk 103"/>
          <p:cNvSpPr/>
          <p:nvPr/>
        </p:nvSpPr>
        <p:spPr bwMode="auto">
          <a:xfrm rot="15898998">
            <a:off x="6542334" y="4024238"/>
            <a:ext cx="967922" cy="93214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5" name="TextovéPole 104"/>
          <p:cNvSpPr txBox="1"/>
          <p:nvPr/>
        </p:nvSpPr>
        <p:spPr>
          <a:xfrm>
            <a:off x="2771800" y="407707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6" name="TextovéPole 105"/>
          <p:cNvSpPr txBox="1"/>
          <p:nvPr/>
        </p:nvSpPr>
        <p:spPr>
          <a:xfrm>
            <a:off x="3303772" y="3284984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d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5868144" y="3266176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Symbol" pitchFamily="18" charset="2"/>
              </a:rPr>
              <a:t>g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6804248" y="4077072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Symbol" pitchFamily="18" charset="2"/>
              </a:rPr>
              <a:t>b</a:t>
            </a:r>
          </a:p>
        </p:txBody>
      </p:sp>
      <p:cxnSp>
        <p:nvCxnSpPr>
          <p:cNvPr id="109" name="Přímá spojnice 108"/>
          <p:cNvCxnSpPr/>
          <p:nvPr/>
        </p:nvCxnSpPr>
        <p:spPr bwMode="auto">
          <a:xfrm>
            <a:off x="4441999" y="4411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0" name="Přímá spojnice 109"/>
          <p:cNvCxnSpPr/>
          <p:nvPr/>
        </p:nvCxnSpPr>
        <p:spPr bwMode="auto">
          <a:xfrm>
            <a:off x="4477999" y="4411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1" name="Přímá spojnice 110"/>
          <p:cNvCxnSpPr/>
          <p:nvPr/>
        </p:nvCxnSpPr>
        <p:spPr bwMode="auto">
          <a:xfrm>
            <a:off x="4441999" y="3223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2" name="Přímá spojnice 111"/>
          <p:cNvCxnSpPr/>
          <p:nvPr/>
        </p:nvCxnSpPr>
        <p:spPr bwMode="auto">
          <a:xfrm>
            <a:off x="4477999" y="3223298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999999"/>
            </a:camera>
            <a:lightRig rig="threePt" dir="t"/>
          </a:scene3d>
        </p:spPr>
      </p:cxnSp>
      <p:cxnSp>
        <p:nvCxnSpPr>
          <p:cNvPr id="117" name="Přímá spojnice 116"/>
          <p:cNvCxnSpPr/>
          <p:nvPr/>
        </p:nvCxnSpPr>
        <p:spPr bwMode="auto">
          <a:xfrm>
            <a:off x="5242576" y="3331438"/>
            <a:ext cx="0" cy="11852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8" name="TextovéPole 117"/>
          <p:cNvSpPr txBox="1"/>
          <p:nvPr/>
        </p:nvSpPr>
        <p:spPr>
          <a:xfrm>
            <a:off x="4959956" y="3929025"/>
            <a:ext cx="4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119" name="TextovéPole 118"/>
          <p:cNvSpPr txBox="1"/>
          <p:nvPr/>
        </p:nvSpPr>
        <p:spPr>
          <a:xfrm>
            <a:off x="-7005" y="50349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j</a:t>
            </a:r>
            <a:r>
              <a:rPr lang="cs-CZ" sz="2000" b="1" dirty="0" smtClean="0"/>
              <a:t>ako součet všech jeho stran.</a:t>
            </a:r>
            <a:endParaRPr lang="cs-CZ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0" name="TextovéPole 119"/>
              <p:cNvSpPr txBox="1"/>
              <p:nvPr/>
            </p:nvSpPr>
            <p:spPr>
              <a:xfrm>
                <a:off x="2425488" y="5733256"/>
                <a:ext cx="4378760" cy="707886"/>
              </a:xfrm>
              <a:prstGeom prst="rect">
                <a:avLst/>
              </a:prstGeom>
              <a:solidFill>
                <a:srgbClr val="92D050"/>
              </a:solidFill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𝒐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𝒄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+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𝒅</m:t>
                      </m:r>
                    </m:oMath>
                  </m:oMathPara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0" name="TextovéPole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5488" y="5733256"/>
                <a:ext cx="4378760" cy="7078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10776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6" grpId="0"/>
      <p:bldP spid="78" grpId="0"/>
      <p:bldP spid="79" grpId="0"/>
      <p:bldP spid="82" grpId="0"/>
      <p:bldP spid="83" grpId="0"/>
      <p:bldP spid="86" grpId="0"/>
      <p:bldP spid="94" grpId="0"/>
      <p:bldP spid="101" grpId="0"/>
      <p:bldP spid="102" grpId="0" animBg="1"/>
      <p:bldP spid="103" grpId="0" animBg="1"/>
      <p:bldP spid="104" grpId="0" animBg="1"/>
      <p:bldP spid="105" grpId="0"/>
      <p:bldP spid="106" grpId="0"/>
      <p:bldP spid="107" grpId="0"/>
      <p:bldP spid="108" grpId="0"/>
      <p:bldP spid="118" grpId="0"/>
      <p:bldP spid="119" grpId="0"/>
      <p:bldP spid="1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Obsah lichoběžníku</a:t>
            </a:r>
            <a:endParaRPr lang="cs-CZ" sz="5400" dirty="0" smtClean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2915816" y="4149080"/>
            <a:ext cx="38884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V="1">
            <a:off x="2915816" y="2348880"/>
            <a:ext cx="1296144" cy="18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 flipV="1">
            <a:off x="6372200" y="2348880"/>
            <a:ext cx="432048" cy="18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H="1">
            <a:off x="4211960" y="2348880"/>
            <a:ext cx="21602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3203848" y="28740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TextovéPole 105"/>
          <p:cNvSpPr txBox="1"/>
          <p:nvPr/>
        </p:nvSpPr>
        <p:spPr>
          <a:xfrm>
            <a:off x="5136745" y="19795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6444208" y="24208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4808862" y="416207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ovéPole 108"/>
          <p:cNvSpPr txBox="1"/>
          <p:nvPr/>
        </p:nvSpPr>
        <p:spPr>
          <a:xfrm>
            <a:off x="4031940" y="19888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ovéPole 109"/>
          <p:cNvSpPr txBox="1"/>
          <p:nvPr/>
        </p:nvSpPr>
        <p:spPr>
          <a:xfrm>
            <a:off x="6262483" y="19888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6663644" y="41490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ovéPole 111"/>
          <p:cNvSpPr txBox="1"/>
          <p:nvPr/>
        </p:nvSpPr>
        <p:spPr>
          <a:xfrm>
            <a:off x="2735796" y="41490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Přímá spojnice 17"/>
          <p:cNvCxnSpPr>
            <a:stCxn id="109" idx="2"/>
          </p:cNvCxnSpPr>
          <p:nvPr/>
        </p:nvCxnSpPr>
        <p:spPr bwMode="auto">
          <a:xfrm>
            <a:off x="4211960" y="2358172"/>
            <a:ext cx="0" cy="18039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6" name="TextovéPole 115"/>
          <p:cNvSpPr txBox="1"/>
          <p:nvPr/>
        </p:nvSpPr>
        <p:spPr>
          <a:xfrm>
            <a:off x="3851920" y="32433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2" name="TextovéPole 121"/>
              <p:cNvSpPr txBox="1"/>
              <p:nvPr/>
            </p:nvSpPr>
            <p:spPr>
              <a:xfrm>
                <a:off x="3047025" y="5975869"/>
                <a:ext cx="3451666" cy="815673"/>
              </a:xfrm>
              <a:prstGeom prst="rect">
                <a:avLst/>
              </a:prstGeom>
              <a:solidFill>
                <a:srgbClr val="92D050"/>
              </a:solidFill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𝑺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𝒄</m:t>
                              </m:r>
                            </m:e>
                          </m:d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122" name="TextovéPole 1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025" y="5975869"/>
                <a:ext cx="3451666" cy="81567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>
            <a:stCxn id="109" idx="2"/>
          </p:cNvCxnSpPr>
          <p:nvPr/>
        </p:nvCxnSpPr>
        <p:spPr bwMode="auto">
          <a:xfrm>
            <a:off x="4211960" y="2358172"/>
            <a:ext cx="4752528" cy="17909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H="1">
            <a:off x="6804248" y="4149080"/>
            <a:ext cx="21602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8820472" y="417190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6663644" y="280829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S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0" y="306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∢DSC ≅∢BSX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0" y="2340000"/>
            <a:ext cx="1496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|SB| = |SC|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27009" y="378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∢DCS ≅∢XBS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1728192" y="3060000"/>
            <a:ext cx="147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(vrcholové)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633518" y="3780000"/>
            <a:ext cx="1282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(střídavé)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0" y="4500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△DCS ≅△XBS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1620000" y="4500000"/>
            <a:ext cx="872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(usu)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90531" y="5220000"/>
            <a:ext cx="641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=&gt;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738603" y="5220000"/>
                <a:ext cx="20331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𝐒</m:t>
                          </m:r>
                        </m:e>
                        <m:sub>
                          <m:r>
                            <a:rPr lang="cs-CZ" sz="2000" b="1" i="0" smtClean="0">
                              <a:latin typeface="Cambria Math"/>
                            </a:rPr>
                            <m:t>𝐀𝐁𝐂𝐃</m:t>
                          </m:r>
                        </m:sub>
                      </m:sSub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2000" b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𝐒</m:t>
                          </m:r>
                        </m:e>
                        <m:sub>
                          <m:r>
                            <a:rPr lang="cs-CZ" sz="2000" b="1" i="0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cs-CZ" sz="2000" b="1" i="0" smtClean="0">
                              <a:latin typeface="Cambria Math"/>
                              <a:ea typeface="Cambria Math"/>
                            </a:rPr>
                            <m:t>𝐀𝐗𝐃</m:t>
                          </m:r>
                        </m:sub>
                      </m:sSub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603" y="5220000"/>
                <a:ext cx="2033197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3563888" y="5076000"/>
                <a:ext cx="2446222" cy="6876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0" smtClean="0">
                              <a:latin typeface="Cambria Math"/>
                            </a:rPr>
                            <m:t>𝐒</m:t>
                          </m:r>
                        </m:e>
                        <m:sub>
                          <m:r>
                            <a:rPr lang="cs-CZ" sz="2000" b="1" i="0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cs-CZ" sz="2000" b="1" i="0" smtClean="0">
                              <a:latin typeface="Cambria Math"/>
                              <a:ea typeface="Cambria Math"/>
                            </a:rPr>
                            <m:t>𝐀𝐗𝐃</m:t>
                          </m:r>
                        </m:sub>
                      </m:sSub>
                      <m:r>
                        <a:rPr lang="cs-CZ" sz="20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sz="2000" b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0" smtClean="0">
                                  <a:latin typeface="Cambria Math"/>
                                </a:rPr>
                                <m:t>𝐚</m:t>
                              </m:r>
                              <m:r>
                                <a:rPr lang="cs-CZ" sz="2000" b="1" i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000" b="1" i="0" smtClean="0">
                                  <a:latin typeface="Cambria Math"/>
                                </a:rPr>
                                <m:t>𝐜</m:t>
                              </m:r>
                            </m:e>
                          </m:d>
                          <m:r>
                            <a:rPr lang="cs-CZ" sz="2000" b="1" i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000" b="1" i="0" smtClean="0">
                              <a:latin typeface="Cambria Math"/>
                              <a:ea typeface="Cambria Math"/>
                            </a:rPr>
                            <m:t>𝐯</m:t>
                          </m:r>
                        </m:num>
                        <m:den>
                          <m:r>
                            <a:rPr lang="cs-CZ" sz="20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5076000"/>
                <a:ext cx="2446222" cy="68762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7704348" y="410765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Přímá spojnice 10"/>
          <p:cNvCxnSpPr/>
          <p:nvPr/>
        </p:nvCxnSpPr>
        <p:spPr bwMode="auto">
          <a:xfrm flipV="1">
            <a:off x="6471449" y="3177625"/>
            <a:ext cx="305557" cy="1846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026526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6" grpId="0"/>
      <p:bldP spid="122" grpId="0" animBg="1"/>
      <p:bldP spid="31" grpId="0"/>
      <p:bldP spid="32" grpId="0"/>
      <p:bldP spid="7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Obsah lichoběžníku</a:t>
            </a:r>
            <a:endParaRPr lang="cs-CZ" sz="5400" dirty="0" smtClean="0"/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2699792" y="4149080"/>
            <a:ext cx="38884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V="1">
            <a:off x="2699792" y="2348880"/>
            <a:ext cx="1296144" cy="18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H="1" flipV="1">
            <a:off x="6156176" y="2348880"/>
            <a:ext cx="432048" cy="18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Přímá spojnice 11"/>
          <p:cNvCxnSpPr/>
          <p:nvPr/>
        </p:nvCxnSpPr>
        <p:spPr bwMode="auto">
          <a:xfrm flipH="1">
            <a:off x="3995936" y="2348880"/>
            <a:ext cx="21602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>
            <a:off x="3995936" y="2348880"/>
            <a:ext cx="2592288" cy="18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2987824" y="28740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TextovéPole 105"/>
          <p:cNvSpPr txBox="1"/>
          <p:nvPr/>
        </p:nvSpPr>
        <p:spPr>
          <a:xfrm>
            <a:off x="4920721" y="19795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6267600" y="268939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4592838" y="416207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ovéPole 108"/>
          <p:cNvSpPr txBox="1"/>
          <p:nvPr/>
        </p:nvSpPr>
        <p:spPr>
          <a:xfrm>
            <a:off x="3815916" y="19888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ovéPole 109"/>
          <p:cNvSpPr txBox="1"/>
          <p:nvPr/>
        </p:nvSpPr>
        <p:spPr>
          <a:xfrm>
            <a:off x="6046459" y="19888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ovéPole 110"/>
          <p:cNvSpPr txBox="1"/>
          <p:nvPr/>
        </p:nvSpPr>
        <p:spPr>
          <a:xfrm>
            <a:off x="6447620" y="41490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ovéPole 111"/>
          <p:cNvSpPr txBox="1"/>
          <p:nvPr/>
        </p:nvSpPr>
        <p:spPr>
          <a:xfrm>
            <a:off x="2519772" y="41490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Přímá spojnice 17"/>
          <p:cNvCxnSpPr>
            <a:stCxn id="109" idx="2"/>
          </p:cNvCxnSpPr>
          <p:nvPr/>
        </p:nvCxnSpPr>
        <p:spPr bwMode="auto">
          <a:xfrm>
            <a:off x="3995936" y="2358172"/>
            <a:ext cx="0" cy="18039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Přímá spojnice 112"/>
          <p:cNvCxnSpPr/>
          <p:nvPr/>
        </p:nvCxnSpPr>
        <p:spPr bwMode="auto">
          <a:xfrm>
            <a:off x="6588224" y="2358000"/>
            <a:ext cx="0" cy="18039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Přímá spojnice 113"/>
          <p:cNvCxnSpPr/>
          <p:nvPr/>
        </p:nvCxnSpPr>
        <p:spPr bwMode="auto">
          <a:xfrm flipH="1">
            <a:off x="6156176" y="2358172"/>
            <a:ext cx="7920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TextovéPole 114"/>
          <p:cNvSpPr txBox="1"/>
          <p:nvPr/>
        </p:nvSpPr>
        <p:spPr>
          <a:xfrm>
            <a:off x="6588224" y="289079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ovéPole 115"/>
          <p:cNvSpPr txBox="1"/>
          <p:nvPr/>
        </p:nvSpPr>
        <p:spPr>
          <a:xfrm>
            <a:off x="3635896" y="32433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4531405"/>
                <a:ext cx="3491880" cy="621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𝑨𝑩𝑫</m:t>
                          </m:r>
                        </m:sub>
                      </m:sSub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31405"/>
                <a:ext cx="3491880" cy="62183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7" name="TextovéPole 116"/>
              <p:cNvSpPr txBox="1"/>
              <p:nvPr/>
            </p:nvSpPr>
            <p:spPr>
              <a:xfrm>
                <a:off x="5652120" y="4510190"/>
                <a:ext cx="3491880" cy="621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𝑩𝑪𝑫</m:t>
                          </m:r>
                        </m:sub>
                      </m:sSub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𝒄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𝒄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117" name="TextovéPole 1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4510190"/>
                <a:ext cx="3491880" cy="62183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8" name="TextovéPole 117"/>
              <p:cNvSpPr txBox="1"/>
              <p:nvPr/>
            </p:nvSpPr>
            <p:spPr>
              <a:xfrm>
                <a:off x="40214" y="5203647"/>
                <a:ext cx="3451666" cy="621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0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2000" b="1" i="1" smtClean="0">
                              <a:latin typeface="Cambria Math"/>
                            </a:rPr>
                            <m:t>𝑨</m:t>
                          </m:r>
                          <m:r>
                            <a:rPr lang="cs-CZ" sz="2000" b="1" i="1" smtClean="0">
                              <a:latin typeface="Cambria Math"/>
                              <a:ea typeface="Cambria Math"/>
                            </a:rPr>
                            <m:t>𝑩𝑪𝑫</m:t>
                          </m:r>
                        </m:sub>
                      </m:sSub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𝒄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118" name="TextovéPole 1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14" y="5203647"/>
                <a:ext cx="3451666" cy="62183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9" name="TextovéPole 118"/>
              <p:cNvSpPr txBox="1"/>
              <p:nvPr/>
            </p:nvSpPr>
            <p:spPr>
              <a:xfrm>
                <a:off x="2915816" y="5203646"/>
                <a:ext cx="2189167" cy="621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000" b="1" i="1" smtClean="0">
                                  <a:latin typeface="Cambria Math"/>
                                </a:rPr>
                                <m:t>𝒂</m:t>
                              </m:r>
                            </m:num>
                            <m:den>
                              <m:r>
                                <a:rPr lang="cs-CZ" sz="2000" b="1" i="1" smtClean="0"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  <m:r>
                            <a:rPr lang="cs-CZ" sz="2000" b="1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cs-CZ" sz="20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000" b="1" i="1" smtClean="0">
                                  <a:latin typeface="Cambria Math"/>
                                </a:rPr>
                                <m:t>𝒄</m:t>
                              </m:r>
                            </m:num>
                            <m:den>
                              <m:r>
                                <a:rPr lang="cs-CZ" sz="2000" b="1" i="1" smtClean="0"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119" name="TextovéPole 1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5203646"/>
                <a:ext cx="2189167" cy="62183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0" name="TextovéPole 119"/>
              <p:cNvSpPr txBox="1"/>
              <p:nvPr/>
            </p:nvSpPr>
            <p:spPr>
              <a:xfrm>
                <a:off x="4427984" y="5170623"/>
                <a:ext cx="1606166" cy="649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000" b="1" i="1" smtClean="0">
                              <a:latin typeface="Cambria Math"/>
                            </a:rPr>
                            <m:t>𝒄</m:t>
                          </m:r>
                        </m:num>
                        <m:den>
                          <m:r>
                            <a:rPr lang="cs-CZ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000" b="1" i="1" smtClean="0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cs-CZ" sz="20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120" name="TextovéPole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5170623"/>
                <a:ext cx="1606166" cy="64934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2" name="TextovéPole 121"/>
              <p:cNvSpPr txBox="1"/>
              <p:nvPr/>
            </p:nvSpPr>
            <p:spPr>
              <a:xfrm>
                <a:off x="3047025" y="5975869"/>
                <a:ext cx="3451666" cy="815673"/>
              </a:xfrm>
              <a:prstGeom prst="rect">
                <a:avLst/>
              </a:prstGeom>
              <a:solidFill>
                <a:srgbClr val="92D050"/>
              </a:solidFill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𝑺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𝒄</m:t>
                              </m:r>
                            </m:e>
                          </m:d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𝒗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>
                  <a:latin typeface="Symbol" pitchFamily="18" charset="2"/>
                </a:endParaRPr>
              </a:p>
            </p:txBody>
          </p:sp>
        </mc:Choice>
        <mc:Fallback>
          <p:sp>
            <p:nvSpPr>
              <p:cNvPr id="122" name="TextovéPole 1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025" y="5975869"/>
                <a:ext cx="3451666" cy="81567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5591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5" grpId="0"/>
      <p:bldP spid="116" grpId="0"/>
      <p:bldP spid="22" grpId="0"/>
      <p:bldP spid="117" grpId="0"/>
      <p:bldP spid="118" grpId="0"/>
      <p:bldP spid="119" grpId="0"/>
      <p:bldP spid="120" grpId="0"/>
      <p:bldP spid="1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260648"/>
            <a:ext cx="7918712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sz="5400" dirty="0" smtClean="0"/>
              <a:t>Obvod a obsah </a:t>
            </a:r>
            <a:r>
              <a:rPr lang="cs-CZ" sz="5400" dirty="0" smtClean="0"/>
              <a:t>lichoběžníku</a:t>
            </a:r>
            <a:endParaRPr lang="cs-CZ" sz="5400" dirty="0" smtClean="0"/>
          </a:p>
        </p:txBody>
      </p:sp>
      <p:sp>
        <p:nvSpPr>
          <p:cNvPr id="74" name="TextovéPole 73"/>
          <p:cNvSpPr txBox="1"/>
          <p:nvPr/>
        </p:nvSpPr>
        <p:spPr>
          <a:xfrm>
            <a:off x="24843" y="1952637"/>
            <a:ext cx="8003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</a:t>
            </a:r>
            <a:r>
              <a:rPr lang="cs-CZ" b="1" dirty="0" smtClean="0"/>
              <a:t>Vypočtěte obvod a obsah </a:t>
            </a:r>
            <a:r>
              <a:rPr lang="cs-CZ" b="1" dirty="0" smtClean="0"/>
              <a:t>lichoběžníku</a:t>
            </a:r>
            <a:r>
              <a:rPr lang="cs-CZ" b="1" dirty="0" smtClean="0"/>
              <a:t>, </a:t>
            </a:r>
            <a:r>
              <a:rPr lang="cs-CZ" b="1" dirty="0"/>
              <a:t>je-li: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    a </a:t>
            </a:r>
            <a:r>
              <a:rPr lang="cs-CZ" b="1" dirty="0"/>
              <a:t>= </a:t>
            </a:r>
            <a:r>
              <a:rPr lang="cs-CZ" b="1" dirty="0" smtClean="0"/>
              <a:t>4 dm; </a:t>
            </a:r>
            <a:r>
              <a:rPr lang="cs-CZ" b="1" dirty="0"/>
              <a:t>b = </a:t>
            </a:r>
            <a:r>
              <a:rPr lang="cs-CZ" b="1" dirty="0" smtClean="0"/>
              <a:t>18 cm; </a:t>
            </a:r>
            <a:r>
              <a:rPr lang="cs-CZ" b="1" dirty="0" smtClean="0"/>
              <a:t>c = 25 cm; d = 166 mm; </a:t>
            </a:r>
            <a:br>
              <a:rPr lang="cs-CZ" b="1" dirty="0" smtClean="0"/>
            </a:br>
            <a:r>
              <a:rPr lang="cs-CZ" b="1" dirty="0" smtClean="0"/>
              <a:t>    v </a:t>
            </a:r>
            <a:r>
              <a:rPr lang="cs-CZ" b="1" dirty="0"/>
              <a:t>= </a:t>
            </a:r>
            <a:r>
              <a:rPr lang="cs-CZ" b="1" dirty="0" smtClean="0"/>
              <a:t>15,5 cm</a:t>
            </a:r>
            <a:r>
              <a:rPr lang="cs-CZ" b="1" dirty="0" smtClean="0"/>
              <a:t>.</a:t>
            </a:r>
            <a:endParaRPr lang="cs-CZ" b="1" dirty="0"/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6372472" y="2236128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Přímá spojnice 6"/>
          <p:cNvCxnSpPr/>
          <p:nvPr/>
        </p:nvCxnSpPr>
        <p:spPr bwMode="auto">
          <a:xfrm>
            <a:off x="5940472" y="3352128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8496472" y="2146128"/>
            <a:ext cx="0" cy="129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800000"/>
            </a:camera>
            <a:lightRig rig="threePt" dir="t"/>
          </a:scene3d>
        </p:spPr>
      </p:cxnSp>
      <p:cxnSp>
        <p:nvCxnSpPr>
          <p:cNvPr id="9" name="Přímá spojnice 8"/>
          <p:cNvCxnSpPr/>
          <p:nvPr/>
        </p:nvCxnSpPr>
        <p:spPr bwMode="auto">
          <a:xfrm flipH="1">
            <a:off x="5940472" y="2236128"/>
            <a:ext cx="432000" cy="11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Přímá spojnice 10"/>
          <p:cNvCxnSpPr/>
          <p:nvPr/>
        </p:nvCxnSpPr>
        <p:spPr bwMode="auto">
          <a:xfrm>
            <a:off x="6624280" y="2236128"/>
            <a:ext cx="0" cy="11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ovéPole 11"/>
          <p:cNvSpPr txBox="1"/>
          <p:nvPr/>
        </p:nvSpPr>
        <p:spPr>
          <a:xfrm>
            <a:off x="5796136" y="250663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7164288" y="188237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8460432" y="250663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7255414" y="335461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228184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8020290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8676456" y="336233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5734146" y="336233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615606" y="260946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107504" y="2875967"/>
            <a:ext cx="52565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180000" y="2880000"/>
            <a:ext cx="1206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a = 4 dm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80000" y="3600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c = 25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180000" y="3240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b = 18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180000" y="3960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d = 166 mm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180000" y="4320000"/>
            <a:ext cx="164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 = 15,5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Přímá spojnice 25"/>
          <p:cNvCxnSpPr/>
          <p:nvPr/>
        </p:nvCxnSpPr>
        <p:spPr bwMode="auto">
          <a:xfrm>
            <a:off x="180000" y="5400000"/>
            <a:ext cx="14396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ovéPole 32"/>
          <p:cNvSpPr txBox="1"/>
          <p:nvPr/>
        </p:nvSpPr>
        <p:spPr>
          <a:xfrm>
            <a:off x="180000" y="4680000"/>
            <a:ext cx="1206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 = …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180000" y="5040000"/>
            <a:ext cx="1764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S = … cm</a:t>
            </a:r>
            <a:r>
              <a:rPr lang="cs-CZ" b="1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cs-CZ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3240000" y="3960000"/>
            <a:ext cx="2141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 = a + b + c + d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187624" y="2880000"/>
            <a:ext cx="1206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= 40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1475656" y="3960000"/>
            <a:ext cx="1458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= 16,6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3240000" y="4320000"/>
            <a:ext cx="267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 = 40 + 18 + 25 + 16,6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3240000" y="4680000"/>
            <a:ext cx="2141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 = 99,6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3240000" y="5040000"/>
            <a:ext cx="2141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o = 99,6 cm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Přímá spojnice 41"/>
          <p:cNvCxnSpPr/>
          <p:nvPr/>
        </p:nvCxnSpPr>
        <p:spPr bwMode="auto">
          <a:xfrm flipV="1">
            <a:off x="3240000" y="5040000"/>
            <a:ext cx="253578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3240000" y="5436000"/>
            <a:ext cx="253578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V="1">
            <a:off x="3240000" y="5400000"/>
            <a:ext cx="253578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6660000" y="3780000"/>
                <a:ext cx="214147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  <m:t>𝒄</m:t>
                              </m:r>
                            </m:e>
                          </m:d>
                          <m:r>
                            <a:rPr lang="cs-CZ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∙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𝒗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3780000"/>
                <a:ext cx="2141470" cy="63478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6660000" y="4500000"/>
                <a:ext cx="2482108" cy="6280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  <m:t>𝟒𝟎</m:t>
                              </m:r>
                              <m: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  <m:t>+</m:t>
                              </m:r>
                              <m:r>
                                <a:rPr lang="cs-CZ" b="1" i="1" smtClean="0">
                                  <a:latin typeface="Cambria Math"/>
                                  <a:cs typeface="Arial" pitchFamily="34" charset="0"/>
                                </a:rPr>
                                <m:t>𝟐𝟓</m:t>
                              </m:r>
                            </m:e>
                          </m:d>
                          <m:r>
                            <a:rPr lang="cs-CZ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∙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𝟏𝟓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4500000"/>
                <a:ext cx="2482108" cy="62805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6660000" y="5220000"/>
                <a:ext cx="2482108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𝟎𝟎𝟕</m:t>
                          </m:r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,</m:t>
                          </m:r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5220000"/>
                <a:ext cx="2482108" cy="63478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6660000" y="5940000"/>
                <a:ext cx="24821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𝟓𝟎𝟑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𝟕𝟓</m:t>
                      </m:r>
                    </m:oMath>
                  </m:oMathPara>
                </a14:m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5940000"/>
                <a:ext cx="2482108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6660000" y="6300000"/>
                <a:ext cx="248210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𝑺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𝟓𝟎𝟑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,</m:t>
                      </m:r>
                      <m:r>
                        <a:rPr lang="cs-CZ" b="1" i="1" smtClean="0">
                          <a:latin typeface="Cambria Math"/>
                          <a:cs typeface="Arial" pitchFamily="34" charset="0"/>
                        </a:rPr>
                        <m:t>𝟕𝟓</m:t>
                      </m:r>
                      <m:r>
                        <a:rPr lang="cs-CZ" b="1" i="0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sSup>
                        <m:sSupPr>
                          <m:ctrlP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𝒄𝒎</m:t>
                          </m:r>
                        </m:e>
                        <m:sup>
                          <m:r>
                            <a:rPr lang="cs-CZ" b="1" i="1" smtClean="0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000" y="6300000"/>
                <a:ext cx="2482108" cy="375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Přímá spojnice 50"/>
          <p:cNvCxnSpPr/>
          <p:nvPr/>
        </p:nvCxnSpPr>
        <p:spPr bwMode="auto">
          <a:xfrm flipV="1">
            <a:off x="6660000" y="630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V="1">
            <a:off x="6660000" y="6696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V="1">
            <a:off x="6660000" y="6660000"/>
            <a:ext cx="234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881548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1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7" grpId="0"/>
      <p:bldP spid="28" grpId="0"/>
      <p:bldP spid="29" grpId="0"/>
      <p:bldP spid="30" grpId="0"/>
      <p:bldP spid="33" grpId="0"/>
      <p:bldP spid="34" grpId="0"/>
      <p:bldP spid="36" grpId="0"/>
      <p:bldP spid="37" grpId="0"/>
      <p:bldP spid="38" grpId="0"/>
      <p:bldP spid="39" grpId="0"/>
      <p:bldP spid="40" grpId="0"/>
      <p:bldP spid="41" grpId="0"/>
      <p:bldP spid="46" grpId="0"/>
      <p:bldP spid="47" grpId="0"/>
      <p:bldP spid="48" grpId="0"/>
      <p:bldP spid="49" grpId="0"/>
      <p:bldP spid="50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b="1" dirty="0">
            <a:latin typeface="Symbol" pitchFamily="18" charset="2"/>
          </a:defRPr>
        </a:defPPr>
      </a:lstStyle>
    </a:tx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5166</TotalTime>
  <Words>738</Words>
  <Application>Microsoft Office PowerPoint</Application>
  <PresentationFormat>Předvádění na obrazovce (4:3)</PresentationFormat>
  <Paragraphs>219</Paragraphs>
  <Slides>11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Prezentace školení zaměstnanců</vt:lpstr>
      <vt:lpstr>Obvod a obsah lichoběžníku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737</cp:revision>
  <dcterms:created xsi:type="dcterms:W3CDTF">2012-01-02T08:14:14Z</dcterms:created>
  <dcterms:modified xsi:type="dcterms:W3CDTF">2012-11-08T19:59:22Z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