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9"/>
  </p:notesMasterIdLst>
  <p:handoutMasterIdLst>
    <p:handoutMasterId r:id="rId10"/>
  </p:handoutMasterIdLst>
  <p:sldIdLst>
    <p:sldId id="256" r:id="rId2"/>
    <p:sldId id="342" r:id="rId3"/>
    <p:sldId id="359" r:id="rId4"/>
    <p:sldId id="353" r:id="rId5"/>
    <p:sldId id="360" r:id="rId6"/>
    <p:sldId id="361" r:id="rId7"/>
    <p:sldId id="362" r:id="rId8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1" d="100"/>
          <a:sy n="71" d="100"/>
        </p:scale>
        <p:origin x="-3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4340446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4340446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4340446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4340446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4340446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434044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836712"/>
            <a:ext cx="9144000" cy="1462088"/>
          </a:xfrm>
        </p:spPr>
        <p:txBody>
          <a:bodyPr/>
          <a:lstStyle/>
          <a:p>
            <a:pPr algn="ctr"/>
            <a:r>
              <a:rPr lang="cs-CZ" sz="5400" dirty="0" smtClean="0"/>
              <a:t>Obvod a obsah </a:t>
            </a:r>
            <a:r>
              <a:rPr lang="cs-CZ" sz="5400" dirty="0" smtClean="0"/>
              <a:t>trojúhelníku</a:t>
            </a:r>
            <a:endParaRPr lang="cs-CZ" sz="5400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99592" y="260648"/>
            <a:ext cx="8244408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Obvod a obsah </a:t>
            </a:r>
            <a:r>
              <a:rPr lang="cs-CZ" sz="5400" dirty="0" smtClean="0"/>
              <a:t/>
            </a:r>
            <a:br>
              <a:rPr lang="cs-CZ" sz="5400" dirty="0" smtClean="0"/>
            </a:br>
            <a:r>
              <a:rPr lang="cs-CZ" sz="5400" dirty="0" smtClean="0"/>
              <a:t>čtverce a obdélníku</a:t>
            </a:r>
            <a:endParaRPr lang="cs-CZ" sz="5400" dirty="0" smtClean="0"/>
          </a:p>
        </p:txBody>
      </p:sp>
      <p:sp>
        <p:nvSpPr>
          <p:cNvPr id="53" name="TextovéPole 52"/>
          <p:cNvSpPr txBox="1"/>
          <p:nvPr/>
        </p:nvSpPr>
        <p:spPr>
          <a:xfrm>
            <a:off x="527357" y="467527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2687357" y="468126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2915816" y="206084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458027" y="198884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1610435" y="455161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2924115" y="331194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1610435" y="198884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323528" y="327021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Přímá spojnice 15"/>
          <p:cNvCxnSpPr/>
          <p:nvPr/>
        </p:nvCxnSpPr>
        <p:spPr bwMode="auto">
          <a:xfrm>
            <a:off x="746459" y="4535944"/>
            <a:ext cx="216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746459" y="2375944"/>
            <a:ext cx="216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Přímá spojnice 18"/>
          <p:cNvCxnSpPr/>
          <p:nvPr/>
        </p:nvCxnSpPr>
        <p:spPr bwMode="auto">
          <a:xfrm flipV="1">
            <a:off x="2906299" y="2375944"/>
            <a:ext cx="0" cy="21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 flipV="1">
            <a:off x="746059" y="2374878"/>
            <a:ext cx="0" cy="21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743381" y="4529086"/>
            <a:ext cx="216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746459" y="2375944"/>
            <a:ext cx="216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 flipV="1">
            <a:off x="743381" y="2369086"/>
            <a:ext cx="0" cy="216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 flipV="1">
            <a:off x="2906459" y="2375944"/>
            <a:ext cx="0" cy="216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Přímá spojnice 12"/>
          <p:cNvCxnSpPr/>
          <p:nvPr/>
        </p:nvCxnSpPr>
        <p:spPr bwMode="auto">
          <a:xfrm>
            <a:off x="1106459" y="2375944"/>
            <a:ext cx="0" cy="21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Přímá spojnice 72"/>
          <p:cNvCxnSpPr/>
          <p:nvPr/>
        </p:nvCxnSpPr>
        <p:spPr bwMode="auto">
          <a:xfrm>
            <a:off x="1466459" y="2375944"/>
            <a:ext cx="0" cy="21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Přímá spojnice 74"/>
          <p:cNvCxnSpPr/>
          <p:nvPr/>
        </p:nvCxnSpPr>
        <p:spPr bwMode="auto">
          <a:xfrm>
            <a:off x="1826459" y="2375944"/>
            <a:ext cx="0" cy="21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Přímá spojnice 75"/>
          <p:cNvCxnSpPr/>
          <p:nvPr/>
        </p:nvCxnSpPr>
        <p:spPr bwMode="auto">
          <a:xfrm>
            <a:off x="2186459" y="2375944"/>
            <a:ext cx="0" cy="21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Přímá spojnice 76"/>
          <p:cNvCxnSpPr/>
          <p:nvPr/>
        </p:nvCxnSpPr>
        <p:spPr bwMode="auto">
          <a:xfrm>
            <a:off x="2546459" y="2375944"/>
            <a:ext cx="0" cy="21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Přímá spojnice 16"/>
          <p:cNvCxnSpPr/>
          <p:nvPr/>
        </p:nvCxnSpPr>
        <p:spPr bwMode="auto">
          <a:xfrm>
            <a:off x="746459" y="4175944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>
            <a:off x="746459" y="3815944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>
            <a:off x="746459" y="3095944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Přímá spojnice 81"/>
          <p:cNvCxnSpPr/>
          <p:nvPr/>
        </p:nvCxnSpPr>
        <p:spPr bwMode="auto">
          <a:xfrm>
            <a:off x="746459" y="2735944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Přímá spojnice 82"/>
          <p:cNvCxnSpPr/>
          <p:nvPr/>
        </p:nvCxnSpPr>
        <p:spPr bwMode="auto">
          <a:xfrm>
            <a:off x="746459" y="3455944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9" name="TextovéPole 68"/>
          <p:cNvSpPr txBox="1"/>
          <p:nvPr/>
        </p:nvSpPr>
        <p:spPr>
          <a:xfrm>
            <a:off x="5220910" y="409928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TextovéPole 79"/>
          <p:cNvSpPr txBox="1"/>
          <p:nvPr/>
        </p:nvSpPr>
        <p:spPr>
          <a:xfrm>
            <a:off x="7822267" y="412542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TextovéPole 83"/>
          <p:cNvSpPr txBox="1"/>
          <p:nvPr/>
        </p:nvSpPr>
        <p:spPr>
          <a:xfrm>
            <a:off x="7871310" y="230819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TextovéPole 85"/>
          <p:cNvSpPr txBox="1"/>
          <p:nvPr/>
        </p:nvSpPr>
        <p:spPr>
          <a:xfrm>
            <a:off x="5229979" y="220486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TextovéPole 90"/>
          <p:cNvSpPr txBox="1"/>
          <p:nvPr/>
        </p:nvSpPr>
        <p:spPr>
          <a:xfrm>
            <a:off x="6526243" y="404996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TextovéPole 91"/>
          <p:cNvSpPr txBox="1"/>
          <p:nvPr/>
        </p:nvSpPr>
        <p:spPr>
          <a:xfrm>
            <a:off x="7956376" y="320353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TextovéPole 92"/>
          <p:cNvSpPr txBox="1"/>
          <p:nvPr/>
        </p:nvSpPr>
        <p:spPr>
          <a:xfrm>
            <a:off x="6588614" y="224976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TextovéPole 93"/>
          <p:cNvSpPr txBox="1"/>
          <p:nvPr/>
        </p:nvSpPr>
        <p:spPr>
          <a:xfrm>
            <a:off x="5141474" y="318085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5" name="Přímá spojnice 94"/>
          <p:cNvCxnSpPr/>
          <p:nvPr/>
        </p:nvCxnSpPr>
        <p:spPr bwMode="auto">
          <a:xfrm>
            <a:off x="5436934" y="4076864"/>
            <a:ext cx="25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Přímá spojnice 95"/>
          <p:cNvCxnSpPr/>
          <p:nvPr/>
        </p:nvCxnSpPr>
        <p:spPr bwMode="auto">
          <a:xfrm>
            <a:off x="5436934" y="2636864"/>
            <a:ext cx="25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Přímá spojnice 96"/>
          <p:cNvCxnSpPr/>
          <p:nvPr/>
        </p:nvCxnSpPr>
        <p:spPr bwMode="auto">
          <a:xfrm flipV="1">
            <a:off x="7956934" y="2636864"/>
            <a:ext cx="0" cy="144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Přímá spojnice 97"/>
          <p:cNvCxnSpPr/>
          <p:nvPr/>
        </p:nvCxnSpPr>
        <p:spPr bwMode="auto">
          <a:xfrm flipV="1">
            <a:off x="5436934" y="2635798"/>
            <a:ext cx="0" cy="144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Přímá spojnice 98"/>
          <p:cNvCxnSpPr/>
          <p:nvPr/>
        </p:nvCxnSpPr>
        <p:spPr bwMode="auto">
          <a:xfrm>
            <a:off x="5436934" y="4064359"/>
            <a:ext cx="252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0" name="Přímá spojnice 99"/>
          <p:cNvCxnSpPr/>
          <p:nvPr/>
        </p:nvCxnSpPr>
        <p:spPr bwMode="auto">
          <a:xfrm>
            <a:off x="5459795" y="2636864"/>
            <a:ext cx="252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Přímá spojnice 100"/>
          <p:cNvCxnSpPr/>
          <p:nvPr/>
        </p:nvCxnSpPr>
        <p:spPr bwMode="auto">
          <a:xfrm flipV="1">
            <a:off x="5436934" y="2636864"/>
            <a:ext cx="0" cy="144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Přímá spojnice 101"/>
          <p:cNvCxnSpPr/>
          <p:nvPr/>
        </p:nvCxnSpPr>
        <p:spPr bwMode="auto">
          <a:xfrm flipV="1">
            <a:off x="7956376" y="2624359"/>
            <a:ext cx="0" cy="144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Přímá spojnice 102"/>
          <p:cNvCxnSpPr/>
          <p:nvPr/>
        </p:nvCxnSpPr>
        <p:spPr bwMode="auto">
          <a:xfrm>
            <a:off x="5796934" y="2636864"/>
            <a:ext cx="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Přímá spojnice 103"/>
          <p:cNvCxnSpPr/>
          <p:nvPr/>
        </p:nvCxnSpPr>
        <p:spPr bwMode="auto">
          <a:xfrm>
            <a:off x="6156934" y="2636864"/>
            <a:ext cx="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Přímá spojnice 104"/>
          <p:cNvCxnSpPr/>
          <p:nvPr/>
        </p:nvCxnSpPr>
        <p:spPr bwMode="auto">
          <a:xfrm>
            <a:off x="6516934" y="2636864"/>
            <a:ext cx="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Přímá spojnice 105"/>
          <p:cNvCxnSpPr/>
          <p:nvPr/>
        </p:nvCxnSpPr>
        <p:spPr bwMode="auto">
          <a:xfrm>
            <a:off x="6876934" y="2636864"/>
            <a:ext cx="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Přímá spojnice 106"/>
          <p:cNvCxnSpPr/>
          <p:nvPr/>
        </p:nvCxnSpPr>
        <p:spPr bwMode="auto">
          <a:xfrm>
            <a:off x="7236934" y="2636864"/>
            <a:ext cx="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Přímá spojnice 107"/>
          <p:cNvCxnSpPr/>
          <p:nvPr/>
        </p:nvCxnSpPr>
        <p:spPr bwMode="auto">
          <a:xfrm>
            <a:off x="5436934" y="3356864"/>
            <a:ext cx="25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Přímá spojnice 108"/>
          <p:cNvCxnSpPr/>
          <p:nvPr/>
        </p:nvCxnSpPr>
        <p:spPr bwMode="auto">
          <a:xfrm>
            <a:off x="5436934" y="3716864"/>
            <a:ext cx="25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0" name="Přímá spojnice 109"/>
          <p:cNvCxnSpPr/>
          <p:nvPr/>
        </p:nvCxnSpPr>
        <p:spPr bwMode="auto">
          <a:xfrm>
            <a:off x="5436934" y="2996864"/>
            <a:ext cx="25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Přímá spojnice 110"/>
          <p:cNvCxnSpPr/>
          <p:nvPr/>
        </p:nvCxnSpPr>
        <p:spPr bwMode="auto">
          <a:xfrm>
            <a:off x="7596934" y="2636864"/>
            <a:ext cx="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2" name="TextovéPole 111"/>
          <p:cNvSpPr txBox="1"/>
          <p:nvPr/>
        </p:nvSpPr>
        <p:spPr>
          <a:xfrm>
            <a:off x="900000" y="5220000"/>
            <a:ext cx="1825671" cy="52322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o = 4 · a</a:t>
            </a:r>
            <a:endParaRPr lang="cs-CZ" sz="2800" b="1" dirty="0"/>
          </a:p>
        </p:txBody>
      </p:sp>
      <p:sp>
        <p:nvSpPr>
          <p:cNvPr id="113" name="TextovéPole 112"/>
          <p:cNvSpPr txBox="1"/>
          <p:nvPr/>
        </p:nvSpPr>
        <p:spPr>
          <a:xfrm>
            <a:off x="900000" y="5940000"/>
            <a:ext cx="1825671" cy="52322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S </a:t>
            </a:r>
            <a:r>
              <a:rPr lang="cs-CZ" sz="2800" b="1" dirty="0" smtClean="0"/>
              <a:t>= </a:t>
            </a:r>
            <a:r>
              <a:rPr lang="cs-CZ" sz="2800" b="1" dirty="0" smtClean="0"/>
              <a:t>a </a:t>
            </a:r>
            <a:r>
              <a:rPr lang="cs-CZ" sz="2800" b="1" dirty="0" smtClean="0"/>
              <a:t>· a</a:t>
            </a:r>
            <a:endParaRPr lang="cs-CZ" sz="2800" b="1" dirty="0"/>
          </a:p>
        </p:txBody>
      </p:sp>
      <p:sp>
        <p:nvSpPr>
          <p:cNvPr id="114" name="TextovéPole 113"/>
          <p:cNvSpPr txBox="1"/>
          <p:nvPr/>
        </p:nvSpPr>
        <p:spPr>
          <a:xfrm>
            <a:off x="5400000" y="5220000"/>
            <a:ext cx="2601357" cy="52322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o = </a:t>
            </a:r>
            <a:r>
              <a:rPr lang="cs-CZ" sz="2800" b="1" dirty="0" smtClean="0"/>
              <a:t>2 </a:t>
            </a:r>
            <a:r>
              <a:rPr lang="cs-CZ" sz="2800" b="1" dirty="0" smtClean="0"/>
              <a:t>· </a:t>
            </a:r>
            <a:r>
              <a:rPr lang="cs-CZ" sz="2800" b="1" dirty="0" smtClean="0"/>
              <a:t>(a + b)</a:t>
            </a:r>
            <a:endParaRPr lang="cs-CZ" sz="2800" b="1" dirty="0"/>
          </a:p>
        </p:txBody>
      </p:sp>
      <p:sp>
        <p:nvSpPr>
          <p:cNvPr id="115" name="TextovéPole 114"/>
          <p:cNvSpPr txBox="1"/>
          <p:nvPr/>
        </p:nvSpPr>
        <p:spPr>
          <a:xfrm>
            <a:off x="5400000" y="5940000"/>
            <a:ext cx="1825671" cy="52322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S </a:t>
            </a:r>
            <a:r>
              <a:rPr lang="cs-CZ" sz="2800" b="1" dirty="0" smtClean="0"/>
              <a:t>= </a:t>
            </a:r>
            <a:r>
              <a:rPr lang="cs-CZ" sz="2800" b="1" dirty="0" smtClean="0"/>
              <a:t>a </a:t>
            </a:r>
            <a:r>
              <a:rPr lang="cs-CZ" sz="2800" b="1" dirty="0" smtClean="0"/>
              <a:t>· </a:t>
            </a:r>
            <a:r>
              <a:rPr lang="cs-CZ" sz="2800" b="1" dirty="0" smtClean="0"/>
              <a:t>b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312780875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1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4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1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6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62" grpId="0"/>
      <p:bldP spid="63" grpId="0"/>
      <p:bldP spid="67" grpId="0"/>
      <p:bldP spid="69" grpId="0"/>
      <p:bldP spid="80" grpId="0"/>
      <p:bldP spid="84" grpId="0"/>
      <p:bldP spid="86" grpId="0"/>
      <p:bldP spid="91" grpId="0"/>
      <p:bldP spid="92" grpId="0"/>
      <p:bldP spid="93" grpId="0"/>
      <p:bldP spid="94" grpId="0"/>
      <p:bldP spid="112" grpId="0" animBg="1"/>
      <p:bldP spid="113" grpId="0" animBg="1"/>
      <p:bldP spid="114" grpId="0" animBg="1"/>
      <p:bldP spid="1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Přímá spojnice 3"/>
          <p:cNvCxnSpPr/>
          <p:nvPr/>
        </p:nvCxnSpPr>
        <p:spPr bwMode="auto">
          <a:xfrm flipV="1">
            <a:off x="3096000" y="2628000"/>
            <a:ext cx="2498393" cy="141332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99592" y="260648"/>
            <a:ext cx="8244408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Obvod a obsah </a:t>
            </a:r>
            <a:r>
              <a:rPr lang="cs-CZ" sz="5400" dirty="0" smtClean="0"/>
              <a:t/>
            </a:r>
            <a:br>
              <a:rPr lang="cs-CZ" sz="5400" dirty="0" smtClean="0"/>
            </a:br>
            <a:r>
              <a:rPr lang="cs-CZ" sz="5400" dirty="0" smtClean="0"/>
              <a:t>pravoúhlého trojúhelníku</a:t>
            </a:r>
            <a:endParaRPr lang="cs-CZ" sz="5400" dirty="0" smtClean="0"/>
          </a:p>
        </p:txBody>
      </p:sp>
      <p:sp>
        <p:nvSpPr>
          <p:cNvPr id="69" name="TextovéPole 68"/>
          <p:cNvSpPr txBox="1"/>
          <p:nvPr/>
        </p:nvSpPr>
        <p:spPr>
          <a:xfrm>
            <a:off x="2851236" y="409928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TextovéPole 79"/>
          <p:cNvSpPr txBox="1"/>
          <p:nvPr/>
        </p:nvSpPr>
        <p:spPr>
          <a:xfrm>
            <a:off x="5452593" y="412542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TextovéPole 83"/>
          <p:cNvSpPr txBox="1"/>
          <p:nvPr/>
        </p:nvSpPr>
        <p:spPr>
          <a:xfrm>
            <a:off x="5501636" y="230819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TextovéPole 90"/>
          <p:cNvSpPr txBox="1"/>
          <p:nvPr/>
        </p:nvSpPr>
        <p:spPr>
          <a:xfrm>
            <a:off x="4156569" y="404996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TextovéPole 91"/>
          <p:cNvSpPr txBox="1"/>
          <p:nvPr/>
        </p:nvSpPr>
        <p:spPr>
          <a:xfrm>
            <a:off x="5586702" y="320353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5" name="Přímá spojnice 94"/>
          <p:cNvCxnSpPr/>
          <p:nvPr/>
        </p:nvCxnSpPr>
        <p:spPr bwMode="auto">
          <a:xfrm>
            <a:off x="3067260" y="4076864"/>
            <a:ext cx="25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Přímá spojnice 95"/>
          <p:cNvCxnSpPr/>
          <p:nvPr/>
        </p:nvCxnSpPr>
        <p:spPr bwMode="auto">
          <a:xfrm>
            <a:off x="3067260" y="2636864"/>
            <a:ext cx="25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Přímá spojnice 96"/>
          <p:cNvCxnSpPr/>
          <p:nvPr/>
        </p:nvCxnSpPr>
        <p:spPr bwMode="auto">
          <a:xfrm flipV="1">
            <a:off x="5587260" y="2636864"/>
            <a:ext cx="0" cy="144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Přímá spojnice 97"/>
          <p:cNvCxnSpPr/>
          <p:nvPr/>
        </p:nvCxnSpPr>
        <p:spPr bwMode="auto">
          <a:xfrm flipV="1">
            <a:off x="3067260" y="2635798"/>
            <a:ext cx="0" cy="144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Přímá spojnice 98"/>
          <p:cNvCxnSpPr/>
          <p:nvPr/>
        </p:nvCxnSpPr>
        <p:spPr bwMode="auto">
          <a:xfrm>
            <a:off x="3067260" y="4064359"/>
            <a:ext cx="252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0" name="Přímá spojnice 99"/>
          <p:cNvCxnSpPr/>
          <p:nvPr/>
        </p:nvCxnSpPr>
        <p:spPr bwMode="auto">
          <a:xfrm flipV="1">
            <a:off x="3043283" y="2628000"/>
            <a:ext cx="2543419" cy="1437307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Přímá spojnice 101"/>
          <p:cNvCxnSpPr/>
          <p:nvPr/>
        </p:nvCxnSpPr>
        <p:spPr bwMode="auto">
          <a:xfrm flipV="1">
            <a:off x="5586702" y="2624359"/>
            <a:ext cx="0" cy="144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4" name="TextovéPole 113"/>
              <p:cNvSpPr txBox="1"/>
              <p:nvPr/>
            </p:nvSpPr>
            <p:spPr>
              <a:xfrm>
                <a:off x="3030326" y="4860000"/>
                <a:ext cx="2601357" cy="523220"/>
              </a:xfrm>
              <a:prstGeom prst="rect">
                <a:avLst/>
              </a:prstGeom>
              <a:solidFill>
                <a:srgbClr val="FFFF66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/>
                        </a:rPr>
                        <m:t>𝐨</m:t>
                      </m:r>
                      <m:r>
                        <a:rPr lang="cs-CZ" sz="2800" b="1" i="0" smtClean="0">
                          <a:latin typeface="Cambria Math"/>
                        </a:rPr>
                        <m:t>=</m:t>
                      </m:r>
                      <m:r>
                        <a:rPr lang="cs-CZ" sz="2800" b="1" i="0" smtClean="0">
                          <a:latin typeface="Cambria Math"/>
                        </a:rPr>
                        <m:t>𝐚</m:t>
                      </m:r>
                      <m:r>
                        <a:rPr lang="cs-CZ" sz="2800" b="1" i="0" smtClean="0">
                          <a:latin typeface="Cambria Math"/>
                        </a:rPr>
                        <m:t>+</m:t>
                      </m:r>
                      <m:r>
                        <a:rPr lang="cs-CZ" sz="2800" b="1" i="0" smtClean="0">
                          <a:latin typeface="Cambria Math"/>
                        </a:rPr>
                        <m:t>𝐛</m:t>
                      </m:r>
                      <m:r>
                        <a:rPr lang="cs-CZ" sz="2800" b="1" i="0" smtClean="0">
                          <a:latin typeface="Cambria Math"/>
                        </a:rPr>
                        <m:t>+</m:t>
                      </m:r>
                      <m:r>
                        <a:rPr lang="cs-CZ" sz="2800" b="1" i="0" smtClean="0">
                          <a:latin typeface="Cambria Math"/>
                        </a:rPr>
                        <m:t>𝐜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14" name="TextovéPole 1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0326" y="4860000"/>
                <a:ext cx="2601357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5" name="TextovéPole 114"/>
              <p:cNvSpPr txBox="1"/>
              <p:nvPr/>
            </p:nvSpPr>
            <p:spPr>
              <a:xfrm>
                <a:off x="3030326" y="5580000"/>
                <a:ext cx="2601357" cy="907941"/>
              </a:xfrm>
              <a:prstGeom prst="rect">
                <a:avLst/>
              </a:prstGeom>
              <a:solidFill>
                <a:srgbClr val="FFFF66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/>
                        </a:rPr>
                        <m:t>𝐒</m:t>
                      </m:r>
                      <m:r>
                        <a:rPr lang="cs-CZ" sz="2800" b="1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latin typeface="Cambria Math"/>
                            </a:rPr>
                            <m:t>𝐚</m:t>
                          </m:r>
                          <m:r>
                            <a:rPr lang="cs-CZ" sz="2800" b="1" i="0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0" smtClean="0">
                              <a:latin typeface="Cambria Math"/>
                              <a:ea typeface="Cambria Math"/>
                            </a:rPr>
                            <m:t>𝐛</m:t>
                          </m:r>
                        </m:num>
                        <m:den>
                          <m:r>
                            <a:rPr lang="cs-CZ" sz="2800" b="1" i="0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15" name="TextovéPole 1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0326" y="5580000"/>
                <a:ext cx="2601357" cy="90794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TextovéPole 63"/>
          <p:cNvSpPr txBox="1"/>
          <p:nvPr/>
        </p:nvSpPr>
        <p:spPr>
          <a:xfrm>
            <a:off x="3913148" y="301886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50775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80" grpId="0"/>
      <p:bldP spid="84" grpId="0"/>
      <p:bldP spid="91" grpId="0"/>
      <p:bldP spid="92" grpId="0"/>
      <p:bldP spid="114" grpId="0" animBg="1"/>
      <p:bldP spid="115" grpId="0" animBg="1"/>
      <p:bldP spid="6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Obvod a obsah </a:t>
            </a:r>
            <a:r>
              <a:rPr lang="cs-CZ" sz="5400" dirty="0" smtClean="0"/>
              <a:t>rovnoběžníku</a:t>
            </a:r>
            <a:endParaRPr lang="cs-CZ" sz="5400" dirty="0" smtClean="0"/>
          </a:p>
        </p:txBody>
      </p:sp>
      <p:sp>
        <p:nvSpPr>
          <p:cNvPr id="53" name="TextovéPole 52"/>
          <p:cNvSpPr txBox="1"/>
          <p:nvPr/>
        </p:nvSpPr>
        <p:spPr>
          <a:xfrm>
            <a:off x="2564720" y="377990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4707478" y="375903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5652120" y="233460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3536509" y="227687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3680336" y="376427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5278866" y="316287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4346672" y="229858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2960256" y="283856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Přímá spojnice 15"/>
          <p:cNvCxnSpPr/>
          <p:nvPr/>
        </p:nvCxnSpPr>
        <p:spPr bwMode="auto">
          <a:xfrm>
            <a:off x="2744720" y="3738874"/>
            <a:ext cx="216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3698720" y="2658874"/>
            <a:ext cx="216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Přímá spojnice 18"/>
          <p:cNvCxnSpPr/>
          <p:nvPr/>
        </p:nvCxnSpPr>
        <p:spPr bwMode="auto">
          <a:xfrm flipV="1">
            <a:off x="4904720" y="2658874"/>
            <a:ext cx="954000" cy="10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 flipV="1">
            <a:off x="2744720" y="2658874"/>
            <a:ext cx="954000" cy="10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4904720" y="2657286"/>
            <a:ext cx="936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 flipV="1">
            <a:off x="4904720" y="2658874"/>
            <a:ext cx="954000" cy="108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Přímá spojnice 76"/>
          <p:cNvCxnSpPr/>
          <p:nvPr/>
        </p:nvCxnSpPr>
        <p:spPr bwMode="auto">
          <a:xfrm>
            <a:off x="4904720" y="2658874"/>
            <a:ext cx="0" cy="108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0" name="TextovéPole 79"/>
          <p:cNvSpPr txBox="1"/>
          <p:nvPr/>
        </p:nvSpPr>
        <p:spPr>
          <a:xfrm>
            <a:off x="4914583" y="272886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v</a:t>
            </a:r>
            <a:r>
              <a:rPr lang="cs-CZ" b="1" baseline="-25000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baseline="-25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4" name="Přímá spojnice 83"/>
          <p:cNvCxnSpPr/>
          <p:nvPr/>
        </p:nvCxnSpPr>
        <p:spPr bwMode="auto">
          <a:xfrm>
            <a:off x="4904720" y="2658874"/>
            <a:ext cx="0" cy="10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Přímá spojnice 89"/>
          <p:cNvCxnSpPr/>
          <p:nvPr/>
        </p:nvCxnSpPr>
        <p:spPr bwMode="auto">
          <a:xfrm>
            <a:off x="3680720" y="2657286"/>
            <a:ext cx="216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Přímá spojnice 90"/>
          <p:cNvCxnSpPr/>
          <p:nvPr/>
        </p:nvCxnSpPr>
        <p:spPr bwMode="auto">
          <a:xfrm>
            <a:off x="2744720" y="3738874"/>
            <a:ext cx="216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Přímá spojnice 91"/>
          <p:cNvCxnSpPr/>
          <p:nvPr/>
        </p:nvCxnSpPr>
        <p:spPr bwMode="auto">
          <a:xfrm flipV="1">
            <a:off x="2744720" y="2658874"/>
            <a:ext cx="954000" cy="108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5" name="Přímá spojnice 94"/>
          <p:cNvCxnSpPr/>
          <p:nvPr/>
        </p:nvCxnSpPr>
        <p:spPr bwMode="auto">
          <a:xfrm>
            <a:off x="2780744" y="2657286"/>
            <a:ext cx="2160000" cy="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Přímá spojnice 95"/>
          <p:cNvCxnSpPr/>
          <p:nvPr/>
        </p:nvCxnSpPr>
        <p:spPr bwMode="auto">
          <a:xfrm>
            <a:off x="2744720" y="3738874"/>
            <a:ext cx="2160000" cy="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Přímá spojnice 96"/>
          <p:cNvCxnSpPr/>
          <p:nvPr/>
        </p:nvCxnSpPr>
        <p:spPr bwMode="auto">
          <a:xfrm>
            <a:off x="2739151" y="2658874"/>
            <a:ext cx="0" cy="108000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Přímá spojnice 97"/>
          <p:cNvCxnSpPr/>
          <p:nvPr/>
        </p:nvCxnSpPr>
        <p:spPr bwMode="auto">
          <a:xfrm>
            <a:off x="4904720" y="2658874"/>
            <a:ext cx="0" cy="108000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9" name="TextovéPole 98"/>
          <p:cNvSpPr txBox="1"/>
          <p:nvPr/>
        </p:nvSpPr>
        <p:spPr>
          <a:xfrm>
            <a:off x="3168915" y="4680000"/>
            <a:ext cx="2411197" cy="52322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o = 2 · (a + b)</a:t>
            </a:r>
            <a:endParaRPr lang="cs-CZ" sz="2800" b="1" dirty="0"/>
          </a:p>
        </p:txBody>
      </p:sp>
      <p:sp>
        <p:nvSpPr>
          <p:cNvPr id="100" name="TextovéPole 99"/>
          <p:cNvSpPr txBox="1"/>
          <p:nvPr/>
        </p:nvSpPr>
        <p:spPr>
          <a:xfrm>
            <a:off x="3168914" y="5400000"/>
            <a:ext cx="2411197" cy="52322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S = a · v</a:t>
            </a:r>
            <a:r>
              <a:rPr lang="cs-CZ" sz="2800" b="1" baseline="-25000" dirty="0" smtClean="0"/>
              <a:t>a</a:t>
            </a:r>
            <a:endParaRPr lang="cs-CZ" sz="2800" b="1" baseline="-25000" dirty="0"/>
          </a:p>
        </p:txBody>
      </p:sp>
    </p:spTree>
    <p:extLst>
      <p:ext uri="{BB962C8B-B14F-4D97-AF65-F5344CB8AC3E}">
        <p14:creationId xmlns:p14="http://schemas.microsoft.com/office/powerpoint/2010/main" val="40055910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72 3.7037E-7 L -0.23628 3.7037E-7 " pathEditMode="relative" rAng="0" ptsTypes="AA">
                                      <p:cBhvr>
                                        <p:cTn id="109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14 -0.00393 L -0.23386 -0.00393 " pathEditMode="relative" rAng="0" ptsTypes="AA">
                                      <p:cBhvr>
                                        <p:cTn id="111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67 -0.00371 L -0.23733 -0.00371 " pathEditMode="relative" rAng="0" ptsTypes="AA">
                                      <p:cBhvr>
                                        <p:cTn id="113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4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62" grpId="0"/>
      <p:bldP spid="63" grpId="0"/>
      <p:bldP spid="67" grpId="0"/>
      <p:bldP spid="80" grpId="0"/>
      <p:bldP spid="99" grpId="0" animBg="1"/>
      <p:bldP spid="10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4" name="Přímá spojnice 83"/>
          <p:cNvCxnSpPr/>
          <p:nvPr/>
        </p:nvCxnSpPr>
        <p:spPr bwMode="auto">
          <a:xfrm>
            <a:off x="4818095" y="2789838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Obvod a obsah </a:t>
            </a:r>
            <a:r>
              <a:rPr lang="cs-CZ" sz="5400" dirty="0" smtClean="0"/>
              <a:t>trojúhelníku</a:t>
            </a:r>
            <a:endParaRPr lang="cs-CZ" sz="5400" dirty="0" smtClean="0"/>
          </a:p>
        </p:txBody>
      </p:sp>
      <p:sp>
        <p:nvSpPr>
          <p:cNvPr id="53" name="TextovéPole 52"/>
          <p:cNvSpPr txBox="1"/>
          <p:nvPr/>
        </p:nvSpPr>
        <p:spPr>
          <a:xfrm>
            <a:off x="4698945" y="227687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2826897" y="456662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5823532" y="456144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4243611" y="455334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5326184" y="332050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3649660" y="328675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Přímá spojnice 15"/>
          <p:cNvCxnSpPr/>
          <p:nvPr/>
        </p:nvCxnSpPr>
        <p:spPr bwMode="auto">
          <a:xfrm>
            <a:off x="3042921" y="4572000"/>
            <a:ext cx="28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1944000" y="2772000"/>
            <a:ext cx="28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Přímá spojnice 18"/>
          <p:cNvCxnSpPr/>
          <p:nvPr/>
        </p:nvCxnSpPr>
        <p:spPr bwMode="auto">
          <a:xfrm flipH="1" flipV="1">
            <a:off x="4824000" y="2772000"/>
            <a:ext cx="108000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 flipH="1" flipV="1">
            <a:off x="1944000" y="2772000"/>
            <a:ext cx="108000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0" name="TextovéPole 79"/>
          <p:cNvSpPr txBox="1"/>
          <p:nvPr/>
        </p:nvSpPr>
        <p:spPr>
          <a:xfrm>
            <a:off x="4482921" y="368983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v</a:t>
            </a:r>
            <a:r>
              <a:rPr lang="cs-CZ" b="1" baseline="-25000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baseline="-25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4" name="Přímá spojnice 33"/>
          <p:cNvCxnSpPr/>
          <p:nvPr/>
        </p:nvCxnSpPr>
        <p:spPr bwMode="auto">
          <a:xfrm flipV="1">
            <a:off x="3042921" y="2789838"/>
            <a:ext cx="1787508" cy="177161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3129435" y="4956216"/>
                <a:ext cx="2601357" cy="523220"/>
              </a:xfrm>
              <a:prstGeom prst="rect">
                <a:avLst/>
              </a:prstGeom>
              <a:solidFill>
                <a:srgbClr val="FFFF66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/>
                        </a:rPr>
                        <m:t>𝐨</m:t>
                      </m:r>
                      <m:r>
                        <a:rPr lang="cs-CZ" sz="2800" b="1" i="0" smtClean="0">
                          <a:latin typeface="Cambria Math"/>
                        </a:rPr>
                        <m:t>=</m:t>
                      </m:r>
                      <m:r>
                        <a:rPr lang="cs-CZ" sz="2800" b="1" i="0" smtClean="0">
                          <a:latin typeface="Cambria Math"/>
                        </a:rPr>
                        <m:t>𝐚</m:t>
                      </m:r>
                      <m:r>
                        <a:rPr lang="cs-CZ" sz="2800" b="1" i="0" smtClean="0">
                          <a:latin typeface="Cambria Math"/>
                        </a:rPr>
                        <m:t>+</m:t>
                      </m:r>
                      <m:r>
                        <a:rPr lang="cs-CZ" sz="2800" b="1" i="0" smtClean="0">
                          <a:latin typeface="Cambria Math"/>
                        </a:rPr>
                        <m:t>𝐛</m:t>
                      </m:r>
                      <m:r>
                        <a:rPr lang="cs-CZ" sz="2800" b="1" i="0" smtClean="0">
                          <a:latin typeface="Cambria Math"/>
                        </a:rPr>
                        <m:t>+</m:t>
                      </m:r>
                      <m:r>
                        <a:rPr lang="cs-CZ" sz="2800" b="1" i="0" smtClean="0">
                          <a:latin typeface="Cambria Math"/>
                        </a:rPr>
                        <m:t>𝐜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9435" y="4956216"/>
                <a:ext cx="2601357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ovéPole 40"/>
              <p:cNvSpPr txBox="1"/>
              <p:nvPr/>
            </p:nvSpPr>
            <p:spPr>
              <a:xfrm>
                <a:off x="2340000" y="5580000"/>
                <a:ext cx="1980000" cy="900000"/>
              </a:xfrm>
              <a:prstGeom prst="rect">
                <a:avLst/>
              </a:prstGeom>
              <a:solidFill>
                <a:srgbClr val="FFFF66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/>
                        </a:rPr>
                        <m:t>𝐒</m:t>
                      </m:r>
                      <m:r>
                        <a:rPr lang="cs-CZ" sz="2800" b="1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latin typeface="Cambria Math"/>
                            </a:rPr>
                            <m:t>𝐚</m:t>
                          </m:r>
                          <m:r>
                            <a:rPr lang="cs-CZ" sz="2800" b="1" i="0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cs-CZ" sz="2800" b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cs-CZ" sz="2800" b="1" i="0" smtClean="0">
                                  <a:latin typeface="Cambria Math"/>
                                  <a:ea typeface="Cambria Math"/>
                                </a:rPr>
                                <m:t>𝐯</m:t>
                              </m:r>
                            </m:e>
                            <m:sub>
                              <m:r>
                                <a:rPr lang="cs-CZ" sz="2800" b="1" i="0" smtClean="0">
                                  <a:latin typeface="Cambria Math"/>
                                  <a:ea typeface="Cambria Math"/>
                                </a:rPr>
                                <m:t>𝐚</m:t>
                              </m:r>
                            </m:sub>
                          </m:sSub>
                        </m:num>
                        <m:den>
                          <m:r>
                            <a:rPr lang="cs-CZ" sz="2800" b="1" i="0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0000" y="5580000"/>
                <a:ext cx="1980000" cy="90000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Přímá spojnice 13"/>
          <p:cNvCxnSpPr/>
          <p:nvPr/>
        </p:nvCxnSpPr>
        <p:spPr bwMode="auto">
          <a:xfrm flipH="1" flipV="1">
            <a:off x="4482921" y="3102091"/>
            <a:ext cx="1421080" cy="147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Přímá spojnice 19"/>
          <p:cNvCxnSpPr>
            <a:stCxn id="54" idx="0"/>
          </p:cNvCxnSpPr>
          <p:nvPr/>
        </p:nvCxnSpPr>
        <p:spPr bwMode="auto">
          <a:xfrm flipV="1">
            <a:off x="3042921" y="3286757"/>
            <a:ext cx="2077575" cy="127987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TextovéPole 48"/>
          <p:cNvSpPr txBox="1"/>
          <p:nvPr/>
        </p:nvSpPr>
        <p:spPr>
          <a:xfrm>
            <a:off x="3865684" y="394977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v</a:t>
            </a:r>
            <a:r>
              <a:rPr lang="cs-CZ" b="1" baseline="-25000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ovéPole 50"/>
          <p:cNvSpPr txBox="1"/>
          <p:nvPr/>
        </p:nvSpPr>
        <p:spPr>
          <a:xfrm>
            <a:off x="5042887" y="396477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v</a:t>
            </a:r>
            <a:r>
              <a:rPr lang="cs-CZ" b="1" baseline="-25000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baseline="-25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2" name="Přímá spojnice 51"/>
          <p:cNvCxnSpPr/>
          <p:nvPr/>
        </p:nvCxnSpPr>
        <p:spPr bwMode="auto">
          <a:xfrm>
            <a:off x="4830429" y="2772000"/>
            <a:ext cx="28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 flipV="1">
            <a:off x="5904000" y="2781734"/>
            <a:ext cx="1787508" cy="177161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60" name="TextovéPole 59"/>
              <p:cNvSpPr txBox="1"/>
              <p:nvPr/>
            </p:nvSpPr>
            <p:spPr>
              <a:xfrm>
                <a:off x="4680000" y="5580000"/>
                <a:ext cx="1980000" cy="900000"/>
              </a:xfrm>
              <a:prstGeom prst="rect">
                <a:avLst/>
              </a:prstGeom>
              <a:solidFill>
                <a:srgbClr val="FFFF66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/>
                        </a:rPr>
                        <m:t>𝐒</m:t>
                      </m:r>
                      <m:r>
                        <a:rPr lang="cs-CZ" sz="2800" b="1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latin typeface="Cambria Math"/>
                            </a:rPr>
                            <m:t>𝐛</m:t>
                          </m:r>
                          <m:r>
                            <a:rPr lang="cs-CZ" sz="2800" b="1" i="0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cs-CZ" sz="2800" b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cs-CZ" sz="2800" b="1" i="0" smtClean="0">
                                  <a:latin typeface="Cambria Math"/>
                                  <a:ea typeface="Cambria Math"/>
                                </a:rPr>
                                <m:t>𝐯</m:t>
                              </m:r>
                            </m:e>
                            <m:sub>
                              <m:r>
                                <a:rPr lang="cs-CZ" sz="2800" b="1" i="0" smtClean="0">
                                  <a:latin typeface="Cambria Math"/>
                                  <a:ea typeface="Cambria Math"/>
                                </a:rPr>
                                <m:t>𝐛</m:t>
                              </m:r>
                            </m:sub>
                          </m:sSub>
                        </m:num>
                        <m:den>
                          <m:r>
                            <a:rPr lang="cs-CZ" sz="2800" b="1" i="0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5580000"/>
                <a:ext cx="1980000" cy="90000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1" name="TextovéPole 60"/>
              <p:cNvSpPr txBox="1"/>
              <p:nvPr/>
            </p:nvSpPr>
            <p:spPr>
              <a:xfrm>
                <a:off x="7020000" y="5580000"/>
                <a:ext cx="1980000" cy="900000"/>
              </a:xfrm>
              <a:prstGeom prst="rect">
                <a:avLst/>
              </a:prstGeom>
              <a:solidFill>
                <a:srgbClr val="FFFF66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/>
                        </a:rPr>
                        <m:t>𝐒</m:t>
                      </m:r>
                      <m:r>
                        <a:rPr lang="cs-CZ" sz="2800" b="1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latin typeface="Cambria Math"/>
                            </a:rPr>
                            <m:t>𝐜</m:t>
                          </m:r>
                          <m:r>
                            <a:rPr lang="cs-CZ" sz="2800" b="1" i="0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cs-CZ" sz="2800" b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cs-CZ" sz="2800" b="1" i="0" smtClean="0">
                                  <a:latin typeface="Cambria Math"/>
                                  <a:ea typeface="Cambria Math"/>
                                </a:rPr>
                                <m:t>𝐯</m:t>
                              </m:r>
                            </m:e>
                            <m:sub>
                              <m:r>
                                <a:rPr lang="cs-CZ" sz="2800" b="1" i="0" smtClean="0">
                                  <a:latin typeface="Cambria Math"/>
                                  <a:ea typeface="Cambria Math"/>
                                </a:rPr>
                                <m:t>𝐜</m:t>
                              </m:r>
                            </m:sub>
                          </m:sSub>
                        </m:num>
                        <m:den>
                          <m:r>
                            <a:rPr lang="cs-CZ" sz="2800" b="1" i="0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61" name="TextovéPole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0000" y="5580000"/>
                <a:ext cx="1980000" cy="90000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TextovéPole 63"/>
          <p:cNvSpPr txBox="1"/>
          <p:nvPr/>
        </p:nvSpPr>
        <p:spPr>
          <a:xfrm>
            <a:off x="141923" y="4754189"/>
            <a:ext cx="2411197" cy="52322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S = a · v</a:t>
            </a:r>
            <a:r>
              <a:rPr lang="cs-CZ" sz="2800" b="1" baseline="-25000" dirty="0" smtClean="0"/>
              <a:t>a</a:t>
            </a:r>
            <a:endParaRPr lang="cs-CZ" sz="2800" b="1" baseline="-25000" dirty="0"/>
          </a:p>
        </p:txBody>
      </p:sp>
      <p:cxnSp>
        <p:nvCxnSpPr>
          <p:cNvPr id="65" name="Přímá spojnice 64"/>
          <p:cNvCxnSpPr/>
          <p:nvPr/>
        </p:nvCxnSpPr>
        <p:spPr bwMode="auto">
          <a:xfrm flipH="1" flipV="1">
            <a:off x="4824000" y="2772000"/>
            <a:ext cx="1080000" cy="180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>
            <a:off x="3042000" y="4572000"/>
            <a:ext cx="288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Přímá spojnice 67"/>
          <p:cNvCxnSpPr/>
          <p:nvPr/>
        </p:nvCxnSpPr>
        <p:spPr bwMode="auto">
          <a:xfrm flipV="1">
            <a:off x="3042000" y="2790000"/>
            <a:ext cx="1787508" cy="177161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9" name="TextovéPole 68"/>
          <p:cNvSpPr txBox="1"/>
          <p:nvPr/>
        </p:nvSpPr>
        <p:spPr>
          <a:xfrm>
            <a:off x="1727976" y="239802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C´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ovéPole 20"/>
              <p:cNvSpPr txBox="1"/>
              <p:nvPr/>
            </p:nvSpPr>
            <p:spPr>
              <a:xfrm>
                <a:off x="0" y="5780196"/>
                <a:ext cx="233975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0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cs-CZ" sz="2400" b="1" i="0" smtClean="0">
                          <a:latin typeface="Cambria Math"/>
                          <a:ea typeface="Cambria Math"/>
                        </a:rPr>
                        <m:t>𝐀𝐁𝐂</m:t>
                      </m:r>
                      <m:r>
                        <a:rPr lang="cs-CZ" sz="2400" b="1" i="0" smtClean="0">
                          <a:latin typeface="Cambria Math"/>
                          <a:ea typeface="Cambria Math"/>
                        </a:rPr>
                        <m:t>≅∆</m:t>
                      </m:r>
                      <m:r>
                        <a:rPr lang="cs-CZ" sz="2400" b="1" i="0" smtClean="0">
                          <a:latin typeface="Cambria Math"/>
                          <a:ea typeface="Cambria Math"/>
                        </a:rPr>
                        <m:t>𝐁𝐀𝐂</m:t>
                      </m:r>
                      <m:r>
                        <a:rPr lang="cs-CZ" sz="2400" b="1" i="0" smtClean="0">
                          <a:latin typeface="Cambria Math"/>
                          <a:ea typeface="Cambria Math"/>
                        </a:rPr>
                        <m:t>´</m:t>
                      </m:r>
                    </m:oMath>
                  </m:oMathPara>
                </a14:m>
                <a:endParaRPr lang="cs-CZ" sz="2400" b="1" dirty="0">
                  <a:latin typeface="Symbol" pitchFamily="18" charset="2"/>
                </a:endParaRPr>
              </a:p>
            </p:txBody>
          </p:sp>
        </mc:Choice>
        <mc:Fallback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780196"/>
                <a:ext cx="2339752" cy="46166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TextovéPole 69"/>
          <p:cNvSpPr txBox="1"/>
          <p:nvPr/>
        </p:nvSpPr>
        <p:spPr>
          <a:xfrm>
            <a:off x="128585" y="4746113"/>
            <a:ext cx="2411197" cy="52322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S = </a:t>
            </a:r>
            <a:r>
              <a:rPr lang="cs-CZ" sz="2800" b="1" dirty="0" smtClean="0"/>
              <a:t>b </a:t>
            </a:r>
            <a:r>
              <a:rPr lang="cs-CZ" sz="2800" b="1" dirty="0" smtClean="0"/>
              <a:t>· </a:t>
            </a:r>
            <a:r>
              <a:rPr lang="cs-CZ" sz="2800" b="1" dirty="0" smtClean="0"/>
              <a:t>v</a:t>
            </a:r>
            <a:r>
              <a:rPr lang="cs-CZ" sz="2800" b="1" baseline="-25000" dirty="0" smtClean="0"/>
              <a:t>b</a:t>
            </a:r>
            <a:endParaRPr lang="cs-CZ" sz="2800" b="1" baseline="-25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1" name="TextovéPole 70"/>
              <p:cNvSpPr txBox="1"/>
              <p:nvPr/>
            </p:nvSpPr>
            <p:spPr>
              <a:xfrm>
                <a:off x="6797754" y="4022676"/>
                <a:ext cx="1980000" cy="830805"/>
              </a:xfrm>
              <a:prstGeom prst="rect">
                <a:avLst/>
              </a:prstGeom>
              <a:solidFill>
                <a:srgbClr val="FFFF66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𝐒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𝐳</m:t>
                          </m:r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𝐯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71" name="TextovéPole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7754" y="4022676"/>
                <a:ext cx="1980000" cy="83080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" name="TextovéPole 71"/>
          <p:cNvSpPr txBox="1"/>
          <p:nvPr/>
        </p:nvSpPr>
        <p:spPr>
          <a:xfrm>
            <a:off x="129600" y="4744800"/>
            <a:ext cx="2411197" cy="52322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S = </a:t>
            </a:r>
            <a:r>
              <a:rPr lang="cs-CZ" sz="2800" b="1" dirty="0" smtClean="0"/>
              <a:t>c </a:t>
            </a:r>
            <a:r>
              <a:rPr lang="cs-CZ" sz="2800" b="1" dirty="0" smtClean="0"/>
              <a:t>· </a:t>
            </a:r>
            <a:r>
              <a:rPr lang="cs-CZ" sz="2800" b="1" dirty="0" smtClean="0"/>
              <a:t>v</a:t>
            </a:r>
            <a:r>
              <a:rPr lang="cs-CZ" sz="2800" b="1" baseline="-25000" dirty="0" smtClean="0"/>
              <a:t>c</a:t>
            </a:r>
            <a:endParaRPr lang="cs-CZ" sz="2800" b="1" baseline="-25000" dirty="0"/>
          </a:p>
        </p:txBody>
      </p:sp>
    </p:spTree>
    <p:extLst>
      <p:ext uri="{BB962C8B-B14F-4D97-AF65-F5344CB8AC3E}">
        <p14:creationId xmlns:p14="http://schemas.microsoft.com/office/powerpoint/2010/main" val="2020128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7" grpId="0"/>
      <p:bldP spid="62" grpId="0"/>
      <p:bldP spid="63" grpId="0"/>
      <p:bldP spid="80" grpId="0"/>
      <p:bldP spid="39" grpId="0" animBg="1"/>
      <p:bldP spid="41" grpId="0" animBg="1"/>
      <p:bldP spid="49" grpId="0"/>
      <p:bldP spid="51" grpId="0"/>
      <p:bldP spid="60" grpId="0" animBg="1"/>
      <p:bldP spid="61" grpId="0" animBg="1"/>
      <p:bldP spid="64" grpId="0" animBg="1"/>
      <p:bldP spid="64" grpId="1" animBg="1"/>
      <p:bldP spid="69" grpId="0"/>
      <p:bldP spid="69" grpId="1"/>
      <p:bldP spid="70" grpId="0" animBg="1"/>
      <p:bldP spid="70" grpId="1" animBg="1"/>
      <p:bldP spid="71" grpId="0" animBg="1"/>
      <p:bldP spid="72" grpId="0" animBg="1"/>
      <p:bldP spid="72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Obsah trojúhelníku</a:t>
            </a:r>
            <a:endParaRPr lang="cs-CZ" sz="5400" dirty="0" smtClean="0"/>
          </a:p>
        </p:txBody>
      </p:sp>
      <p:sp>
        <p:nvSpPr>
          <p:cNvPr id="35" name="TextovéPole 34"/>
          <p:cNvSpPr txBox="1"/>
          <p:nvPr/>
        </p:nvSpPr>
        <p:spPr>
          <a:xfrm>
            <a:off x="1314635" y="1844824"/>
            <a:ext cx="7488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Vypočítejte </a:t>
            </a:r>
            <a:r>
              <a:rPr lang="cs-CZ" sz="2000" b="1" dirty="0" smtClean="0"/>
              <a:t>obsah trojúhelníku </a:t>
            </a:r>
            <a:r>
              <a:rPr lang="cs-CZ" sz="2000" b="1" dirty="0" smtClean="0"/>
              <a:t>ABC, </a:t>
            </a:r>
            <a:r>
              <a:rPr lang="cs-CZ" sz="2000" b="1" dirty="0" smtClean="0"/>
              <a:t>ve kterém je</a:t>
            </a:r>
            <a:r>
              <a:rPr lang="cs-CZ" sz="2000" b="1" i="1" dirty="0" smtClean="0"/>
              <a:t>:</a:t>
            </a:r>
            <a:endParaRPr lang="cs-CZ" sz="2000" b="1" i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179512" y="2700000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2060"/>
                </a:solidFill>
              </a:rPr>
              <a:t>1) </a:t>
            </a:r>
            <a:r>
              <a:rPr lang="cs-CZ" b="1" dirty="0" smtClean="0">
                <a:solidFill>
                  <a:srgbClr val="002060"/>
                </a:solidFill>
              </a:rPr>
              <a:t>a </a:t>
            </a:r>
            <a:r>
              <a:rPr lang="cs-CZ" b="1" dirty="0" smtClean="0">
                <a:solidFill>
                  <a:srgbClr val="002060"/>
                </a:solidFill>
              </a:rPr>
              <a:t>= 75 cm; </a:t>
            </a:r>
            <a:r>
              <a:rPr lang="cs-CZ" b="1" dirty="0" smtClean="0">
                <a:solidFill>
                  <a:srgbClr val="002060"/>
                </a:solidFill>
              </a:rPr>
              <a:t>v</a:t>
            </a:r>
            <a:r>
              <a:rPr lang="cs-CZ" b="1" baseline="-25000" dirty="0" smtClean="0">
                <a:solidFill>
                  <a:srgbClr val="002060"/>
                </a:solidFill>
              </a:rPr>
              <a:t>a</a:t>
            </a:r>
            <a:r>
              <a:rPr lang="cs-CZ" b="1" dirty="0" smtClean="0">
                <a:solidFill>
                  <a:srgbClr val="002060"/>
                </a:solidFill>
              </a:rPr>
              <a:t>= </a:t>
            </a:r>
            <a:r>
              <a:rPr lang="cs-CZ" b="1" dirty="0" smtClean="0">
                <a:solidFill>
                  <a:srgbClr val="002060"/>
                </a:solidFill>
              </a:rPr>
              <a:t>21 cm</a:t>
            </a:r>
            <a:endParaRPr lang="cs-CZ" b="1" i="1" dirty="0">
              <a:solidFill>
                <a:srgbClr val="002060"/>
              </a:solidFill>
            </a:endParaRPr>
          </a:p>
        </p:txBody>
      </p:sp>
      <p:sp>
        <p:nvSpPr>
          <p:cNvPr id="37" name="TextovéPole 36"/>
          <p:cNvSpPr txBox="1"/>
          <p:nvPr/>
        </p:nvSpPr>
        <p:spPr>
          <a:xfrm>
            <a:off x="179512" y="306000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 </a:t>
            </a:r>
            <a:r>
              <a:rPr lang="cs-CZ" b="1" dirty="0" smtClean="0"/>
              <a:t>= 75 cm</a:t>
            </a:r>
            <a:endParaRPr lang="cs-CZ" b="1" i="1" dirty="0"/>
          </a:p>
        </p:txBody>
      </p:sp>
      <p:sp>
        <p:nvSpPr>
          <p:cNvPr id="38" name="Obdélník 37"/>
          <p:cNvSpPr/>
          <p:nvPr/>
        </p:nvSpPr>
        <p:spPr>
          <a:xfrm>
            <a:off x="180000" y="3420000"/>
            <a:ext cx="13580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v</a:t>
            </a:r>
            <a:r>
              <a:rPr lang="cs-CZ" b="1" baseline="-25000" dirty="0" smtClean="0"/>
              <a:t>a</a:t>
            </a:r>
            <a:r>
              <a:rPr lang="cs-CZ" b="1" dirty="0" smtClean="0"/>
              <a:t> </a:t>
            </a:r>
            <a:r>
              <a:rPr lang="cs-CZ" b="1" dirty="0"/>
              <a:t>= </a:t>
            </a:r>
            <a:r>
              <a:rPr lang="cs-CZ" b="1" dirty="0" smtClean="0"/>
              <a:t>21 </a:t>
            </a:r>
            <a:r>
              <a:rPr lang="cs-CZ" b="1" dirty="0"/>
              <a:t>cm</a:t>
            </a:r>
            <a:endParaRPr lang="cs-CZ" dirty="0"/>
          </a:p>
        </p:txBody>
      </p:sp>
      <p:sp>
        <p:nvSpPr>
          <p:cNvPr id="40" name="Obdélník 39"/>
          <p:cNvSpPr/>
          <p:nvPr/>
        </p:nvSpPr>
        <p:spPr>
          <a:xfrm>
            <a:off x="180000" y="3780000"/>
            <a:ext cx="13580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S </a:t>
            </a:r>
            <a:r>
              <a:rPr lang="cs-CZ" b="1" dirty="0"/>
              <a:t>= </a:t>
            </a:r>
            <a:r>
              <a:rPr lang="cs-CZ" b="1" dirty="0" smtClean="0"/>
              <a:t>… </a:t>
            </a:r>
            <a:r>
              <a:rPr lang="cs-CZ" b="1" dirty="0" smtClean="0"/>
              <a:t>cm</a:t>
            </a:r>
            <a:r>
              <a:rPr lang="cs-CZ" b="1" baseline="30000" dirty="0" smtClean="0"/>
              <a:t>2</a:t>
            </a:r>
            <a:endParaRPr lang="cs-CZ" baseline="30000" dirty="0"/>
          </a:p>
        </p:txBody>
      </p:sp>
      <p:cxnSp>
        <p:nvCxnSpPr>
          <p:cNvPr id="42" name="Přímá spojnice 41"/>
          <p:cNvCxnSpPr/>
          <p:nvPr/>
        </p:nvCxnSpPr>
        <p:spPr bwMode="auto">
          <a:xfrm>
            <a:off x="180000" y="4104000"/>
            <a:ext cx="12426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ovéPole 42"/>
              <p:cNvSpPr txBox="1"/>
              <p:nvPr/>
            </p:nvSpPr>
            <p:spPr>
              <a:xfrm>
                <a:off x="179512" y="4140000"/>
                <a:ext cx="1701443" cy="5688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𝐒</m:t>
                      </m:r>
                      <m:r>
                        <a:rPr lang="cs-CZ" b="1" i="0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b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  <m:r>
                            <a:rPr lang="cs-CZ" b="1" i="0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cs-CZ" b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cs-CZ" b="1" i="0" smtClean="0">
                                  <a:latin typeface="Cambria Math"/>
                                  <a:ea typeface="Cambria Math"/>
                                </a:rPr>
                                <m:t>𝐯</m:t>
                              </m:r>
                            </m:e>
                            <m:sub>
                              <m:r>
                                <a:rPr lang="cs-CZ" b="1" i="0" smtClean="0">
                                  <a:latin typeface="Cambria Math"/>
                                  <a:ea typeface="Cambria Math"/>
                                </a:rPr>
                                <m:t>𝐚</m:t>
                              </m:r>
                            </m:sub>
                          </m:sSub>
                        </m:num>
                        <m:den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4140000"/>
                <a:ext cx="1701443" cy="56887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ovéPole 44"/>
              <p:cNvSpPr txBox="1"/>
              <p:nvPr/>
            </p:nvSpPr>
            <p:spPr>
              <a:xfrm>
                <a:off x="180000" y="4752000"/>
                <a:ext cx="2061483" cy="616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𝑺</m:t>
                      </m:r>
                      <m:r>
                        <a:rPr lang="cs-CZ" b="1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𝟕𝟓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𝟐𝟏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752000"/>
                <a:ext cx="2061483" cy="61651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ovéPole 45"/>
              <p:cNvSpPr txBox="1"/>
              <p:nvPr/>
            </p:nvSpPr>
            <p:spPr>
              <a:xfrm>
                <a:off x="180000" y="5364000"/>
                <a:ext cx="2061483" cy="616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𝑺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𝟓𝟕𝟓</m:t>
                          </m:r>
                        </m:num>
                        <m:den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364000"/>
                <a:ext cx="2061483" cy="61651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ovéPole 47"/>
              <p:cNvSpPr txBox="1"/>
              <p:nvPr/>
            </p:nvSpPr>
            <p:spPr>
              <a:xfrm>
                <a:off x="180000" y="5940000"/>
                <a:ext cx="20614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𝐒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𝟕𝟖</m:t>
                      </m:r>
                      <m:r>
                        <a:rPr lang="cs-CZ" b="1" i="0" smtClean="0">
                          <a:latin typeface="Cambria Math"/>
                        </a:rPr>
                        <m:t>𝟕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940000"/>
                <a:ext cx="2061483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6" name="Přímá spojnice 55"/>
          <p:cNvCxnSpPr/>
          <p:nvPr/>
        </p:nvCxnSpPr>
        <p:spPr bwMode="auto">
          <a:xfrm>
            <a:off x="180000" y="626400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67" name="TextovéPole 66"/>
              <p:cNvSpPr txBox="1"/>
              <p:nvPr/>
            </p:nvSpPr>
            <p:spPr>
              <a:xfrm>
                <a:off x="180000" y="6300000"/>
                <a:ext cx="206148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𝐒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𝟕𝟖</m:t>
                      </m:r>
                      <m:r>
                        <a:rPr lang="cs-CZ" b="1" i="0" smtClean="0">
                          <a:latin typeface="Cambria Math"/>
                        </a:rPr>
                        <m:t>𝟕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𝟓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𝐜𝐦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6300000"/>
                <a:ext cx="2061483" cy="37555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3" name="Přímá spojnice 72"/>
          <p:cNvCxnSpPr/>
          <p:nvPr/>
        </p:nvCxnSpPr>
        <p:spPr bwMode="auto">
          <a:xfrm>
            <a:off x="180000" y="6624000"/>
            <a:ext cx="16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Přímá spojnice 73"/>
          <p:cNvCxnSpPr/>
          <p:nvPr/>
        </p:nvCxnSpPr>
        <p:spPr bwMode="auto">
          <a:xfrm>
            <a:off x="180000" y="6660000"/>
            <a:ext cx="16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TextovéPole 74"/>
          <p:cNvSpPr txBox="1"/>
          <p:nvPr/>
        </p:nvSpPr>
        <p:spPr>
          <a:xfrm>
            <a:off x="3060000" y="2700000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2060"/>
                </a:solidFill>
              </a:rPr>
              <a:t>2) </a:t>
            </a:r>
            <a:r>
              <a:rPr lang="cs-CZ" b="1" dirty="0" smtClean="0">
                <a:solidFill>
                  <a:srgbClr val="002060"/>
                </a:solidFill>
              </a:rPr>
              <a:t>b </a:t>
            </a:r>
            <a:r>
              <a:rPr lang="cs-CZ" b="1" dirty="0" smtClean="0">
                <a:solidFill>
                  <a:srgbClr val="002060"/>
                </a:solidFill>
              </a:rPr>
              <a:t>= 4,8 m; </a:t>
            </a:r>
            <a:r>
              <a:rPr lang="cs-CZ" b="1" dirty="0" smtClean="0">
                <a:solidFill>
                  <a:srgbClr val="002060"/>
                </a:solidFill>
              </a:rPr>
              <a:t>v</a:t>
            </a:r>
            <a:r>
              <a:rPr lang="cs-CZ" b="1" baseline="-25000" dirty="0" smtClean="0">
                <a:solidFill>
                  <a:srgbClr val="002060"/>
                </a:solidFill>
              </a:rPr>
              <a:t>b</a:t>
            </a:r>
            <a:r>
              <a:rPr lang="cs-CZ" b="1" dirty="0" smtClean="0">
                <a:solidFill>
                  <a:srgbClr val="002060"/>
                </a:solidFill>
              </a:rPr>
              <a:t> </a:t>
            </a:r>
            <a:r>
              <a:rPr lang="cs-CZ" b="1" dirty="0" smtClean="0">
                <a:solidFill>
                  <a:srgbClr val="002060"/>
                </a:solidFill>
              </a:rPr>
              <a:t>= 8,6 m</a:t>
            </a:r>
            <a:endParaRPr lang="cs-CZ" b="1" i="1" dirty="0">
              <a:solidFill>
                <a:srgbClr val="002060"/>
              </a:solidFill>
            </a:endParaRPr>
          </a:p>
        </p:txBody>
      </p:sp>
      <p:sp>
        <p:nvSpPr>
          <p:cNvPr id="76" name="TextovéPole 75"/>
          <p:cNvSpPr txBox="1"/>
          <p:nvPr/>
        </p:nvSpPr>
        <p:spPr>
          <a:xfrm>
            <a:off x="5940000" y="2700000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2060"/>
                </a:solidFill>
              </a:rPr>
              <a:t>3) c = 6 m; </a:t>
            </a:r>
            <a:r>
              <a:rPr lang="cs-CZ" b="1" dirty="0" smtClean="0">
                <a:solidFill>
                  <a:srgbClr val="002060"/>
                </a:solidFill>
              </a:rPr>
              <a:t>v</a:t>
            </a:r>
            <a:r>
              <a:rPr lang="cs-CZ" b="1" baseline="-25000" dirty="0" smtClean="0">
                <a:solidFill>
                  <a:srgbClr val="002060"/>
                </a:solidFill>
              </a:rPr>
              <a:t>c</a:t>
            </a:r>
            <a:r>
              <a:rPr lang="cs-CZ" b="1" dirty="0" smtClean="0">
                <a:solidFill>
                  <a:srgbClr val="002060"/>
                </a:solidFill>
              </a:rPr>
              <a:t> </a:t>
            </a:r>
            <a:r>
              <a:rPr lang="cs-CZ" b="1" dirty="0" smtClean="0">
                <a:solidFill>
                  <a:srgbClr val="002060"/>
                </a:solidFill>
              </a:rPr>
              <a:t>= 37 dm</a:t>
            </a:r>
            <a:endParaRPr lang="cs-CZ" b="1" i="1" dirty="0">
              <a:solidFill>
                <a:srgbClr val="002060"/>
              </a:solidFill>
            </a:endParaRPr>
          </a:p>
        </p:txBody>
      </p:sp>
      <p:sp>
        <p:nvSpPr>
          <p:cNvPr id="77" name="TextovéPole 76"/>
          <p:cNvSpPr txBox="1"/>
          <p:nvPr/>
        </p:nvSpPr>
        <p:spPr>
          <a:xfrm>
            <a:off x="3060000" y="306000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 </a:t>
            </a:r>
            <a:r>
              <a:rPr lang="cs-CZ" b="1" dirty="0" smtClean="0"/>
              <a:t>= 4,8 m</a:t>
            </a:r>
            <a:endParaRPr lang="cs-CZ" b="1" i="1" dirty="0"/>
          </a:p>
        </p:txBody>
      </p:sp>
      <p:sp>
        <p:nvSpPr>
          <p:cNvPr id="78" name="Obdélník 77"/>
          <p:cNvSpPr/>
          <p:nvPr/>
        </p:nvSpPr>
        <p:spPr>
          <a:xfrm>
            <a:off x="3060000" y="3420000"/>
            <a:ext cx="13067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v</a:t>
            </a:r>
            <a:r>
              <a:rPr lang="cs-CZ" b="1" baseline="-25000" dirty="0" smtClean="0"/>
              <a:t>b</a:t>
            </a:r>
            <a:r>
              <a:rPr lang="cs-CZ" b="1" dirty="0" smtClean="0"/>
              <a:t> </a:t>
            </a:r>
            <a:r>
              <a:rPr lang="cs-CZ" b="1" dirty="0"/>
              <a:t>= </a:t>
            </a:r>
            <a:r>
              <a:rPr lang="cs-CZ" b="1" dirty="0" smtClean="0"/>
              <a:t>8,6 m</a:t>
            </a:r>
            <a:endParaRPr lang="cs-CZ" dirty="0"/>
          </a:p>
        </p:txBody>
      </p:sp>
      <p:sp>
        <p:nvSpPr>
          <p:cNvPr id="79" name="Obdélník 78"/>
          <p:cNvSpPr/>
          <p:nvPr/>
        </p:nvSpPr>
        <p:spPr>
          <a:xfrm>
            <a:off x="3060000" y="3780000"/>
            <a:ext cx="11865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S </a:t>
            </a:r>
            <a:r>
              <a:rPr lang="cs-CZ" b="1" dirty="0"/>
              <a:t>= </a:t>
            </a:r>
            <a:r>
              <a:rPr lang="cs-CZ" b="1" dirty="0" smtClean="0"/>
              <a:t>… </a:t>
            </a:r>
            <a:r>
              <a:rPr lang="cs-CZ" b="1" dirty="0" smtClean="0"/>
              <a:t>m</a:t>
            </a:r>
            <a:r>
              <a:rPr lang="cs-CZ" b="1" baseline="30000" dirty="0" smtClean="0"/>
              <a:t>2</a:t>
            </a:r>
            <a:endParaRPr lang="cs-CZ" baseline="30000" dirty="0"/>
          </a:p>
          <a:p>
            <a:endParaRPr lang="cs-CZ" dirty="0"/>
          </a:p>
        </p:txBody>
      </p:sp>
      <p:cxnSp>
        <p:nvCxnSpPr>
          <p:cNvPr id="81" name="Přímá spojnice 80"/>
          <p:cNvCxnSpPr/>
          <p:nvPr/>
        </p:nvCxnSpPr>
        <p:spPr bwMode="auto">
          <a:xfrm>
            <a:off x="3060000" y="4104000"/>
            <a:ext cx="12426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2" name="TextovéPole 81"/>
              <p:cNvSpPr txBox="1"/>
              <p:nvPr/>
            </p:nvSpPr>
            <p:spPr>
              <a:xfrm>
                <a:off x="3060000" y="4140000"/>
                <a:ext cx="1701443" cy="893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smtClean="0">
                          <a:latin typeface="Cambria Math"/>
                        </a:rPr>
                        <m:t>𝐒</m:t>
                      </m:r>
                      <m:r>
                        <a:rPr lang="cs-CZ" b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0" smtClean="0">
                              <a:latin typeface="Cambria Math"/>
                            </a:rPr>
                            <m:t>𝐛</m:t>
                          </m:r>
                          <m:r>
                            <a:rPr lang="cs-CZ" b="1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cs-CZ" b="1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cs-CZ" b="1">
                                  <a:latin typeface="Cambria Math"/>
                                  <a:ea typeface="Cambria Math"/>
                                </a:rPr>
                                <m:t>𝐯</m:t>
                              </m:r>
                            </m:e>
                            <m:sub>
                              <m:r>
                                <a:rPr lang="cs-CZ" b="1" i="0" smtClean="0">
                                  <a:latin typeface="Cambria Math"/>
                                  <a:ea typeface="Cambria Math"/>
                                </a:rPr>
                                <m:t>𝐛</m:t>
                              </m:r>
                            </m:sub>
                          </m:sSub>
                        </m:num>
                        <m:den>
                          <m:r>
                            <a:rPr lang="cs-CZ" b="1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  <a:p>
                <a:pPr/>
                <a:endParaRPr lang="cs-CZ" b="1" dirty="0"/>
              </a:p>
            </p:txBody>
          </p:sp>
        </mc:Choice>
        <mc:Fallback>
          <p:sp>
            <p:nvSpPr>
              <p:cNvPr id="82" name="TextovéPole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4140000"/>
                <a:ext cx="1701443" cy="893643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5" name="TextovéPole 84"/>
              <p:cNvSpPr txBox="1"/>
              <p:nvPr/>
            </p:nvSpPr>
            <p:spPr>
              <a:xfrm>
                <a:off x="3022491" y="4752000"/>
                <a:ext cx="2448104" cy="616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𝑺</m:t>
                      </m:r>
                      <m:r>
                        <a:rPr lang="cs-CZ" b="1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𝟖</m:t>
                          </m:r>
                          <m:r>
                            <a:rPr lang="cs-CZ" b="1" i="1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𝟖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𝟔</m:t>
                          </m:r>
                        </m:num>
                        <m:den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85" name="TextovéPole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2491" y="4752000"/>
                <a:ext cx="2448104" cy="61651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7" name="TextovéPole 86"/>
              <p:cNvSpPr txBox="1"/>
              <p:nvPr/>
            </p:nvSpPr>
            <p:spPr>
              <a:xfrm>
                <a:off x="3060000" y="5364000"/>
                <a:ext cx="2061483" cy="616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𝑺</m:t>
                      </m:r>
                      <m:r>
                        <a:rPr lang="cs-CZ" b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𝟒𝟏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𝟐𝟖</m:t>
                          </m:r>
                        </m:num>
                        <m:den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87" name="TextovéPole 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5364000"/>
                <a:ext cx="2061483" cy="616515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8" name="TextovéPole 87"/>
              <p:cNvSpPr txBox="1"/>
              <p:nvPr/>
            </p:nvSpPr>
            <p:spPr>
              <a:xfrm>
                <a:off x="3060000" y="5940000"/>
                <a:ext cx="20614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𝐒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𝟐𝟎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𝟔</m:t>
                      </m:r>
                      <m:r>
                        <a:rPr lang="cs-CZ" b="1" i="0" smtClean="0"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88" name="TextovéPole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5940000"/>
                <a:ext cx="2061483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9" name="Přímá spojnice 88"/>
          <p:cNvCxnSpPr/>
          <p:nvPr/>
        </p:nvCxnSpPr>
        <p:spPr bwMode="auto">
          <a:xfrm>
            <a:off x="3060000" y="626400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90" name="TextovéPole 89"/>
              <p:cNvSpPr txBox="1"/>
              <p:nvPr/>
            </p:nvSpPr>
            <p:spPr>
              <a:xfrm>
                <a:off x="3060000" y="6300000"/>
                <a:ext cx="170144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𝐒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𝟐𝟎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𝟔</m:t>
                      </m:r>
                      <m:r>
                        <a:rPr lang="cs-CZ" b="1" i="0" smtClean="0">
                          <a:latin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𝒎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90" name="TextovéPole 8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6300000"/>
                <a:ext cx="1701443" cy="37555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1" name="Přímá spojnice 90"/>
          <p:cNvCxnSpPr/>
          <p:nvPr/>
        </p:nvCxnSpPr>
        <p:spPr bwMode="auto">
          <a:xfrm>
            <a:off x="3060000" y="662400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Přímá spojnice 91"/>
          <p:cNvCxnSpPr/>
          <p:nvPr/>
        </p:nvCxnSpPr>
        <p:spPr bwMode="auto">
          <a:xfrm>
            <a:off x="3060000" y="666000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3" name="TextovéPole 92"/>
          <p:cNvSpPr txBox="1"/>
          <p:nvPr/>
        </p:nvSpPr>
        <p:spPr>
          <a:xfrm>
            <a:off x="5940000" y="3060000"/>
            <a:ext cx="1377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 = 6 m</a:t>
            </a:r>
            <a:endParaRPr lang="cs-CZ" b="1" i="1" dirty="0"/>
          </a:p>
        </p:txBody>
      </p:sp>
      <p:sp>
        <p:nvSpPr>
          <p:cNvPr id="94" name="Obdélník 93"/>
          <p:cNvSpPr/>
          <p:nvPr/>
        </p:nvSpPr>
        <p:spPr>
          <a:xfrm>
            <a:off x="5940000" y="3420000"/>
            <a:ext cx="13708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v</a:t>
            </a:r>
            <a:r>
              <a:rPr lang="cs-CZ" b="1" baseline="-25000" dirty="0" smtClean="0"/>
              <a:t>c</a:t>
            </a:r>
            <a:r>
              <a:rPr lang="cs-CZ" b="1" dirty="0" smtClean="0"/>
              <a:t> </a:t>
            </a:r>
            <a:r>
              <a:rPr lang="cs-CZ" b="1" dirty="0"/>
              <a:t>= </a:t>
            </a:r>
            <a:r>
              <a:rPr lang="cs-CZ" b="1" dirty="0" smtClean="0"/>
              <a:t>37 dm</a:t>
            </a:r>
            <a:endParaRPr lang="cs-CZ" dirty="0"/>
          </a:p>
        </p:txBody>
      </p:sp>
      <p:sp>
        <p:nvSpPr>
          <p:cNvPr id="95" name="Obdélník 94"/>
          <p:cNvSpPr/>
          <p:nvPr/>
        </p:nvSpPr>
        <p:spPr>
          <a:xfrm>
            <a:off x="5940000" y="3780000"/>
            <a:ext cx="1327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S = … </a:t>
            </a:r>
            <a:r>
              <a:rPr lang="cs-CZ" b="1" dirty="0" smtClean="0"/>
              <a:t>dm</a:t>
            </a:r>
            <a:r>
              <a:rPr lang="cs-CZ" b="1" baseline="30000" dirty="0" smtClean="0"/>
              <a:t>2</a:t>
            </a:r>
            <a:endParaRPr lang="cs-CZ" baseline="30000" dirty="0"/>
          </a:p>
        </p:txBody>
      </p:sp>
      <p:cxnSp>
        <p:nvCxnSpPr>
          <p:cNvPr id="96" name="Přímá spojnice 95"/>
          <p:cNvCxnSpPr/>
          <p:nvPr/>
        </p:nvCxnSpPr>
        <p:spPr bwMode="auto">
          <a:xfrm>
            <a:off x="5940000" y="4104000"/>
            <a:ext cx="12426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97" name="TextovéPole 96"/>
              <p:cNvSpPr txBox="1"/>
              <p:nvPr/>
            </p:nvSpPr>
            <p:spPr>
              <a:xfrm>
                <a:off x="5940000" y="4140000"/>
                <a:ext cx="1701443" cy="5688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smtClean="0">
                          <a:latin typeface="Cambria Math"/>
                        </a:rPr>
                        <m:t>𝐒</m:t>
                      </m:r>
                      <m:r>
                        <a:rPr lang="cs-CZ" b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0" smtClean="0">
                              <a:latin typeface="Cambria Math"/>
                            </a:rPr>
                            <m:t>𝐜</m:t>
                          </m:r>
                          <m:r>
                            <a:rPr lang="cs-CZ" b="1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cs-CZ" b="1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cs-CZ" b="1">
                                  <a:latin typeface="Cambria Math"/>
                                  <a:ea typeface="Cambria Math"/>
                                </a:rPr>
                                <m:t>𝐯</m:t>
                              </m:r>
                            </m:e>
                            <m:sub>
                              <m:r>
                                <a:rPr lang="cs-CZ" b="1" i="0" smtClean="0">
                                  <a:latin typeface="Cambria Math"/>
                                  <a:ea typeface="Cambria Math"/>
                                </a:rPr>
                                <m:t>𝐜</m:t>
                              </m:r>
                            </m:sub>
                          </m:sSub>
                        </m:num>
                        <m:den>
                          <m:r>
                            <a:rPr lang="cs-CZ" b="1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97" name="TextovéPole 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000" y="4140000"/>
                <a:ext cx="1701443" cy="568874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9" name="TextovéPole 98"/>
              <p:cNvSpPr txBox="1"/>
              <p:nvPr/>
            </p:nvSpPr>
            <p:spPr>
              <a:xfrm>
                <a:off x="5940000" y="4752000"/>
                <a:ext cx="2241656" cy="610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𝑺</m:t>
                      </m:r>
                      <m:r>
                        <a:rPr lang="cs-CZ" b="1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𝟔𝟎</m:t>
                          </m:r>
                          <m:r>
                            <a:rPr lang="cs-CZ" b="1" i="1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𝟑𝟕</m:t>
                          </m:r>
                        </m:num>
                        <m:den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99" name="TextovéPole 9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000" y="4752000"/>
                <a:ext cx="2241656" cy="610936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1" name="TextovéPole 100"/>
              <p:cNvSpPr txBox="1"/>
              <p:nvPr/>
            </p:nvSpPr>
            <p:spPr>
              <a:xfrm>
                <a:off x="5940000" y="5364000"/>
                <a:ext cx="2061483" cy="610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𝑺</m:t>
                      </m:r>
                      <m:r>
                        <a:rPr lang="cs-CZ" b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𝟐𝟐𝟎</m:t>
                          </m:r>
                        </m:num>
                        <m:den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01" name="TextovéPole 10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000" y="5364000"/>
                <a:ext cx="2061483" cy="610936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2" name="TextovéPole 101"/>
              <p:cNvSpPr txBox="1"/>
              <p:nvPr/>
            </p:nvSpPr>
            <p:spPr>
              <a:xfrm>
                <a:off x="5940000" y="5940000"/>
                <a:ext cx="20614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𝐒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𝟏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𝟏𝟏𝟎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02" name="TextovéPole 10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000" y="5940000"/>
                <a:ext cx="2061483" cy="36933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3" name="Přímá spojnice 102"/>
          <p:cNvCxnSpPr/>
          <p:nvPr/>
        </p:nvCxnSpPr>
        <p:spPr bwMode="auto">
          <a:xfrm>
            <a:off x="5940000" y="626400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04" name="TextovéPole 103"/>
              <p:cNvSpPr txBox="1"/>
              <p:nvPr/>
            </p:nvSpPr>
            <p:spPr>
              <a:xfrm>
                <a:off x="5940000" y="6300000"/>
                <a:ext cx="1984002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𝐒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𝟏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𝟏𝟏𝟎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𝐝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latin typeface="Cambria Math"/>
                            </a:rPr>
                            <m:t>𝒎</m:t>
                          </m:r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04" name="TextovéPole 10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000" y="6300000"/>
                <a:ext cx="1984002" cy="375552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5" name="Přímá spojnice 104"/>
          <p:cNvCxnSpPr/>
          <p:nvPr/>
        </p:nvCxnSpPr>
        <p:spPr bwMode="auto">
          <a:xfrm>
            <a:off x="5940000" y="6624000"/>
            <a:ext cx="16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Přímá spojnice 105"/>
          <p:cNvCxnSpPr/>
          <p:nvPr/>
        </p:nvCxnSpPr>
        <p:spPr bwMode="auto">
          <a:xfrm>
            <a:off x="5940000" y="6660000"/>
            <a:ext cx="16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7" name="TextovéPole 106"/>
          <p:cNvSpPr txBox="1"/>
          <p:nvPr/>
        </p:nvSpPr>
        <p:spPr>
          <a:xfrm>
            <a:off x="6804248" y="3060000"/>
            <a:ext cx="1377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60 dm</a:t>
            </a:r>
            <a:endParaRPr lang="cs-CZ" b="1" i="1" dirty="0"/>
          </a:p>
        </p:txBody>
      </p:sp>
    </p:spTree>
    <p:extLst>
      <p:ext uri="{BB962C8B-B14F-4D97-AF65-F5344CB8AC3E}">
        <p14:creationId xmlns:p14="http://schemas.microsoft.com/office/powerpoint/2010/main" val="109318019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40" grpId="0"/>
      <p:bldP spid="43" grpId="0"/>
      <p:bldP spid="45" grpId="0"/>
      <p:bldP spid="46" grpId="0"/>
      <p:bldP spid="48" grpId="0"/>
      <p:bldP spid="67" grpId="0"/>
      <p:bldP spid="75" grpId="0"/>
      <p:bldP spid="76" grpId="0"/>
      <p:bldP spid="77" grpId="0"/>
      <p:bldP spid="78" grpId="0"/>
      <p:bldP spid="79" grpId="0"/>
      <p:bldP spid="82" grpId="0"/>
      <p:bldP spid="85" grpId="0"/>
      <p:bldP spid="87" grpId="0"/>
      <p:bldP spid="88" grpId="0"/>
      <p:bldP spid="90" grpId="0"/>
      <p:bldP spid="93" grpId="0"/>
      <p:bldP spid="94" grpId="0"/>
      <p:bldP spid="95" grpId="0"/>
      <p:bldP spid="97" grpId="0"/>
      <p:bldP spid="99" grpId="0"/>
      <p:bldP spid="101" grpId="0"/>
      <p:bldP spid="102" grpId="0"/>
      <p:bldP spid="104" grpId="0"/>
      <p:bldP spid="10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Obsah trojúhelníku</a:t>
            </a:r>
            <a:endParaRPr lang="cs-CZ" sz="5400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ovéPole 43"/>
              <p:cNvSpPr txBox="1"/>
              <p:nvPr/>
            </p:nvSpPr>
            <p:spPr>
              <a:xfrm>
                <a:off x="1259631" y="1929026"/>
                <a:ext cx="667860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Vypočítejte obsah trojúhelníků AED, CDE, CEF, BCF, </a:t>
                </a:r>
                <a:br>
                  <a:rPr lang="cs-CZ" sz="2000" b="1" dirty="0" smtClean="0"/>
                </a:br>
                <a:r>
                  <a:rPr lang="cs-CZ" sz="2000" b="1" dirty="0" smtClean="0"/>
                  <a:t>je-li</a:t>
                </a:r>
                <a14:m>
                  <m:oMath xmlns:m="http://schemas.openxmlformats.org/officeDocument/2006/math">
                    <m:r>
                      <a:rPr lang="cs-CZ" sz="2000" b="1" i="0" smtClean="0">
                        <a:latin typeface="Cambria Math"/>
                      </a:rPr>
                      <m:t> 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latin typeface="Cambria Math"/>
                          </a:rPr>
                          <m:t>𝑨𝑬</m:t>
                        </m:r>
                      </m:e>
                    </m:d>
                    <m:r>
                      <a:rPr lang="cs-CZ" sz="2000" b="1" i="1" smtClean="0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latin typeface="Cambria Math"/>
                          </a:rPr>
                          <m:t>𝑬𝑭</m:t>
                        </m:r>
                      </m:e>
                    </m:d>
                    <m:r>
                      <a:rPr lang="cs-CZ" sz="2000" b="1" i="1" smtClean="0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latin typeface="Cambria Math"/>
                          </a:rPr>
                          <m:t>𝑭𝑩</m:t>
                        </m:r>
                      </m:e>
                    </m:d>
                    <m:r>
                      <a:rPr lang="cs-CZ" sz="2000" b="1" i="1" smtClean="0">
                        <a:latin typeface="Cambria Math"/>
                      </a:rPr>
                      <m:t>.</m:t>
                    </m:r>
                  </m:oMath>
                </a14:m>
                <a:endParaRPr lang="cs-CZ" sz="2000" b="1" dirty="0"/>
              </a:p>
            </p:txBody>
          </p:sp>
        </mc:Choice>
        <mc:Fallback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1" y="1929026"/>
                <a:ext cx="6678605" cy="707886"/>
              </a:xfrm>
              <a:prstGeom prst="rect">
                <a:avLst/>
              </a:prstGeom>
              <a:blipFill rotWithShape="1">
                <a:blip r:embed="rId3"/>
                <a:stretch>
                  <a:fillRect l="-1005" t="-3419" b="-1453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3" name="Přímá spojnice 62"/>
          <p:cNvCxnSpPr/>
          <p:nvPr/>
        </p:nvCxnSpPr>
        <p:spPr bwMode="auto">
          <a:xfrm>
            <a:off x="5237968" y="4173797"/>
            <a:ext cx="32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/>
          <p:nvPr/>
        </p:nvCxnSpPr>
        <p:spPr bwMode="auto">
          <a:xfrm>
            <a:off x="5237968" y="2733797"/>
            <a:ext cx="32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Přímá spojnice 64"/>
          <p:cNvCxnSpPr/>
          <p:nvPr/>
        </p:nvCxnSpPr>
        <p:spPr bwMode="auto">
          <a:xfrm>
            <a:off x="5237968" y="2733797"/>
            <a:ext cx="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>
            <a:off x="8477968" y="2733797"/>
            <a:ext cx="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8" name="TextovéPole 67"/>
          <p:cNvSpPr txBox="1"/>
          <p:nvPr/>
        </p:nvSpPr>
        <p:spPr>
          <a:xfrm>
            <a:off x="8347721" y="4156836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8370144" y="2410806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cxnSp>
        <p:nvCxnSpPr>
          <p:cNvPr id="70" name="Přímá spojnice 69"/>
          <p:cNvCxnSpPr/>
          <p:nvPr/>
        </p:nvCxnSpPr>
        <p:spPr bwMode="auto">
          <a:xfrm flipV="1">
            <a:off x="6317968" y="2733797"/>
            <a:ext cx="2160000" cy="142636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1" name="TextovéPole 70"/>
          <p:cNvSpPr txBox="1"/>
          <p:nvPr/>
        </p:nvSpPr>
        <p:spPr>
          <a:xfrm>
            <a:off x="8298320" y="3210789"/>
            <a:ext cx="95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4 cm</a:t>
            </a:r>
            <a:endParaRPr lang="cs-CZ" b="1" dirty="0"/>
          </a:p>
        </p:txBody>
      </p:sp>
      <p:cxnSp>
        <p:nvCxnSpPr>
          <p:cNvPr id="83" name="Přímá spojnice 82"/>
          <p:cNvCxnSpPr/>
          <p:nvPr/>
        </p:nvCxnSpPr>
        <p:spPr bwMode="auto">
          <a:xfrm flipV="1">
            <a:off x="7397968" y="2740615"/>
            <a:ext cx="1080000" cy="14263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Přímá spojnice 83"/>
          <p:cNvCxnSpPr/>
          <p:nvPr/>
        </p:nvCxnSpPr>
        <p:spPr bwMode="auto">
          <a:xfrm flipH="1" flipV="1">
            <a:off x="5237968" y="2733797"/>
            <a:ext cx="1064118" cy="144777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6" name="TextovéPole 85"/>
          <p:cNvSpPr txBox="1"/>
          <p:nvPr/>
        </p:nvSpPr>
        <p:spPr>
          <a:xfrm>
            <a:off x="5111908" y="4127894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5107415" y="2417356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  <p:sp>
        <p:nvSpPr>
          <p:cNvPr id="100" name="TextovéPole 99"/>
          <p:cNvSpPr txBox="1"/>
          <p:nvPr/>
        </p:nvSpPr>
        <p:spPr>
          <a:xfrm>
            <a:off x="6138080" y="4145804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E</a:t>
            </a:r>
            <a:endParaRPr lang="cs-CZ" b="1" dirty="0"/>
          </a:p>
        </p:txBody>
      </p:sp>
      <p:sp>
        <p:nvSpPr>
          <p:cNvPr id="108" name="TextovéPole 107"/>
          <p:cNvSpPr txBox="1"/>
          <p:nvPr/>
        </p:nvSpPr>
        <p:spPr>
          <a:xfrm>
            <a:off x="7271908" y="4124570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F</a:t>
            </a:r>
            <a:endParaRPr lang="cs-CZ" b="1" dirty="0"/>
          </a:p>
        </p:txBody>
      </p:sp>
      <p:sp>
        <p:nvSpPr>
          <p:cNvPr id="109" name="TextovéPole 108"/>
          <p:cNvSpPr txBox="1"/>
          <p:nvPr/>
        </p:nvSpPr>
        <p:spPr>
          <a:xfrm>
            <a:off x="6380868" y="2348880"/>
            <a:ext cx="95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9 cm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ovéPole 5"/>
              <p:cNvSpPr txBox="1"/>
              <p:nvPr/>
            </p:nvSpPr>
            <p:spPr>
              <a:xfrm>
                <a:off x="0" y="6248406"/>
                <a:ext cx="9144000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𝑺</m:t>
                        </m:r>
                      </m:e>
                      <m:sub>
                        <m: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𝑨𝑬𝑫</m:t>
                        </m:r>
                      </m:sub>
                    </m:sSub>
                    <m:r>
                      <a:rPr lang="cs-CZ" sz="2400" b="1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r>
                      <a:rPr lang="cs-CZ" sz="2400" b="1" i="1" smtClean="0">
                        <a:solidFill>
                          <a:srgbClr val="FF0000"/>
                        </a:solidFill>
                        <a:latin typeface="Cambria Math"/>
                      </a:rPr>
                      <m:t>𝟔</m:t>
                    </m:r>
                    <m:r>
                      <a:rPr lang="cs-CZ" sz="2400" b="1" i="1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𝒄𝒎</m:t>
                        </m:r>
                      </m:e>
                      <m:sup>
                        <m: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cs-CZ" sz="2400" b="1" i="1" smtClean="0">
                        <a:solidFill>
                          <a:srgbClr val="FF0000"/>
                        </a:solidFill>
                        <a:latin typeface="Cambria Math"/>
                      </a:rPr>
                      <m:t>;</m:t>
                    </m:r>
                    <m:sSub>
                      <m:sSubPr>
                        <m:ctrlPr>
                          <a:rPr lang="cs-CZ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cs-CZ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𝑺</m:t>
                        </m:r>
                      </m:e>
                      <m:sub>
                        <m:r>
                          <a:rPr lang="cs-CZ" sz="24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𝑪</m:t>
                        </m:r>
                        <m:r>
                          <a:rPr lang="cs-CZ" sz="24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𝑫</m:t>
                        </m:r>
                        <m: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𝑬</m:t>
                        </m:r>
                      </m:sub>
                    </m:sSub>
                    <m:r>
                      <a:rPr lang="cs-CZ" sz="2400" b="1" i="1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r>
                      <a:rPr lang="cs-CZ" sz="2400" b="1" i="1" smtClean="0">
                        <a:solidFill>
                          <a:srgbClr val="FF0000"/>
                        </a:solidFill>
                        <a:latin typeface="Cambria Math"/>
                      </a:rPr>
                      <m:t>𝟏𝟖</m:t>
                    </m:r>
                    <m:r>
                      <a:rPr lang="cs-CZ" sz="2400" b="1" i="1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cs-CZ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cs-CZ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𝒄𝒎</m:t>
                        </m:r>
                      </m:e>
                      <m:sup>
                        <m:r>
                          <a:rPr lang="cs-CZ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cs-CZ" sz="2400" b="1" i="1">
                        <a:solidFill>
                          <a:srgbClr val="FF0000"/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cs-CZ" sz="2400" b="1" dirty="0" smtClean="0">
                    <a:solidFill>
                      <a:srgbClr val="FF0000"/>
                    </a:solidFill>
                    <a:latin typeface="Symbol" pitchFamily="18" charset="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cs-CZ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𝑺</m:t>
                        </m:r>
                      </m:e>
                      <m:sub>
                        <m:r>
                          <a:rPr lang="cs-CZ" sz="24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𝑪𝑬𝑭</m:t>
                        </m:r>
                      </m:sub>
                    </m:sSub>
                    <m:r>
                      <a:rPr lang="cs-CZ" sz="2400" b="1" i="1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r>
                      <a:rPr lang="cs-CZ" sz="2400" b="1" i="1">
                        <a:solidFill>
                          <a:srgbClr val="FF0000"/>
                        </a:solidFill>
                        <a:latin typeface="Cambria Math"/>
                      </a:rPr>
                      <m:t>𝟔</m:t>
                    </m:r>
                    <m:r>
                      <a:rPr lang="cs-CZ" sz="2400" b="1" i="1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cs-CZ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cs-CZ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𝒄𝒎</m:t>
                        </m:r>
                      </m:e>
                      <m:sup>
                        <m:r>
                          <a:rPr lang="cs-CZ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cs-CZ" sz="2400" b="1" i="1">
                        <a:solidFill>
                          <a:srgbClr val="FF0000"/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cs-CZ" sz="2400" b="1" dirty="0" smtClean="0">
                    <a:solidFill>
                      <a:srgbClr val="FF0000"/>
                    </a:solidFill>
                    <a:latin typeface="Symbol" pitchFamily="18" charset="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cs-CZ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𝑺</m:t>
                        </m:r>
                      </m:e>
                      <m:sub>
                        <m:r>
                          <a:rPr lang="cs-CZ" sz="24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𝑩𝑪𝑭</m:t>
                        </m:r>
                      </m:sub>
                    </m:sSub>
                    <m:r>
                      <a:rPr lang="cs-CZ" sz="2400" b="1" i="1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r>
                      <a:rPr lang="cs-CZ" sz="2400" b="1" i="1">
                        <a:solidFill>
                          <a:srgbClr val="FF0000"/>
                        </a:solidFill>
                        <a:latin typeface="Cambria Math"/>
                      </a:rPr>
                      <m:t>𝟔</m:t>
                    </m:r>
                    <m:r>
                      <a:rPr lang="cs-CZ" sz="2400" b="1" i="1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cs-CZ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cs-CZ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𝒄𝒎</m:t>
                        </m:r>
                      </m:e>
                      <m:sup>
                        <m:r>
                          <a:rPr lang="cs-CZ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endParaRPr lang="cs-CZ" sz="2400" b="1" dirty="0">
                  <a:solidFill>
                    <a:srgbClr val="FF0000"/>
                  </a:solidFill>
                  <a:latin typeface="Symbol" pitchFamily="18" charset="2"/>
                </a:endParaRPr>
              </a:p>
            </p:txBody>
          </p:sp>
        </mc:Choice>
        <mc:Fallback>
          <p:sp>
            <p:nvSpPr>
              <p:cNvPr id="6" name="TextovéPol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248406"/>
                <a:ext cx="9144000" cy="47000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844999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68" grpId="0"/>
      <p:bldP spid="69" grpId="0"/>
      <p:bldP spid="71" grpId="0"/>
      <p:bldP spid="86" grpId="0"/>
      <p:bldP spid="98" grpId="0"/>
      <p:bldP spid="100" grpId="0"/>
      <p:bldP spid="108" grpId="0"/>
      <p:bldP spid="109" grpId="0"/>
      <p:bldP spid="6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b="1" dirty="0">
            <a:latin typeface="Symbol" pitchFamily="18" charset="2"/>
          </a:defRPr>
        </a:defPPr>
      </a:lstStyle>
    </a:tx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5028</TotalTime>
  <Words>528</Words>
  <Application>Microsoft Office PowerPoint</Application>
  <PresentationFormat>Předvádění na obrazovce (4:3)</PresentationFormat>
  <Paragraphs>133</Paragraphs>
  <Slides>7</Slides>
  <Notes>7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Prezentace školení zaměstnanců</vt:lpstr>
      <vt:lpstr>Obvod a obsah trojúhelníku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725</cp:revision>
  <dcterms:created xsi:type="dcterms:W3CDTF">2012-01-02T08:14:14Z</dcterms:created>
  <dcterms:modified xsi:type="dcterms:W3CDTF">2012-11-07T18:50:26Z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