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4" r:id="rId3"/>
    <p:sldId id="304" r:id="rId4"/>
    <p:sldId id="293" r:id="rId5"/>
    <p:sldId id="305" r:id="rId6"/>
    <p:sldId id="295" r:id="rId7"/>
    <p:sldId id="296" r:id="rId8"/>
    <p:sldId id="306" r:id="rId9"/>
    <p:sldId id="307" r:id="rId10"/>
    <p:sldId id="299" r:id="rId11"/>
    <p:sldId id="300" r:id="rId12"/>
    <p:sldId id="301" r:id="rId13"/>
    <p:sldId id="302" r:id="rId14"/>
    <p:sldId id="303" r:id="rId15"/>
    <p:sldId id="308" r:id="rId16"/>
    <p:sldId id="309" r:id="rId17"/>
    <p:sldId id="310" r:id="rId18"/>
    <p:sldId id="311" r:id="rId19"/>
    <p:sldId id="312" r:id="rId20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66" d="100"/>
          <a:sy n="66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Trojčlenka</a:t>
            </a:r>
            <a:br>
              <a:rPr lang="cs-CZ" dirty="0" smtClean="0"/>
            </a:br>
            <a:r>
              <a:rPr lang="cs-CZ" sz="3200" dirty="0" smtClean="0"/>
              <a:t>příklady</a:t>
            </a:r>
            <a:endParaRPr lang="cs-CZ" sz="32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7. 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Trojčlenka</a:t>
            </a:r>
            <a:br>
              <a:rPr lang="cs-CZ" dirty="0"/>
            </a:br>
            <a:r>
              <a:rPr lang="cs-CZ" sz="3200" dirty="0" smtClean="0"/>
              <a:t>Příklad č. 1</a:t>
            </a:r>
            <a:endParaRPr lang="cs-CZ" sz="32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00890" y="1961545"/>
            <a:ext cx="89431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1) Osm </a:t>
            </a:r>
            <a:r>
              <a:rPr lang="cs-CZ" sz="2000" b="1" dirty="0"/>
              <a:t>dělníků provede úklid staveniště za 6,5 hodiny. Kolik dělníků by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muselo </a:t>
            </a:r>
            <a:r>
              <a:rPr lang="cs-CZ" sz="2000" b="1" dirty="0"/>
              <a:t>pracovat, aby byl úklid hotov již za 4 hodiny ?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7092280" y="6108144"/>
            <a:ext cx="1749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13 dělníků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5984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Trojčlenka</a:t>
            </a:r>
            <a:br>
              <a:rPr lang="cs-CZ" dirty="0"/>
            </a:br>
            <a:r>
              <a:rPr lang="cs-CZ" sz="3200" dirty="0"/>
              <a:t>Příklad č. </a:t>
            </a:r>
            <a:r>
              <a:rPr lang="cs-CZ" sz="3200" dirty="0" smtClean="0"/>
              <a:t>2</a:t>
            </a:r>
            <a:endParaRPr lang="cs-CZ" sz="32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200890" y="2012647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</a:t>
            </a:r>
            <a:r>
              <a:rPr lang="cs-CZ" sz="2000" b="1" dirty="0"/>
              <a:t>) Bazén by se napustil třemi stejnými přívody za 52 hodin. Po 20 </a:t>
            </a:r>
            <a:r>
              <a:rPr lang="cs-CZ" sz="2000" b="1" dirty="0" smtClean="0"/>
              <a:t>  </a:t>
            </a:r>
            <a:br>
              <a:rPr lang="cs-CZ" sz="2000" b="1" dirty="0" smtClean="0"/>
            </a:br>
            <a:r>
              <a:rPr lang="cs-CZ" sz="2000" b="1" dirty="0" smtClean="0"/>
              <a:t>    hodinách </a:t>
            </a:r>
            <a:r>
              <a:rPr lang="cs-CZ" sz="2000" b="1" dirty="0"/>
              <a:t>byly přidány ještě další dva přívody. Za kolik hodin se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bazén </a:t>
            </a:r>
            <a:r>
              <a:rPr lang="cs-CZ" sz="2000" b="1" dirty="0"/>
              <a:t>napustí?</a:t>
            </a:r>
            <a:endParaRPr lang="cs-CZ" sz="2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4860032" y="6338976"/>
            <a:ext cx="4197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39,2 hodiny (39 h a 12 min)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7428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Trojčlenka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Příklad č. 3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20608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3) </a:t>
            </a:r>
            <a:r>
              <a:rPr lang="cs-CZ" sz="2000" b="1" dirty="0"/>
              <a:t>Dvanáct kopáčů provede zemní práce za 15 dní. Za jak dlouho by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provedlo </a:t>
            </a:r>
            <a:r>
              <a:rPr lang="cs-CZ" sz="2000" b="1" dirty="0"/>
              <a:t>tyto zemní práce 9 kopáčů?</a:t>
            </a:r>
            <a:endParaRPr lang="cs-CZ" sz="2000" dirty="0">
              <a:effectLst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7670984" y="6309319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smtClean="0">
                <a:solidFill>
                  <a:srgbClr val="FF0000"/>
                </a:solidFill>
              </a:rPr>
              <a:t>20 dní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1632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Trojčlenka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Příklad č. 4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84594" y="2060848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4) </a:t>
            </a:r>
            <a:r>
              <a:rPr lang="cs-CZ" sz="2000" b="1" dirty="0"/>
              <a:t>Z </a:t>
            </a:r>
            <a:r>
              <a:rPr lang="cs-CZ" sz="2000" b="1" dirty="0" smtClean="0"/>
              <a:t>půl </a:t>
            </a:r>
            <a:r>
              <a:rPr lang="cs-CZ" sz="2000" b="1" dirty="0"/>
              <a:t>kilogramu lněného semínka se získá </a:t>
            </a:r>
            <a:r>
              <a:rPr lang="cs-CZ" sz="2000" b="1" dirty="0" smtClean="0"/>
              <a:t>125 g </a:t>
            </a:r>
            <a:r>
              <a:rPr lang="cs-CZ" sz="2000" b="1" dirty="0"/>
              <a:t>oleje.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Z </a:t>
            </a:r>
            <a:r>
              <a:rPr lang="cs-CZ" sz="2000" b="1" dirty="0"/>
              <a:t>kolika kg </a:t>
            </a:r>
            <a:r>
              <a:rPr lang="cs-CZ" sz="2000" b="1" dirty="0" smtClean="0"/>
              <a:t>semínek </a:t>
            </a:r>
            <a:r>
              <a:rPr lang="cs-CZ" sz="2000" b="1" dirty="0"/>
              <a:t>se získá 1,5 kg oleje?</a:t>
            </a:r>
            <a:endParaRPr lang="cs-CZ" sz="2000" dirty="0">
              <a:effectLst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6804248" y="6238923"/>
            <a:ext cx="21178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6 kg semínek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283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Trojčlenka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Příklad č. 5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206084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5) </a:t>
            </a:r>
            <a:r>
              <a:rPr lang="cs-CZ" sz="2000" b="1" dirty="0"/>
              <a:t>Osm zaměstnanců splní zakázku za </a:t>
            </a:r>
            <a:r>
              <a:rPr lang="cs-CZ" sz="2000" b="1" dirty="0" smtClean="0"/>
              <a:t>65 </a:t>
            </a:r>
            <a:r>
              <a:rPr lang="cs-CZ" sz="2000" b="1" dirty="0"/>
              <a:t>hodin. Po </a:t>
            </a:r>
            <a:r>
              <a:rPr lang="cs-CZ" sz="2000" b="1" dirty="0" smtClean="0"/>
              <a:t>17 </a:t>
            </a:r>
            <a:r>
              <a:rPr lang="cs-CZ" sz="2000" b="1" dirty="0"/>
              <a:t>hodinách museli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tři </a:t>
            </a:r>
            <a:r>
              <a:rPr lang="cs-CZ" sz="2000" b="1" dirty="0"/>
              <a:t>zaměstnanci odejít na jinou práci. Za kolik dalších hodin bude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zakázka </a:t>
            </a:r>
            <a:r>
              <a:rPr lang="cs-CZ" sz="2000" b="1" dirty="0"/>
              <a:t>splněna?</a:t>
            </a:r>
          </a:p>
        </p:txBody>
      </p:sp>
      <p:sp>
        <p:nvSpPr>
          <p:cNvPr id="4" name="Obdélník 3"/>
          <p:cNvSpPr/>
          <p:nvPr/>
        </p:nvSpPr>
        <p:spPr>
          <a:xfrm>
            <a:off x="5652120" y="6237310"/>
            <a:ext cx="30812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76,8 h = 76 h 48 min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9749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Trojčlenka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Příklad č. 6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206084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6</a:t>
            </a:r>
            <a:r>
              <a:rPr lang="cs-CZ" sz="2000" b="1" dirty="0" smtClean="0"/>
              <a:t>) </a:t>
            </a:r>
            <a:r>
              <a:rPr lang="cs-CZ" sz="2000" b="1" dirty="0"/>
              <a:t>Svislá dvoumetrová tyč vrhá stín dlouhý </a:t>
            </a:r>
            <a:r>
              <a:rPr lang="cs-CZ" sz="2000" b="1" dirty="0" smtClean="0"/>
              <a:t>3,8 </a:t>
            </a:r>
            <a:r>
              <a:rPr lang="cs-CZ" sz="2000" b="1" dirty="0"/>
              <a:t>m dlouhý.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Jak </a:t>
            </a:r>
            <a:r>
              <a:rPr lang="cs-CZ" sz="2000" b="1" dirty="0"/>
              <a:t>vysoký je topol, jehož stín je v tutéž dobu dlouhý </a:t>
            </a:r>
            <a:r>
              <a:rPr lang="cs-CZ" sz="2000" b="1" dirty="0" smtClean="0"/>
              <a:t>26,6 m</a:t>
            </a:r>
            <a:r>
              <a:rPr lang="cs-CZ" sz="2000" b="1" dirty="0"/>
              <a:t>?</a:t>
            </a:r>
            <a:br>
              <a:rPr lang="cs-CZ" sz="2000" b="1" dirty="0"/>
            </a:br>
            <a:endParaRPr lang="cs-CZ" sz="2000" b="1" dirty="0"/>
          </a:p>
        </p:txBody>
      </p:sp>
      <p:sp>
        <p:nvSpPr>
          <p:cNvPr id="4" name="Obdélník 3"/>
          <p:cNvSpPr/>
          <p:nvPr/>
        </p:nvSpPr>
        <p:spPr>
          <a:xfrm>
            <a:off x="7495816" y="6237311"/>
            <a:ext cx="1468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14 metrů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9008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Trojčlenka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Příklad č. 7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206084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7) </a:t>
            </a:r>
            <a:r>
              <a:rPr lang="cs-CZ" sz="2000" b="1" dirty="0"/>
              <a:t>Čerpadlem o výkonu 25 litrů za sekundu se naplní nádrž za 1 hodinu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a </a:t>
            </a:r>
            <a:r>
              <a:rPr lang="cs-CZ" sz="2000" b="1" dirty="0"/>
              <a:t>12 minut. Za jak dlouho se naplní nádrž čerpadlem o výkonu 20 litrů </a:t>
            </a:r>
            <a:r>
              <a:rPr lang="cs-CZ" sz="2000" b="1" dirty="0" smtClean="0"/>
              <a:t>   </a:t>
            </a:r>
            <a:br>
              <a:rPr lang="cs-CZ" sz="2000" b="1" dirty="0" smtClean="0"/>
            </a:br>
            <a:r>
              <a:rPr lang="cs-CZ" sz="2000" b="1" dirty="0" smtClean="0"/>
              <a:t>    za </a:t>
            </a:r>
            <a:r>
              <a:rPr lang="cs-CZ" sz="2000" b="1" dirty="0"/>
              <a:t>sekundu </a:t>
            </a:r>
            <a:r>
              <a:rPr lang="cs-CZ" sz="2000" b="1" dirty="0" smtClean="0"/>
              <a:t>?</a:t>
            </a:r>
            <a:endParaRPr lang="cs-CZ" sz="2000" b="1" dirty="0"/>
          </a:p>
        </p:txBody>
      </p:sp>
      <p:sp>
        <p:nvSpPr>
          <p:cNvPr id="4" name="Obdélník 3"/>
          <p:cNvSpPr/>
          <p:nvPr/>
        </p:nvSpPr>
        <p:spPr>
          <a:xfrm>
            <a:off x="7332183" y="6237311"/>
            <a:ext cx="1704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1,5 hodiny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7407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Trojčlenka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Příklad č. 8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20608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8) </a:t>
            </a:r>
            <a:r>
              <a:rPr lang="cs-CZ" sz="2000" b="1" dirty="0"/>
              <a:t>Na vůz bylo naloženo </a:t>
            </a:r>
            <a:r>
              <a:rPr lang="cs-CZ" sz="2000" b="1" dirty="0" smtClean="0"/>
              <a:t>84 </a:t>
            </a:r>
            <a:r>
              <a:rPr lang="cs-CZ" sz="2000" b="1" dirty="0"/>
              <a:t>beden o hmotnosti </a:t>
            </a:r>
            <a:r>
              <a:rPr lang="cs-CZ" sz="2000" b="1" dirty="0" smtClean="0"/>
              <a:t>15 </a:t>
            </a:r>
            <a:r>
              <a:rPr lang="cs-CZ" sz="2000" b="1" dirty="0"/>
              <a:t>kg. Kolik beden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o hmotnosti 35 </a:t>
            </a:r>
            <a:r>
              <a:rPr lang="cs-CZ" sz="2000" b="1" dirty="0"/>
              <a:t>kg mohou naložit, má-li být celkový náklad stejný ?</a:t>
            </a:r>
          </a:p>
        </p:txBody>
      </p:sp>
      <p:sp>
        <p:nvSpPr>
          <p:cNvPr id="4" name="Obdélník 3"/>
          <p:cNvSpPr/>
          <p:nvPr/>
        </p:nvSpPr>
        <p:spPr>
          <a:xfrm>
            <a:off x="7332183" y="6237311"/>
            <a:ext cx="15183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36 beden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5922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Trojčlenka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Příklad č. 9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206084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9) </a:t>
            </a:r>
            <a:r>
              <a:rPr lang="cs-CZ" sz="2000" b="1" dirty="0"/>
              <a:t>Eva vyšívá ubrus. Kdyby vyšívala denně tři čtvrtě hodiny, byla by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hotová </a:t>
            </a:r>
            <a:r>
              <a:rPr lang="cs-CZ" sz="2000" b="1" dirty="0"/>
              <a:t>za 8 dní. Za kolik dní bude s vyšíváním hotová, bude-li denně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vyšívat </a:t>
            </a:r>
            <a:r>
              <a:rPr lang="cs-CZ" sz="2000" b="1" dirty="0"/>
              <a:t>jen 20 minut ?</a:t>
            </a:r>
          </a:p>
        </p:txBody>
      </p:sp>
      <p:sp>
        <p:nvSpPr>
          <p:cNvPr id="4" name="Obdélník 3"/>
          <p:cNvSpPr/>
          <p:nvPr/>
        </p:nvSpPr>
        <p:spPr>
          <a:xfrm>
            <a:off x="7747742" y="6237311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18 dní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8659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Trojčlenka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Příklad č. 10</a:t>
            </a:r>
            <a:endParaRPr lang="cs-CZ" sz="32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0" y="20608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10) </a:t>
            </a:r>
            <a:r>
              <a:rPr lang="cs-CZ" sz="2000" b="1" dirty="0"/>
              <a:t>Lano o třech drátech snese zatížení 420 kg. Jak velké zatížení snese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  lano </a:t>
            </a:r>
            <a:r>
              <a:rPr lang="cs-CZ" sz="2000" b="1" dirty="0"/>
              <a:t>z </a:t>
            </a:r>
            <a:r>
              <a:rPr lang="cs-CZ" sz="2000" b="1" dirty="0" smtClean="0"/>
              <a:t>jedenácti </a:t>
            </a:r>
            <a:r>
              <a:rPr lang="cs-CZ" sz="2000" b="1" dirty="0"/>
              <a:t>drátů ?</a:t>
            </a:r>
          </a:p>
        </p:txBody>
      </p:sp>
      <p:sp>
        <p:nvSpPr>
          <p:cNvPr id="4" name="Obdélník 3"/>
          <p:cNvSpPr/>
          <p:nvPr/>
        </p:nvSpPr>
        <p:spPr>
          <a:xfrm>
            <a:off x="7747742" y="6237311"/>
            <a:ext cx="13997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1 540 kg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2856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4320480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b="1" dirty="0" smtClean="0"/>
              <a:t>Přímá úměrnost</a:t>
            </a:r>
            <a:endParaRPr lang="cs-CZ" sz="2800" b="1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51520" y="2528900"/>
            <a:ext cx="8640960" cy="39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/>
              <a:t>je taková závislost proměnné </a:t>
            </a:r>
            <a:r>
              <a:rPr lang="cs-CZ" sz="2000" b="1" i="1" dirty="0" smtClean="0"/>
              <a:t>y</a:t>
            </a:r>
            <a:r>
              <a:rPr lang="cs-CZ" sz="2000" b="1" dirty="0" smtClean="0"/>
              <a:t> na proměnné </a:t>
            </a:r>
            <a:r>
              <a:rPr lang="cs-CZ" sz="2000" b="1" i="1" dirty="0" smtClean="0"/>
              <a:t>x</a:t>
            </a:r>
            <a:r>
              <a:rPr lang="cs-CZ" sz="2000" b="1" dirty="0" smtClean="0"/>
              <a:t>, pro kterou platí:</a:t>
            </a:r>
            <a:endParaRPr lang="cs-CZ" sz="2000" b="1" dirty="0"/>
          </a:p>
        </p:txBody>
      </p:sp>
      <p:sp>
        <p:nvSpPr>
          <p:cNvPr id="8" name="Obdélník 7"/>
          <p:cNvSpPr/>
          <p:nvPr/>
        </p:nvSpPr>
        <p:spPr>
          <a:xfrm>
            <a:off x="107504" y="3129162"/>
            <a:ext cx="86331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zvětší 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</a:t>
            </a:r>
            <a:r>
              <a:rPr lang="cs-CZ" sz="2400" b="1" dirty="0" smtClean="0"/>
              <a:t>zvětší </a:t>
            </a:r>
            <a:r>
              <a:rPr lang="cs-CZ" sz="2400" b="1" dirty="0"/>
              <a:t>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107504" y="3592548"/>
            <a:ext cx="892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0" y="454782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cs-CZ" sz="2400" b="1" dirty="0" smtClean="0"/>
              <a:t>Hodnoty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a hodnoty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 se mění ve stejných </a:t>
            </a:r>
            <a:r>
              <a:rPr lang="cs-CZ" sz="2400" b="1" dirty="0"/>
              <a:t>poměrech.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323528" y="5373216"/>
            <a:ext cx="84171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cs-CZ" sz="2400" b="1" dirty="0" smtClean="0"/>
              <a:t>Říkáme, že proměnná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je přímo úměrná proměnné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.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3068810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8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Definice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4320480" cy="504056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800" b="1" dirty="0" smtClean="0"/>
              <a:t>Nepřímá úměrnost</a:t>
            </a:r>
            <a:endParaRPr lang="cs-CZ" sz="2800" b="1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51520" y="2528900"/>
            <a:ext cx="8640960" cy="39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 smtClean="0"/>
              <a:t>je taková závislost proměnné </a:t>
            </a:r>
            <a:r>
              <a:rPr lang="cs-CZ" sz="2000" b="1" i="1" dirty="0" smtClean="0"/>
              <a:t>y</a:t>
            </a:r>
            <a:r>
              <a:rPr lang="cs-CZ" sz="2000" b="1" dirty="0" smtClean="0"/>
              <a:t> na proměnné </a:t>
            </a:r>
            <a:r>
              <a:rPr lang="cs-CZ" sz="2000" b="1" i="1" dirty="0" smtClean="0"/>
              <a:t>x</a:t>
            </a:r>
            <a:r>
              <a:rPr lang="cs-CZ" sz="2000" b="1" dirty="0" smtClean="0"/>
              <a:t>, pro kterou platí:</a:t>
            </a:r>
            <a:endParaRPr lang="cs-CZ" sz="2000" b="1" dirty="0"/>
          </a:p>
        </p:txBody>
      </p:sp>
      <p:sp>
        <p:nvSpPr>
          <p:cNvPr id="8" name="Obdélník 7"/>
          <p:cNvSpPr/>
          <p:nvPr/>
        </p:nvSpPr>
        <p:spPr>
          <a:xfrm>
            <a:off x="107504" y="3129162"/>
            <a:ext cx="86331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zvětší 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107504" y="3592548"/>
            <a:ext cx="892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Kolikrát se </a:t>
            </a:r>
            <a:r>
              <a:rPr lang="cs-CZ" sz="2400" b="1" dirty="0" smtClean="0"/>
              <a:t>zmenší </a:t>
            </a:r>
            <a:r>
              <a:rPr lang="cs-CZ" sz="2400" b="1" dirty="0"/>
              <a:t>hodnota </a:t>
            </a:r>
            <a:r>
              <a:rPr lang="cs-CZ" sz="2400" b="1" i="1" dirty="0"/>
              <a:t>x</a:t>
            </a:r>
            <a:r>
              <a:rPr lang="cs-CZ" sz="2400" b="1" dirty="0"/>
              <a:t>, tolikrát se </a:t>
            </a:r>
            <a:r>
              <a:rPr lang="cs-CZ" sz="2400" b="1" dirty="0" smtClean="0"/>
              <a:t>zvětší </a:t>
            </a:r>
            <a:r>
              <a:rPr lang="cs-CZ" sz="2400" b="1" dirty="0"/>
              <a:t>hodnota </a:t>
            </a:r>
            <a:r>
              <a:rPr lang="cs-CZ" sz="2400" b="1" i="1" dirty="0"/>
              <a:t>y</a:t>
            </a:r>
            <a:r>
              <a:rPr lang="cs-CZ" sz="2400" b="1" dirty="0"/>
              <a:t>.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0" y="454782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cs-CZ" sz="2400" b="1" dirty="0" smtClean="0"/>
              <a:t>Hodnoty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a hodnoty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 se mění </a:t>
            </a:r>
            <a:r>
              <a:rPr lang="cs-CZ" sz="2400" b="1" dirty="0"/>
              <a:t>v převrácených poměrech.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323528" y="5373216"/>
            <a:ext cx="84171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cs-CZ" sz="2400" b="1" dirty="0" smtClean="0"/>
              <a:t>Říkáme, že proměnná </a:t>
            </a:r>
            <a:r>
              <a:rPr lang="cs-CZ" sz="2400" b="1" i="1" dirty="0" smtClean="0"/>
              <a:t>y</a:t>
            </a:r>
            <a:r>
              <a:rPr lang="cs-CZ" sz="2400" b="1" dirty="0" smtClean="0"/>
              <a:t> je nepřímo úměrná proměnné </a:t>
            </a:r>
            <a:r>
              <a:rPr lang="cs-CZ" sz="2400" b="1" i="1" dirty="0" smtClean="0"/>
              <a:t>x</a:t>
            </a:r>
            <a:r>
              <a:rPr lang="cs-CZ" sz="2400" b="1" dirty="0" smtClean="0"/>
              <a:t>.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8598009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2" grpId="0" build="p"/>
      <p:bldP spid="8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8388932" cy="1080120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/>
              <a:t>Trojčlenkou nazýváme úlohu, která obsahuje dvojice na sobě závislých veličin (přímo </a:t>
            </a:r>
            <a:r>
              <a:rPr lang="cs-CZ" sz="2000" b="1" dirty="0" smtClean="0"/>
              <a:t>nebo nepřímo</a:t>
            </a:r>
            <a:r>
              <a:rPr lang="cs-CZ" sz="2000" b="1" dirty="0"/>
              <a:t>), z nichž tři údaje jsou známé a čtvrtý je třeba vypočítat.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311076" y="4293096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latin typeface="+mn-lt"/>
              </a:rPr>
              <a:t>Veličiny se zapíší do určitého </a:t>
            </a:r>
            <a:r>
              <a:rPr lang="cs-CZ" sz="2000" b="1" dirty="0" smtClean="0">
                <a:latin typeface="+mn-lt"/>
              </a:rPr>
              <a:t>schématu (stejné veličiny pod sebou), </a:t>
            </a:r>
            <a:r>
              <a:rPr lang="cs-CZ" sz="2000" b="1" dirty="0">
                <a:latin typeface="+mn-lt"/>
              </a:rPr>
              <a:t>šipkami se vyjádří příslušné závislosti (</a:t>
            </a:r>
            <a:r>
              <a:rPr lang="cs-CZ" sz="2000" b="1" dirty="0" smtClean="0">
                <a:latin typeface="+mn-lt"/>
              </a:rPr>
              <a:t>souhlasně orientovanými </a:t>
            </a:r>
            <a:r>
              <a:rPr lang="cs-CZ" sz="2000" b="1" dirty="0">
                <a:latin typeface="+mn-lt"/>
              </a:rPr>
              <a:t>šipkami přímá úměrnost, nesouhlasně orientovanými šipkami </a:t>
            </a:r>
            <a:r>
              <a:rPr lang="cs-CZ" sz="2000" b="1" dirty="0" smtClean="0">
                <a:latin typeface="+mn-lt"/>
              </a:rPr>
              <a:t>nepřímá úměrnost</a:t>
            </a:r>
            <a:r>
              <a:rPr lang="cs-CZ" sz="2000" b="1" dirty="0">
                <a:latin typeface="+mn-lt"/>
              </a:rPr>
              <a:t>). Z praktických důvodů pro snadnější výpočet je vhodné začínat psát šipky vždy </a:t>
            </a:r>
            <a:r>
              <a:rPr lang="cs-CZ" sz="2000" b="1" dirty="0" smtClean="0">
                <a:latin typeface="+mn-lt"/>
              </a:rPr>
              <a:t>u proměnné </a:t>
            </a:r>
            <a:r>
              <a:rPr lang="cs-CZ" sz="2000" b="1" dirty="0">
                <a:latin typeface="+mn-lt"/>
              </a:rPr>
              <a:t>x. Trojčlenku můžeme řešit různými způsoby, nejčastější je pomocí úměry </a:t>
            </a:r>
            <a:r>
              <a:rPr lang="cs-CZ" sz="2000" b="1" dirty="0" smtClean="0">
                <a:latin typeface="+mn-lt"/>
              </a:rPr>
              <a:t>nebo „přechodem přes </a:t>
            </a:r>
            <a:r>
              <a:rPr lang="cs-CZ" sz="2000" b="1" dirty="0">
                <a:latin typeface="+mn-lt"/>
              </a:rPr>
              <a:t>jednotku”.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827584" y="3212976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12 vajec …..………………………….. 36 Kč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852612" y="3608616"/>
            <a:ext cx="479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17 vajec …..…………………………..   x Kč</a:t>
            </a:r>
            <a:endParaRPr lang="cs-CZ" b="1" u="sng" dirty="0"/>
          </a:p>
        </p:txBody>
      </p:sp>
      <p:cxnSp>
        <p:nvCxnSpPr>
          <p:cNvPr id="15" name="Přímá spojnice se šipkou 14"/>
          <p:cNvCxnSpPr/>
          <p:nvPr/>
        </p:nvCxnSpPr>
        <p:spPr bwMode="auto">
          <a:xfrm flipV="1">
            <a:off x="5436096" y="3269709"/>
            <a:ext cx="0" cy="6251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Přímá spojnice se šipkou 8"/>
          <p:cNvCxnSpPr/>
          <p:nvPr/>
        </p:nvCxnSpPr>
        <p:spPr bwMode="auto">
          <a:xfrm flipV="1">
            <a:off x="827584" y="3296017"/>
            <a:ext cx="0" cy="6251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8782871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4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Nepřímá úměrnost</a:t>
            </a:r>
            <a:br>
              <a:rPr lang="cs-CZ" dirty="0" smtClean="0"/>
            </a:br>
            <a:r>
              <a:rPr lang="cs-CZ" sz="3200" dirty="0" smtClean="0"/>
              <a:t>Trojčlenka</a:t>
            </a:r>
            <a:endParaRPr lang="cs-CZ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8388932" cy="1080120"/>
          </a:xfrm>
          <a:noFill/>
          <a:ln/>
        </p:spPr>
        <p:txBody>
          <a:bodyPr lIns="182562" tIns="46037" rIns="182562" bIns="46037"/>
          <a:lstStyle/>
          <a:p>
            <a:pPr marL="0" indent="0">
              <a:buNone/>
            </a:pPr>
            <a:r>
              <a:rPr lang="cs-CZ" sz="2000" b="1" dirty="0"/>
              <a:t>Trojčlenkou nazýváme úlohu, která obsahuje dvojice na sobě závislých veličin (přímo </a:t>
            </a:r>
            <a:r>
              <a:rPr lang="cs-CZ" sz="2000" b="1" dirty="0" smtClean="0"/>
              <a:t>nebo nepřímo</a:t>
            </a:r>
            <a:r>
              <a:rPr lang="cs-CZ" sz="2000" b="1" dirty="0"/>
              <a:t>), z nichž tři údaje jsou známé a čtvrtý je třeba vypočítat.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311076" y="4293096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latin typeface="+mn-lt"/>
              </a:rPr>
              <a:t>Veličiny se zapíší do určitého </a:t>
            </a:r>
            <a:r>
              <a:rPr lang="cs-CZ" sz="2000" b="1" dirty="0" smtClean="0">
                <a:latin typeface="+mn-lt"/>
              </a:rPr>
              <a:t>schématu (stejné veličiny pod sebou), </a:t>
            </a:r>
            <a:r>
              <a:rPr lang="cs-CZ" sz="2000" b="1" dirty="0">
                <a:latin typeface="+mn-lt"/>
              </a:rPr>
              <a:t>šipkami se vyjádří příslušné závislosti (</a:t>
            </a:r>
            <a:r>
              <a:rPr lang="cs-CZ" sz="2000" b="1" dirty="0" smtClean="0">
                <a:latin typeface="+mn-lt"/>
              </a:rPr>
              <a:t>souhlasně orientovanými </a:t>
            </a:r>
            <a:r>
              <a:rPr lang="cs-CZ" sz="2000" b="1" dirty="0">
                <a:latin typeface="+mn-lt"/>
              </a:rPr>
              <a:t>šipkami přímá úměrnost, nesouhlasně orientovanými šipkami </a:t>
            </a:r>
            <a:r>
              <a:rPr lang="cs-CZ" sz="2000" b="1" dirty="0" smtClean="0">
                <a:latin typeface="+mn-lt"/>
              </a:rPr>
              <a:t>nepřímá úměrnost</a:t>
            </a:r>
            <a:r>
              <a:rPr lang="cs-CZ" sz="2000" b="1" dirty="0">
                <a:latin typeface="+mn-lt"/>
              </a:rPr>
              <a:t>). Z praktických důvodů pro snadnější výpočet je vhodné začínat psát šipky vždy </a:t>
            </a:r>
            <a:r>
              <a:rPr lang="cs-CZ" sz="2000" b="1" dirty="0" smtClean="0">
                <a:latin typeface="+mn-lt"/>
              </a:rPr>
              <a:t>u proměnné </a:t>
            </a:r>
            <a:r>
              <a:rPr lang="cs-CZ" sz="2000" b="1" dirty="0">
                <a:latin typeface="+mn-lt"/>
              </a:rPr>
              <a:t>x. Trojčlenku můžeme řešit různými způsoby, nejčastější je pomocí úměry </a:t>
            </a:r>
            <a:r>
              <a:rPr lang="cs-CZ" sz="2000" b="1" dirty="0" smtClean="0">
                <a:latin typeface="+mn-lt"/>
              </a:rPr>
              <a:t>nebo „přechodem přes </a:t>
            </a:r>
            <a:r>
              <a:rPr lang="cs-CZ" sz="2000" b="1" dirty="0">
                <a:latin typeface="+mn-lt"/>
              </a:rPr>
              <a:t>jednotku”.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827584" y="3212976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24 čerpadel ………………………….. 5 hodin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852612" y="3608616"/>
            <a:ext cx="479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10 čerpadel ………………………….. x hodin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>
            <a:off x="802556" y="3284984"/>
            <a:ext cx="0" cy="65059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5669756" y="3321417"/>
            <a:ext cx="0" cy="6251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72660433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2" grpId="0"/>
      <p:bldP spid="4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Obrázek 51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933056"/>
            <a:ext cx="1731302" cy="804862"/>
          </a:xfrm>
          <a:prstGeom prst="rect">
            <a:avLst/>
          </a:prstGeom>
        </p:spPr>
      </p:pic>
      <p:pic>
        <p:nvPicPr>
          <p:cNvPr id="5132" name="Obrázek 5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619" y="3807970"/>
            <a:ext cx="735181" cy="413118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Trojčlenka</a:t>
            </a:r>
            <a:br>
              <a:rPr lang="cs-CZ" dirty="0"/>
            </a:br>
            <a:r>
              <a:rPr lang="cs-CZ" sz="3200" dirty="0"/>
              <a:t>Příklady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5004048" y="3573016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1) Správně zapsat odpovídající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veličiny pod sebe.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47936" y="3059668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11,7 tuny jablek ….……………….. 4,5 ha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79512" y="341970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24,7 tuny jablek …………………….. x ha</a:t>
            </a:r>
            <a:endParaRPr lang="cs-CZ" b="1" u="sng" dirty="0"/>
          </a:p>
        </p:txBody>
      </p:sp>
      <p:cxnSp>
        <p:nvCxnSpPr>
          <p:cNvPr id="15" name="Přímá spojnice se šipkou 14"/>
          <p:cNvCxnSpPr/>
          <p:nvPr/>
        </p:nvCxnSpPr>
        <p:spPr bwMode="auto">
          <a:xfrm flipV="1">
            <a:off x="4716016" y="31875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414908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2) Rozhodneme o druhu závislosti.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147936" y="2311712"/>
            <a:ext cx="8744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Ze sadu o výměře </a:t>
            </a:r>
            <a:r>
              <a:rPr lang="cs-CZ" sz="2400" b="1" dirty="0" smtClean="0"/>
              <a:t>4,5 </a:t>
            </a:r>
            <a:r>
              <a:rPr lang="cs-CZ" sz="2400" b="1" dirty="0"/>
              <a:t>hektaru se získá </a:t>
            </a:r>
            <a:r>
              <a:rPr lang="cs-CZ" sz="2400" b="1" dirty="0" smtClean="0"/>
              <a:t>11,7 </a:t>
            </a:r>
            <a:r>
              <a:rPr lang="cs-CZ" sz="2400" b="1" dirty="0"/>
              <a:t>tuny jablek. Jak velký by musel být sad, aby se sklidilo </a:t>
            </a:r>
            <a:r>
              <a:rPr lang="cs-CZ" sz="2400" b="1" dirty="0" smtClean="0"/>
              <a:t>24,7 </a:t>
            </a:r>
            <a:r>
              <a:rPr lang="cs-CZ" sz="2400" b="1" dirty="0"/>
              <a:t>tuny jablek?</a:t>
            </a:r>
            <a:endParaRPr lang="cs-CZ" sz="2400" dirty="0">
              <a:effectLst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004048" y="4437112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3) Zakreslíme šipky (u nepřímé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úměrnosti opačným směrem).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4941168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4) Podle směru šipek sestavíme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úměru.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18221" y="400506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x : 4,5 = 24,7 : 11,7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004048" y="5445224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5) Vynásobíme vnější a vnitřní členy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úměry a zapíšeme je do součinu.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323528" y="4714111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11,7 · x = 24,7 · 4,5</a:t>
            </a:r>
            <a:endParaRPr lang="cs-CZ" b="1" dirty="0"/>
          </a:p>
        </p:txBody>
      </p:sp>
      <p:cxnSp>
        <p:nvCxnSpPr>
          <p:cNvPr id="19" name="Přímá spojnice se šipkou 18"/>
          <p:cNvCxnSpPr/>
          <p:nvPr/>
        </p:nvCxnSpPr>
        <p:spPr bwMode="auto">
          <a:xfrm flipV="1">
            <a:off x="179512" y="3174851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9213353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2" grpId="0"/>
      <p:bldP spid="9" grpId="0"/>
      <p:bldP spid="13" grpId="0"/>
      <p:bldP spid="14" grpId="0"/>
      <p:bldP spid="16" grpId="0"/>
      <p:bldP spid="17" grpId="0"/>
      <p:bldP spid="18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Obrázek 51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933056"/>
            <a:ext cx="1875318" cy="804862"/>
          </a:xfrm>
          <a:prstGeom prst="rect">
            <a:avLst/>
          </a:prstGeom>
        </p:spPr>
      </p:pic>
      <p:pic>
        <p:nvPicPr>
          <p:cNvPr id="5132" name="Obrázek 5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809145"/>
            <a:ext cx="720080" cy="483951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Trojčlenka</a:t>
            </a:r>
            <a:br>
              <a:rPr lang="cs-CZ" dirty="0"/>
            </a:br>
            <a:r>
              <a:rPr lang="cs-CZ" sz="3200" dirty="0"/>
              <a:t>Příklady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5004048" y="371877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6) Vynásobíme čísla na pravé straně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rovnice.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07504" y="3068960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11,7 tuny jablek ….……………….. 4,5 ha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107504" y="3429000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/>
              <a:t>24,7 tuny jablek …………………….. x ha</a:t>
            </a:r>
          </a:p>
        </p:txBody>
      </p:sp>
      <p:cxnSp>
        <p:nvCxnSpPr>
          <p:cNvPr id="15" name="Přímá spojnice se šipkou 14"/>
          <p:cNvCxnSpPr/>
          <p:nvPr/>
        </p:nvCxnSpPr>
        <p:spPr bwMode="auto">
          <a:xfrm flipV="1">
            <a:off x="4572000" y="3173650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443885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7) Výsledek vydělíme číslem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u proměnné na levé straně.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1520" y="2309971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Ze sadu o výměře 4,5 hektaru se získá 11,7 tuny jablek. Jak velký by musel být sad, aby se sklidilo 24,7 tuny jablek?</a:t>
            </a:r>
            <a:endParaRPr lang="cs-CZ" sz="24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5004048" y="515719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8) Zapíšeme výsledek s jednotkami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56519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9) Zapíšeme slovní odpověď.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18221" y="400506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x : 4,5 = 24,7 : 11,7</a:t>
            </a:r>
          </a:p>
        </p:txBody>
      </p:sp>
      <p:sp>
        <p:nvSpPr>
          <p:cNvPr id="45" name="TextovéPole 44"/>
          <p:cNvSpPr txBox="1"/>
          <p:nvPr/>
        </p:nvSpPr>
        <p:spPr>
          <a:xfrm>
            <a:off x="323528" y="4714111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11,7 · x = 24,7 · 4,5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1403648" y="507589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11,7 · x = 111,15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051720" y="5399057"/>
            <a:ext cx="226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 = 111,15 : 11,7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2051720" y="5733256"/>
            <a:ext cx="204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x = 9,5		</a:t>
            </a:r>
            <a:endParaRPr lang="cs-CZ" b="1" u="sng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051720" y="6093296"/>
            <a:ext cx="1914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x = 9,5 hektaru</a:t>
            </a:r>
            <a:endParaRPr lang="cs-CZ" b="1" u="dbl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368044" y="5973890"/>
            <a:ext cx="4740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Ke sklizení 24,7 t jablek je třeba sad </a:t>
            </a:r>
            <a:br>
              <a:rPr lang="cs-CZ" b="1" dirty="0" smtClean="0"/>
            </a:br>
            <a:r>
              <a:rPr lang="cs-CZ" b="1" dirty="0" smtClean="0"/>
              <a:t>o výměře 9,5 hektaru.</a:t>
            </a:r>
            <a:endParaRPr lang="cs-CZ" b="1" dirty="0"/>
          </a:p>
        </p:txBody>
      </p:sp>
      <p:cxnSp>
        <p:nvCxnSpPr>
          <p:cNvPr id="25" name="Přímá spojnice se šipkou 24"/>
          <p:cNvCxnSpPr/>
          <p:nvPr/>
        </p:nvCxnSpPr>
        <p:spPr bwMode="auto">
          <a:xfrm flipV="1">
            <a:off x="107504" y="3208734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9728920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6" grpId="0"/>
      <p:bldP spid="19" grpId="0"/>
      <p:bldP spid="20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Obrázek 51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594" y="3933056"/>
            <a:ext cx="1371262" cy="804862"/>
          </a:xfrm>
          <a:prstGeom prst="rect">
            <a:avLst/>
          </a:prstGeom>
        </p:spPr>
      </p:pic>
      <p:pic>
        <p:nvPicPr>
          <p:cNvPr id="5132" name="Obrázek 5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651" y="3861048"/>
            <a:ext cx="507619" cy="28524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Trojčlenka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/>
              <a:t>Příklady</a:t>
            </a:r>
            <a:endParaRPr lang="cs-CZ" sz="3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5004048" y="3573016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1) Správně zapsat odpovídající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veličiny pod sebe.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47936" y="3059668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4 stroje ………………………….. 324 hodin</a:t>
            </a:r>
            <a:endParaRPr lang="cs-CZ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79512" y="341970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9 strojů …………………………..    x hodin</a:t>
            </a:r>
            <a:endParaRPr lang="cs-CZ" b="1" u="sng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>
            <a:off x="107504" y="3193521"/>
            <a:ext cx="0" cy="5447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Přímá spojnice se šipkou 14"/>
          <p:cNvCxnSpPr/>
          <p:nvPr/>
        </p:nvCxnSpPr>
        <p:spPr bwMode="auto">
          <a:xfrm flipV="1">
            <a:off x="4860032" y="3187576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414908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2) Rozhodneme o druhu závislosti.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1520" y="2311712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Jednu zakázku zvládnou čtyři stroje za 324 hodiny. Za jakou dobu by tutéž zakázku </a:t>
            </a:r>
            <a:r>
              <a:rPr lang="cs-CZ" sz="2400" b="1"/>
              <a:t>zvládlo </a:t>
            </a:r>
            <a:r>
              <a:rPr lang="cs-CZ" sz="2400" b="1" smtClean="0"/>
              <a:t>9 </a:t>
            </a:r>
            <a:r>
              <a:rPr lang="cs-CZ" sz="2400" b="1" dirty="0"/>
              <a:t>strojů?</a:t>
            </a:r>
            <a:endParaRPr lang="cs-CZ" sz="2400" dirty="0">
              <a:effectLst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004048" y="4437112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3) Zakreslíme šipky (u nepřímé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úměrnosti opačným směrem).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4941168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4) Podle směru šipek sestavíme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úměru.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18221" y="400506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x : 324 = 4 : 9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004048" y="5445224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5) Vynásobíme vnější a vnitřní členy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úměry a zapíšeme je do součinu.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683568" y="4714111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9 · x = 324 · 4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73019441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2" grpId="0"/>
      <p:bldP spid="9" grpId="0"/>
      <p:bldP spid="13" grpId="0"/>
      <p:bldP spid="14" grpId="0"/>
      <p:bldP spid="16" grpId="0"/>
      <p:bldP spid="17" grpId="0"/>
      <p:bldP spid="18" grpId="0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Obrázek 51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86" y="3933056"/>
            <a:ext cx="1491750" cy="804862"/>
          </a:xfrm>
          <a:prstGeom prst="rect">
            <a:avLst/>
          </a:prstGeom>
        </p:spPr>
      </p:pic>
      <p:pic>
        <p:nvPicPr>
          <p:cNvPr id="5132" name="Obrázek 5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651" y="3861048"/>
            <a:ext cx="507619" cy="28524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Trojčlenka</a:t>
            </a:r>
            <a:br>
              <a:rPr lang="cs-CZ" dirty="0"/>
            </a:br>
            <a:r>
              <a:rPr lang="cs-CZ" sz="3200" dirty="0"/>
              <a:t>Příklady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5004048" y="371877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6) Vynásobíme čísla na pravé straně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rovnice.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07504" y="3068960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4 stroje ………………………….. 324 hodin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107504" y="3429000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/>
              <a:t>9 strojů …………………………..    x hodin</a:t>
            </a:r>
          </a:p>
        </p:txBody>
      </p:sp>
      <p:cxnSp>
        <p:nvCxnSpPr>
          <p:cNvPr id="15" name="Přímá spojnice se šipkou 14"/>
          <p:cNvCxnSpPr/>
          <p:nvPr/>
        </p:nvCxnSpPr>
        <p:spPr bwMode="auto">
          <a:xfrm flipV="1">
            <a:off x="5004048" y="3173650"/>
            <a:ext cx="0" cy="508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ovéPole 8"/>
          <p:cNvSpPr txBox="1"/>
          <p:nvPr/>
        </p:nvSpPr>
        <p:spPr>
          <a:xfrm>
            <a:off x="5004048" y="443885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7) Výsledek vydělíme číslem 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     u proměnné na levé straně.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1520" y="2309971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Jednu zakázku zvládnou čtyři stroje za 324 hodiny. Za jakou dobu by tutéž zakázku zvládlo </a:t>
            </a:r>
            <a:r>
              <a:rPr lang="cs-CZ" sz="2400" b="1" dirty="0" smtClean="0"/>
              <a:t>9 </a:t>
            </a:r>
            <a:r>
              <a:rPr lang="cs-CZ" sz="2400" b="1" dirty="0"/>
              <a:t>strojů?</a:t>
            </a:r>
            <a:endParaRPr lang="cs-CZ" sz="24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5004048" y="515719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8) Zapíšeme výsledek s jednotkami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56519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9) Zapíšeme slovní odpověď.</a:t>
            </a:r>
            <a:endParaRPr lang="cs-CZ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18221" y="400506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x : 324 = 4 : 9</a:t>
            </a:r>
          </a:p>
        </p:txBody>
      </p:sp>
      <p:sp>
        <p:nvSpPr>
          <p:cNvPr id="45" name="TextovéPole 44"/>
          <p:cNvSpPr txBox="1"/>
          <p:nvPr/>
        </p:nvSpPr>
        <p:spPr>
          <a:xfrm>
            <a:off x="683568" y="4714111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9 · x = 324 · 4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2051720" y="5075892"/>
            <a:ext cx="1494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 · x = 1 296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381200" y="5399057"/>
            <a:ext cx="168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x = 1 296 : 9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2381199" y="5733256"/>
            <a:ext cx="2357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x = 144	</a:t>
            </a:r>
            <a:endParaRPr lang="cs-CZ" b="1" u="sng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381200" y="6093296"/>
            <a:ext cx="168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dbl" dirty="0" smtClean="0"/>
              <a:t>x = 144 hodin</a:t>
            </a:r>
            <a:endParaRPr lang="cs-CZ" b="1" u="dbl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547556" y="6277962"/>
            <a:ext cx="4488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smtClean="0"/>
              <a:t>9 </a:t>
            </a:r>
            <a:r>
              <a:rPr lang="cs-CZ" b="1" dirty="0" smtClean="0"/>
              <a:t>strojů zvládne zakázku za 144 </a:t>
            </a:r>
            <a:r>
              <a:rPr lang="cs-CZ" b="1" dirty="0"/>
              <a:t>hodin.</a:t>
            </a:r>
          </a:p>
        </p:txBody>
      </p:sp>
      <p:cxnSp>
        <p:nvCxnSpPr>
          <p:cNvPr id="24" name="Přímá spojnice se šipkou 23"/>
          <p:cNvCxnSpPr/>
          <p:nvPr/>
        </p:nvCxnSpPr>
        <p:spPr bwMode="auto">
          <a:xfrm>
            <a:off x="107504" y="3193521"/>
            <a:ext cx="0" cy="5447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9561934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6" grpId="0"/>
      <p:bldP spid="19" grpId="0"/>
      <p:bldP spid="20" grpId="0"/>
      <p:bldP spid="21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1686</TotalTime>
  <Words>889</Words>
  <Application>Microsoft Office PowerPoint</Application>
  <PresentationFormat>Předvádění na obrazovce (4:3)</PresentationFormat>
  <Paragraphs>112</Paragraphs>
  <Slides>19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Prezentace školení zaměstnanců</vt:lpstr>
      <vt:lpstr>Trojčlenka příklady</vt:lpstr>
      <vt:lpstr>Přímá úměrnost Definice</vt:lpstr>
      <vt:lpstr>Nepřímá úměrnost Definice</vt:lpstr>
      <vt:lpstr>Přímá úměrnost Trojčlenka</vt:lpstr>
      <vt:lpstr>Nepřímá úměrnost Trojčlenka</vt:lpstr>
      <vt:lpstr>Trojčlenka Příklady</vt:lpstr>
      <vt:lpstr>Trojčlenka Příklady</vt:lpstr>
      <vt:lpstr>Trojčlenka Příklady</vt:lpstr>
      <vt:lpstr>Trojčlenka Příklady</vt:lpstr>
      <vt:lpstr>Trojčlenka Příklad č. 1</vt:lpstr>
      <vt:lpstr>Trojčlenka Příklad č. 2</vt:lpstr>
      <vt:lpstr>Trojčlenka Příklad č. 3</vt:lpstr>
      <vt:lpstr>Trojčlenka Příklad č. 4</vt:lpstr>
      <vt:lpstr>Trojčlenka Příklad č. 5</vt:lpstr>
      <vt:lpstr>Trojčlenka Příklad č. 6</vt:lpstr>
      <vt:lpstr>Trojčlenka Příklad č. 7</vt:lpstr>
      <vt:lpstr>Trojčlenka Příklad č. 8</vt:lpstr>
      <vt:lpstr>Trojčlenka Příklad č. 9</vt:lpstr>
      <vt:lpstr>Trojčlenka Příklad č. 10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Meznik</cp:lastModifiedBy>
  <cp:revision>280</cp:revision>
  <dcterms:created xsi:type="dcterms:W3CDTF">2012-01-02T08:14:14Z</dcterms:created>
  <dcterms:modified xsi:type="dcterms:W3CDTF">2012-10-03T07:41:43Z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