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334" r:id="rId3"/>
    <p:sldId id="328" r:id="rId4"/>
    <p:sldId id="335" r:id="rId5"/>
    <p:sldId id="337" r:id="rId6"/>
    <p:sldId id="338" r:id="rId7"/>
    <p:sldId id="336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Středová souměrnost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Osová souměrnost</a:t>
            </a:r>
          </a:p>
          <a:p>
            <a:pPr algn="ctr"/>
            <a:r>
              <a:rPr lang="cs-CZ" sz="3200" dirty="0"/>
              <a:t>z</a:t>
            </a:r>
            <a:r>
              <a:rPr lang="cs-CZ" sz="3200" dirty="0" smtClean="0"/>
              <a:t>obrazení bodů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2160000"/>
            <a:ext cx="3437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bodu A je bod A´.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880000"/>
            <a:ext cx="4702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úsečky AB je shodná úsečka A´B´.</a:t>
            </a:r>
            <a:endParaRPr lang="cs-CZ" sz="16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H="1">
            <a:off x="5129719" y="2204864"/>
            <a:ext cx="2270348" cy="336441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Skupina 26"/>
          <p:cNvGrpSpPr/>
          <p:nvPr/>
        </p:nvGrpSpPr>
        <p:grpSpPr>
          <a:xfrm>
            <a:off x="5633503" y="2308432"/>
            <a:ext cx="72280" cy="224912"/>
            <a:chOff x="2123728" y="2412000"/>
            <a:chExt cx="72280" cy="224912"/>
          </a:xfrm>
        </p:grpSpPr>
        <p:cxnSp>
          <p:nvCxnSpPr>
            <p:cNvPr id="25" name="Přímá spojnice 24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Přímá spojnice 25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28" name="Skupina 27"/>
          <p:cNvGrpSpPr/>
          <p:nvPr/>
        </p:nvGrpSpPr>
        <p:grpSpPr>
          <a:xfrm>
            <a:off x="7775831" y="3834000"/>
            <a:ext cx="72280" cy="224912"/>
            <a:chOff x="2123728" y="2412000"/>
            <a:chExt cx="72280" cy="224912"/>
          </a:xfrm>
        </p:grpSpPr>
        <p:cxnSp>
          <p:nvCxnSpPr>
            <p:cNvPr id="29" name="Přímá spojnice 28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Přímá spojnice 29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31" name="Skupina 30"/>
          <p:cNvGrpSpPr/>
          <p:nvPr/>
        </p:nvGrpSpPr>
        <p:grpSpPr>
          <a:xfrm>
            <a:off x="5318004" y="3838444"/>
            <a:ext cx="72280" cy="224912"/>
            <a:chOff x="2123728" y="2412000"/>
            <a:chExt cx="72280" cy="224912"/>
          </a:xfrm>
        </p:grpSpPr>
        <p:cxnSp>
          <p:nvCxnSpPr>
            <p:cNvPr id="32" name="Přímá spojnice 31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Přímá spojnice 32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35" name="Přímá spojnice 34"/>
          <p:cNvCxnSpPr/>
          <p:nvPr/>
        </p:nvCxnSpPr>
        <p:spPr bwMode="auto">
          <a:xfrm>
            <a:off x="5633775" y="2420888"/>
            <a:ext cx="219619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656568" y="4355050"/>
            <a:ext cx="1741379" cy="11892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Levá složená závorka 37"/>
          <p:cNvSpPr/>
          <p:nvPr/>
        </p:nvSpPr>
        <p:spPr bwMode="auto">
          <a:xfrm>
            <a:off x="5921831" y="2304000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Levá složená závorka 39"/>
          <p:cNvSpPr/>
          <p:nvPr/>
        </p:nvSpPr>
        <p:spPr bwMode="auto">
          <a:xfrm>
            <a:off x="6983831" y="3060000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6807747" y="3717032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763564" y="2987660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390919" y="202019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8262753" y="366266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289959" y="2236222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46" name="Oblouk 45"/>
          <p:cNvSpPr/>
          <p:nvPr/>
        </p:nvSpPr>
        <p:spPr bwMode="auto">
          <a:xfrm rot="18548455">
            <a:off x="6347279" y="2846360"/>
            <a:ext cx="723502" cy="72350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581570" y="2740198"/>
            <a:ext cx="216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.</a:t>
            </a:r>
            <a:endParaRPr lang="cs-CZ" sz="2000" b="1" dirty="0"/>
          </a:p>
        </p:txBody>
      </p:sp>
      <p:grpSp>
        <p:nvGrpSpPr>
          <p:cNvPr id="34" name="Skupina 33"/>
          <p:cNvGrpSpPr/>
          <p:nvPr/>
        </p:nvGrpSpPr>
        <p:grpSpPr>
          <a:xfrm>
            <a:off x="4643831" y="4248000"/>
            <a:ext cx="72280" cy="224912"/>
            <a:chOff x="2123728" y="2412000"/>
            <a:chExt cx="72280" cy="224912"/>
          </a:xfrm>
        </p:grpSpPr>
        <p:cxnSp>
          <p:nvCxnSpPr>
            <p:cNvPr id="39" name="Přímá spojnice 38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Přímá spojnice 46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48" name="Skupina 47"/>
          <p:cNvGrpSpPr/>
          <p:nvPr/>
        </p:nvGrpSpPr>
        <p:grpSpPr>
          <a:xfrm>
            <a:off x="6353855" y="5436336"/>
            <a:ext cx="72280" cy="224912"/>
            <a:chOff x="2123728" y="2412000"/>
            <a:chExt cx="72280" cy="224912"/>
          </a:xfrm>
        </p:grpSpPr>
        <p:cxnSp>
          <p:nvCxnSpPr>
            <p:cNvPr id="49" name="Přímá spojnice 48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Přímá spojnice 49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51" name="TextovéPole 50"/>
          <p:cNvSpPr txBox="1"/>
          <p:nvPr/>
        </p:nvSpPr>
        <p:spPr>
          <a:xfrm>
            <a:off x="4215775" y="375734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629424" y="550768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B´</a:t>
            </a:r>
            <a:endParaRPr lang="cs-CZ" b="1" dirty="0"/>
          </a:p>
        </p:txBody>
      </p:sp>
      <p:cxnSp>
        <p:nvCxnSpPr>
          <p:cNvPr id="14" name="Přímá spojnice 13"/>
          <p:cNvCxnSpPr/>
          <p:nvPr/>
        </p:nvCxnSpPr>
        <p:spPr bwMode="auto">
          <a:xfrm flipV="1">
            <a:off x="4692572" y="2425332"/>
            <a:ext cx="977207" cy="192971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6349634" y="3933056"/>
            <a:ext cx="1480337" cy="16362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Levá složená závorka 55"/>
          <p:cNvSpPr/>
          <p:nvPr/>
        </p:nvSpPr>
        <p:spPr bwMode="auto">
          <a:xfrm>
            <a:off x="4931951" y="4221088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Levá složená závorka 56"/>
          <p:cNvSpPr/>
          <p:nvPr/>
        </p:nvSpPr>
        <p:spPr bwMode="auto">
          <a:xfrm>
            <a:off x="5777791" y="4824000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4739655" y="4824000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633503" y="5368570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grpSp>
        <p:nvGrpSpPr>
          <p:cNvPr id="54" name="Skupina 53"/>
          <p:cNvGrpSpPr/>
          <p:nvPr/>
        </p:nvGrpSpPr>
        <p:grpSpPr>
          <a:xfrm>
            <a:off x="6517638" y="4680000"/>
            <a:ext cx="72280" cy="224912"/>
            <a:chOff x="2123728" y="2412000"/>
            <a:chExt cx="72280" cy="224912"/>
          </a:xfrm>
        </p:grpSpPr>
        <p:cxnSp>
          <p:nvCxnSpPr>
            <p:cNvPr id="55" name="Přímá spojnice 54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Přímá spojnice 59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61" name="Přímá spojnice 60"/>
          <p:cNvCxnSpPr>
            <a:cxnSpLocks noChangeAspect="1"/>
          </p:cNvCxnSpPr>
          <p:nvPr/>
        </p:nvCxnSpPr>
        <p:spPr bwMode="auto">
          <a:xfrm>
            <a:off x="5309831" y="3960000"/>
            <a:ext cx="1265078" cy="86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540000"/>
            </a:camera>
            <a:lightRig rig="threePt" dir="t"/>
          </a:scene3d>
        </p:spPr>
      </p:cxnSp>
      <p:sp>
        <p:nvSpPr>
          <p:cNvPr id="62" name="TextovéPole 61"/>
          <p:cNvSpPr txBox="1"/>
          <p:nvPr/>
        </p:nvSpPr>
        <p:spPr>
          <a:xfrm>
            <a:off x="6512196" y="431955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3" name="Levá složená závorka 62"/>
          <p:cNvSpPr>
            <a:spLocks noChangeAspect="1"/>
          </p:cNvSpPr>
          <p:nvPr/>
        </p:nvSpPr>
        <p:spPr bwMode="auto">
          <a:xfrm>
            <a:off x="6137831" y="4284000"/>
            <a:ext cx="148968" cy="72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Levá složená závorka 63"/>
          <p:cNvSpPr>
            <a:spLocks noChangeAspect="1"/>
          </p:cNvSpPr>
          <p:nvPr/>
        </p:nvSpPr>
        <p:spPr bwMode="auto">
          <a:xfrm>
            <a:off x="5525831" y="3861048"/>
            <a:ext cx="148968" cy="72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5255314" y="4202301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876358" y="462704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159932" y="349171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C´</a:t>
            </a:r>
            <a:endParaRPr lang="cs-CZ" b="1" dirty="0"/>
          </a:p>
        </p:txBody>
      </p:sp>
      <p:cxnSp>
        <p:nvCxnSpPr>
          <p:cNvPr id="5" name="Přímá spojnice 4"/>
          <p:cNvCxnSpPr>
            <a:stCxn id="43" idx="2"/>
          </p:cNvCxnSpPr>
          <p:nvPr/>
        </p:nvCxnSpPr>
        <p:spPr bwMode="auto">
          <a:xfrm>
            <a:off x="5633775" y="2389530"/>
            <a:ext cx="919867" cy="2459747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4679835" y="4350606"/>
            <a:ext cx="1874079" cy="44629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5354280" y="3960000"/>
            <a:ext cx="2475691" cy="895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Přímá spojnice 16"/>
          <p:cNvCxnSpPr/>
          <p:nvPr/>
        </p:nvCxnSpPr>
        <p:spPr bwMode="auto">
          <a:xfrm>
            <a:off x="5354280" y="3955344"/>
            <a:ext cx="1035851" cy="158900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0" y="360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trojúhelníku ABC je shodný trojúhelník A´B´C´.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4680000"/>
            <a:ext cx="470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Body, které se zobrazí „sami do sebe“ se nazývají samodružné.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5760000"/>
            <a:ext cx="5233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Samodružné jsou všechny body, které leží na ose o.</a:t>
            </a:r>
            <a:endParaRPr lang="cs-CZ" sz="1600" b="1" dirty="0"/>
          </a:p>
        </p:txBody>
      </p:sp>
      <p:grpSp>
        <p:nvGrpSpPr>
          <p:cNvPr id="71" name="Skupina 70"/>
          <p:cNvGrpSpPr/>
          <p:nvPr/>
        </p:nvGrpSpPr>
        <p:grpSpPr>
          <a:xfrm>
            <a:off x="6155904" y="3852160"/>
            <a:ext cx="72280" cy="224912"/>
            <a:chOff x="2123728" y="2412000"/>
            <a:chExt cx="72280" cy="224912"/>
          </a:xfrm>
        </p:grpSpPr>
        <p:cxnSp>
          <p:nvCxnSpPr>
            <p:cNvPr id="72" name="Přímá spojnice 71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Přímá spojnice 72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74" name="Skupina 73"/>
          <p:cNvGrpSpPr/>
          <p:nvPr/>
        </p:nvGrpSpPr>
        <p:grpSpPr>
          <a:xfrm>
            <a:off x="5724128" y="4509120"/>
            <a:ext cx="72280" cy="224912"/>
            <a:chOff x="2123728" y="2412000"/>
            <a:chExt cx="72280" cy="224912"/>
          </a:xfrm>
        </p:grpSpPr>
        <p:cxnSp>
          <p:nvCxnSpPr>
            <p:cNvPr id="75" name="Přímá spojnice 74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Přímá spojnice 75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77" name="TextovéPole 76"/>
          <p:cNvSpPr txBox="1"/>
          <p:nvPr/>
        </p:nvSpPr>
        <p:spPr>
          <a:xfrm>
            <a:off x="6102513" y="341970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598457" y="468888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8" grpId="0" animBg="1"/>
      <p:bldP spid="38" grpId="1" animBg="1"/>
      <p:bldP spid="40" grpId="0" animBg="1"/>
      <p:bldP spid="40" grpId="1" animBg="1"/>
      <p:bldP spid="41" grpId="0"/>
      <p:bldP spid="41" grpId="1"/>
      <p:bldP spid="42" grpId="0"/>
      <p:bldP spid="42" grpId="1"/>
      <p:bldP spid="43" grpId="0"/>
      <p:bldP spid="44" grpId="0"/>
      <p:bldP spid="45" grpId="0"/>
      <p:bldP spid="46" grpId="0" animBg="1"/>
      <p:bldP spid="3" grpId="0"/>
      <p:bldP spid="51" grpId="0"/>
      <p:bldP spid="52" grpId="0"/>
      <p:bldP spid="56" grpId="0" animBg="1"/>
      <p:bldP spid="56" grpId="1" animBg="1"/>
      <p:bldP spid="57" grpId="0" animBg="1"/>
      <p:bldP spid="57" grpId="1" animBg="1"/>
      <p:bldP spid="58" grpId="0"/>
      <p:bldP spid="58" grpId="1"/>
      <p:bldP spid="59" grpId="0"/>
      <p:bldP spid="59" grpId="1"/>
      <p:bldP spid="62" grpId="0"/>
      <p:bldP spid="63" grpId="0" animBg="1"/>
      <p:bldP spid="63" grpId="1" animBg="1"/>
      <p:bldP spid="64" grpId="0" animBg="1"/>
      <p:bldP spid="64" grpId="1" animBg="1"/>
      <p:bldP spid="65" grpId="0"/>
      <p:bldP spid="65" grpId="1"/>
      <p:bldP spid="66" grpId="0"/>
      <p:bldP spid="66" grpId="1"/>
      <p:bldP spid="67" grpId="0"/>
      <p:bldP spid="68" grpId="0"/>
      <p:bldP spid="69" grpId="0"/>
      <p:bldP spid="70" grpId="0"/>
      <p:bldP spid="77" grpId="0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Osová souměrnost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24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je shodné zobrazení tj. vzor i obraz jsou shodné geometrické útvary.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32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má nekonečně mnoho samodružných bodů (bodů, které se zobrazí samy do sebe).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52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je dána osou souměrnosti.</a:t>
            </a:r>
            <a:endParaRPr lang="cs-CZ" sz="23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540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Všechny tyto body tvoří přímku – osu souměrnosti.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Osová souměrnost</a:t>
            </a:r>
          </a:p>
          <a:p>
            <a:pPr algn="ctr"/>
            <a:r>
              <a:rPr lang="cs-CZ" sz="3200" dirty="0"/>
              <a:t>o</a:t>
            </a:r>
            <a:r>
              <a:rPr lang="cs-CZ" sz="3200" dirty="0" smtClean="0"/>
              <a:t>sově souměrné útvary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216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Osově souměrný útvar je takový, který má alespoň jednu osu souměrnosti.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52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Osově souměrný útvar se v osové souměrnosti s osou </a:t>
            </a:r>
            <a:r>
              <a:rPr lang="cs-CZ" sz="1600" b="1" i="1" dirty="0" smtClean="0"/>
              <a:t>o</a:t>
            </a:r>
            <a:r>
              <a:rPr lang="cs-CZ" sz="1600" b="1" dirty="0" smtClean="0"/>
              <a:t> zobrazí sám na sebe.</a:t>
            </a:r>
            <a:endParaRPr lang="cs-CZ" sz="1600" b="1" i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288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Přímka </a:t>
            </a:r>
            <a:r>
              <a:rPr lang="cs-CZ" sz="1600" b="1" i="1" dirty="0" smtClean="0"/>
              <a:t>o</a:t>
            </a:r>
            <a:r>
              <a:rPr lang="cs-CZ" sz="1600" b="1" dirty="0" smtClean="0"/>
              <a:t> je osa souměrnosti osově souměrného útvaru.</a:t>
            </a:r>
            <a:endParaRPr lang="cs-CZ" sz="1600" b="1" i="1" dirty="0"/>
          </a:p>
        </p:txBody>
      </p:sp>
      <p:sp>
        <p:nvSpPr>
          <p:cNvPr id="4" name="Rovnoramenný trojúhelník 3"/>
          <p:cNvSpPr/>
          <p:nvPr/>
        </p:nvSpPr>
        <p:spPr bwMode="auto">
          <a:xfrm>
            <a:off x="253208" y="4680000"/>
            <a:ext cx="1224136" cy="1440160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1800000" y="4968000"/>
            <a:ext cx="1944000" cy="115212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vnoramenný trojúhelník 6"/>
          <p:cNvSpPr/>
          <p:nvPr/>
        </p:nvSpPr>
        <p:spPr bwMode="auto">
          <a:xfrm>
            <a:off x="4067944" y="5004000"/>
            <a:ext cx="1336468" cy="1152128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5760000" y="4968000"/>
            <a:ext cx="1224136" cy="122413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7380312" y="4752000"/>
            <a:ext cx="1440160" cy="144016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17730" y="360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Kolik os souměrnosti mají následující obrazce?</a:t>
            </a:r>
            <a:endParaRPr lang="cs-CZ" sz="1600" b="1" i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7013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r</a:t>
            </a:r>
            <a:r>
              <a:rPr lang="cs-CZ" sz="1600" b="1" dirty="0" smtClean="0"/>
              <a:t>ovnoramenný trojúhelník</a:t>
            </a:r>
            <a:endParaRPr lang="cs-CZ" sz="1600" b="1" i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60000" y="4140000"/>
            <a:ext cx="1593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obdélník</a:t>
            </a:r>
            <a:endParaRPr lang="cs-CZ" sz="1600" b="1" i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88800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rovnostranný trojúhelník</a:t>
            </a:r>
            <a:endParaRPr lang="cs-CZ" sz="1600" b="1" i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940000" y="4140000"/>
            <a:ext cx="1201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čtverec</a:t>
            </a:r>
            <a:endParaRPr lang="cs-CZ" sz="1600" b="1" i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7704000" y="4140000"/>
            <a:ext cx="940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kruh</a:t>
            </a:r>
            <a:endParaRPr lang="cs-CZ" sz="1600" b="1" i="1" dirty="0"/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865276" y="4478554"/>
            <a:ext cx="0" cy="2118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2772000" y="4544775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1477344" y="5544000"/>
            <a:ext cx="25906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4736178" y="4752000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>
            <a:off x="4860000" y="4904400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90" name="Přímá spojnice 89"/>
          <p:cNvCxnSpPr/>
          <p:nvPr/>
        </p:nvCxnSpPr>
        <p:spPr bwMode="auto">
          <a:xfrm>
            <a:off x="4608000" y="4904400"/>
            <a:ext cx="0" cy="18453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7200000"/>
            </a:camera>
            <a:lightRig rig="threePt" dir="t"/>
          </a:scene3d>
        </p:spPr>
      </p:cxnSp>
      <p:cxnSp>
        <p:nvCxnSpPr>
          <p:cNvPr id="92" name="Přímá spojnice 91"/>
          <p:cNvCxnSpPr/>
          <p:nvPr/>
        </p:nvCxnSpPr>
        <p:spPr bwMode="auto">
          <a:xfrm>
            <a:off x="6372068" y="4544775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 flipV="1">
            <a:off x="5481558" y="5580000"/>
            <a:ext cx="1660157" cy="90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6300192" y="4482000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</p:cxnSp>
      <p:cxnSp>
        <p:nvCxnSpPr>
          <p:cNvPr id="97" name="Přímá spojnice 96"/>
          <p:cNvCxnSpPr/>
          <p:nvPr/>
        </p:nvCxnSpPr>
        <p:spPr bwMode="auto">
          <a:xfrm>
            <a:off x="6372200" y="4536000"/>
            <a:ext cx="0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</p:cxnSp>
      <p:cxnSp>
        <p:nvCxnSpPr>
          <p:cNvPr id="99" name="Přímá spojnice 98"/>
          <p:cNvCxnSpPr/>
          <p:nvPr/>
        </p:nvCxnSpPr>
        <p:spPr bwMode="auto">
          <a:xfrm>
            <a:off x="7524328" y="4544775"/>
            <a:ext cx="1120467" cy="198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>
            <a:stCxn id="85" idx="2"/>
          </p:cNvCxnSpPr>
          <p:nvPr/>
        </p:nvCxnSpPr>
        <p:spPr bwMode="auto">
          <a:xfrm flipH="1">
            <a:off x="7956376" y="4478554"/>
            <a:ext cx="218022" cy="211002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7141715" y="5472080"/>
            <a:ext cx="1820605" cy="362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7380312" y="4680000"/>
            <a:ext cx="1582008" cy="14401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7812360" y="4536000"/>
            <a:ext cx="504056" cy="20525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ovéPole 107"/>
          <p:cNvSpPr txBox="1"/>
          <p:nvPr/>
        </p:nvSpPr>
        <p:spPr>
          <a:xfrm>
            <a:off x="946340" y="6300000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059832" y="6300000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860000" y="6300000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6619405" y="6300000"/>
            <a:ext cx="3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ovéPole 111"/>
              <p:cNvSpPr txBox="1"/>
              <p:nvPr/>
            </p:nvSpPr>
            <p:spPr>
              <a:xfrm>
                <a:off x="8671308" y="6300000"/>
                <a:ext cx="3647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12" name="TextovéPole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1308" y="6300000"/>
                <a:ext cx="36473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24868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9" grpId="0"/>
      <p:bldP spid="4" grpId="0" animBg="1"/>
      <p:bldP spid="6" grpId="0" animBg="1"/>
      <p:bldP spid="7" grpId="0" animBg="1"/>
      <p:bldP spid="10" grpId="0" animBg="1"/>
      <p:bldP spid="11" grpId="0" animBg="1"/>
      <p:bldP spid="79" grpId="0"/>
      <p:bldP spid="80" grpId="0"/>
      <p:bldP spid="81" grpId="0"/>
      <p:bldP spid="83" grpId="0"/>
      <p:bldP spid="84" grpId="0"/>
      <p:bldP spid="85" grpId="0"/>
      <p:bldP spid="108" grpId="0"/>
      <p:bldP spid="109" grpId="0"/>
      <p:bldP spid="110" grpId="0"/>
      <p:bldP spid="111" grpId="0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</a:p>
          <a:p>
            <a:pPr algn="ctr"/>
            <a:r>
              <a:rPr lang="cs-CZ" sz="3200" dirty="0"/>
              <a:t>z</a:t>
            </a:r>
            <a:r>
              <a:rPr lang="cs-CZ" sz="3200" dirty="0" smtClean="0"/>
              <a:t>obrazení bodů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980000"/>
            <a:ext cx="597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bodu A je bod A´ - body A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´ jsou souměrně sdružené podle středu S.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700000"/>
            <a:ext cx="4964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úsečky AB je shodná úsečka A´B´ - úsečky jsou souměrně sdružené podle středu S.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" y="3420000"/>
            <a:ext cx="4859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trojúhelníku ABC je shodný trojúhelník A´B´C´ - trojúhelníky jsou souměrně sdružené podle středu S..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4500000"/>
            <a:ext cx="499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Body, které se zobrazí „sami do sebe“ se nazývají samodružné.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5220000"/>
            <a:ext cx="566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Samodružný je jediný bod – střed souměrnosti.</a:t>
            </a:r>
            <a:endParaRPr lang="cs-CZ" sz="1600" b="1" dirty="0"/>
          </a:p>
        </p:txBody>
      </p:sp>
      <p:grpSp>
        <p:nvGrpSpPr>
          <p:cNvPr id="80" name="Skupina 79"/>
          <p:cNvGrpSpPr/>
          <p:nvPr/>
        </p:nvGrpSpPr>
        <p:grpSpPr>
          <a:xfrm>
            <a:off x="6037965" y="3367137"/>
            <a:ext cx="72280" cy="224912"/>
            <a:chOff x="2123728" y="2412000"/>
            <a:chExt cx="72280" cy="224912"/>
          </a:xfrm>
        </p:grpSpPr>
        <p:cxnSp>
          <p:nvCxnSpPr>
            <p:cNvPr id="81" name="Přímá spojnice 8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Přímá spojnice 8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83" name="Skupina 82"/>
          <p:cNvGrpSpPr/>
          <p:nvPr/>
        </p:nvGrpSpPr>
        <p:grpSpPr>
          <a:xfrm>
            <a:off x="8180293" y="4892705"/>
            <a:ext cx="72280" cy="224912"/>
            <a:chOff x="2123728" y="2412000"/>
            <a:chExt cx="72280" cy="224912"/>
          </a:xfrm>
        </p:grpSpPr>
        <p:cxnSp>
          <p:nvCxnSpPr>
            <p:cNvPr id="84" name="Přímá spojnice 8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Přímá spojnice 8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86" name="Skupina 85"/>
          <p:cNvGrpSpPr/>
          <p:nvPr/>
        </p:nvGrpSpPr>
        <p:grpSpPr>
          <a:xfrm>
            <a:off x="6110253" y="5603909"/>
            <a:ext cx="72280" cy="224912"/>
            <a:chOff x="2123728" y="2412000"/>
            <a:chExt cx="72280" cy="224912"/>
          </a:xfrm>
        </p:grpSpPr>
        <p:cxnSp>
          <p:nvCxnSpPr>
            <p:cNvPr id="87" name="Přímá spojnice 86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Přímá spojnice 87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89" name="Přímá spojnice 88"/>
          <p:cNvCxnSpPr/>
          <p:nvPr/>
        </p:nvCxnSpPr>
        <p:spPr bwMode="auto">
          <a:xfrm>
            <a:off x="6038237" y="3479593"/>
            <a:ext cx="219619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6308253" y="3641909"/>
            <a:ext cx="1741379" cy="11892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000000"/>
            </a:camera>
            <a:lightRig rig="threePt" dir="t"/>
          </a:scene3d>
        </p:spPr>
      </p:cxnSp>
      <p:sp>
        <p:nvSpPr>
          <p:cNvPr id="91" name="Levá složená závorka 90"/>
          <p:cNvSpPr/>
          <p:nvPr/>
        </p:nvSpPr>
        <p:spPr bwMode="auto">
          <a:xfrm>
            <a:off x="6326293" y="3362705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Levá složená závorka 91"/>
          <p:cNvSpPr/>
          <p:nvPr/>
        </p:nvSpPr>
        <p:spPr bwMode="auto">
          <a:xfrm>
            <a:off x="7406733" y="4136957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7212209" y="477573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6168026" y="404636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795381" y="307890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8323782" y="464027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grpSp>
        <p:nvGrpSpPr>
          <p:cNvPr id="103" name="Skupina 102"/>
          <p:cNvGrpSpPr/>
          <p:nvPr/>
        </p:nvGrpSpPr>
        <p:grpSpPr>
          <a:xfrm>
            <a:off x="8144253" y="3839909"/>
            <a:ext cx="72280" cy="224912"/>
            <a:chOff x="2123728" y="2412000"/>
            <a:chExt cx="72280" cy="224912"/>
          </a:xfrm>
        </p:grpSpPr>
        <p:cxnSp>
          <p:nvCxnSpPr>
            <p:cNvPr id="104" name="Přímá spojnice 10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Přímá spojnice 10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106" name="TextovéPole 105"/>
          <p:cNvSpPr txBox="1"/>
          <p:nvPr/>
        </p:nvSpPr>
        <p:spPr>
          <a:xfrm>
            <a:off x="8478777" y="377700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B´</a:t>
            </a:r>
            <a:endParaRPr lang="cs-CZ" b="1" dirty="0"/>
          </a:p>
        </p:txBody>
      </p:sp>
      <p:sp>
        <p:nvSpPr>
          <p:cNvPr id="109" name="Levá složená závorka 108"/>
          <p:cNvSpPr/>
          <p:nvPr/>
        </p:nvSpPr>
        <p:spPr bwMode="auto">
          <a:xfrm>
            <a:off x="6560253" y="3992941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Levá složená závorka 109"/>
          <p:cNvSpPr/>
          <p:nvPr/>
        </p:nvSpPr>
        <p:spPr bwMode="auto">
          <a:xfrm>
            <a:off x="7604253" y="3695909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497185" y="453362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7563921" y="429857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grpSp>
        <p:nvGrpSpPr>
          <p:cNvPr id="113" name="Skupina 112"/>
          <p:cNvGrpSpPr/>
          <p:nvPr/>
        </p:nvGrpSpPr>
        <p:grpSpPr>
          <a:xfrm>
            <a:off x="8126253" y="2669909"/>
            <a:ext cx="72280" cy="224912"/>
            <a:chOff x="2123728" y="2412000"/>
            <a:chExt cx="72280" cy="224912"/>
          </a:xfrm>
        </p:grpSpPr>
        <p:cxnSp>
          <p:nvCxnSpPr>
            <p:cNvPr id="114" name="Přímá spojnice 11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Přímá spojnice 11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116" name="Přímá spojnice 115"/>
          <p:cNvCxnSpPr>
            <a:cxnSpLocks noChangeAspect="1"/>
          </p:cNvCxnSpPr>
          <p:nvPr/>
        </p:nvCxnSpPr>
        <p:spPr bwMode="auto">
          <a:xfrm>
            <a:off x="5660253" y="3227909"/>
            <a:ext cx="2982768" cy="20371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</p:cxnSp>
      <p:sp>
        <p:nvSpPr>
          <p:cNvPr id="117" name="TextovéPole 116"/>
          <p:cNvSpPr txBox="1"/>
          <p:nvPr/>
        </p:nvSpPr>
        <p:spPr>
          <a:xfrm>
            <a:off x="8216569" y="240876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18" name="Levá složená závorka 117"/>
          <p:cNvSpPr>
            <a:spLocks noChangeAspect="1"/>
          </p:cNvSpPr>
          <p:nvPr/>
        </p:nvSpPr>
        <p:spPr bwMode="auto">
          <a:xfrm>
            <a:off x="6308357" y="3992941"/>
            <a:ext cx="366543" cy="177167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56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TextovéPole 119"/>
          <p:cNvSpPr txBox="1"/>
          <p:nvPr/>
        </p:nvSpPr>
        <p:spPr>
          <a:xfrm>
            <a:off x="5939405" y="449699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046782" y="304324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5552526" y="557994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C´</a:t>
            </a:r>
            <a:endParaRPr lang="cs-CZ" b="1" dirty="0"/>
          </a:p>
        </p:txBody>
      </p:sp>
      <p:grpSp>
        <p:nvGrpSpPr>
          <p:cNvPr id="127" name="Skupina 126"/>
          <p:cNvGrpSpPr/>
          <p:nvPr/>
        </p:nvGrpSpPr>
        <p:grpSpPr>
          <a:xfrm>
            <a:off x="7117968" y="4123453"/>
            <a:ext cx="72280" cy="224912"/>
            <a:chOff x="2123728" y="2412000"/>
            <a:chExt cx="72280" cy="224912"/>
          </a:xfrm>
        </p:grpSpPr>
        <p:cxnSp>
          <p:nvCxnSpPr>
            <p:cNvPr id="128" name="Přímá spojnice 127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Přímá spojnice 128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130" name="Skupina 129"/>
          <p:cNvGrpSpPr/>
          <p:nvPr/>
        </p:nvGrpSpPr>
        <p:grpSpPr>
          <a:xfrm>
            <a:off x="6110253" y="4415909"/>
            <a:ext cx="72280" cy="224912"/>
            <a:chOff x="2123728" y="2412000"/>
            <a:chExt cx="72280" cy="224912"/>
          </a:xfrm>
        </p:grpSpPr>
        <p:cxnSp>
          <p:nvCxnSpPr>
            <p:cNvPr id="131" name="Přímá spojnice 13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Přímá spojnice 13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134" name="TextovéPole 133"/>
          <p:cNvSpPr txBox="1"/>
          <p:nvPr/>
        </p:nvSpPr>
        <p:spPr>
          <a:xfrm>
            <a:off x="5795381" y="477573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135" name="TextovéPole 134"/>
          <p:cNvSpPr txBox="1"/>
          <p:nvPr/>
        </p:nvSpPr>
        <p:spPr>
          <a:xfrm>
            <a:off x="6826796" y="3749404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H="1" flipV="1">
            <a:off x="8180565" y="3947921"/>
            <a:ext cx="53868" cy="10438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Přímá spojnice 135"/>
          <p:cNvCxnSpPr/>
          <p:nvPr/>
        </p:nvCxnSpPr>
        <p:spPr bwMode="auto">
          <a:xfrm flipH="1" flipV="1">
            <a:off x="6092333" y="3488885"/>
            <a:ext cx="53868" cy="10438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Levá složená závorka 136"/>
          <p:cNvSpPr>
            <a:spLocks noChangeAspect="1"/>
          </p:cNvSpPr>
          <p:nvPr/>
        </p:nvSpPr>
        <p:spPr bwMode="auto">
          <a:xfrm>
            <a:off x="7309966" y="2509300"/>
            <a:ext cx="366543" cy="177167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56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6038237" y="2808000"/>
            <a:ext cx="2142328" cy="66142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6146201" y="2777921"/>
            <a:ext cx="2052060" cy="170532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6146201" y="4991761"/>
            <a:ext cx="2088232" cy="7290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Přímá spojnice 137"/>
          <p:cNvCxnSpPr/>
          <p:nvPr/>
        </p:nvCxnSpPr>
        <p:spPr bwMode="auto">
          <a:xfrm flipH="1">
            <a:off x="6146529" y="3934070"/>
            <a:ext cx="2034036" cy="1786739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121809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8" grpId="0"/>
      <p:bldP spid="69" grpId="0"/>
      <p:bldP spid="70" grpId="0"/>
      <p:bldP spid="91" grpId="0" animBg="1"/>
      <p:bldP spid="91" grpId="1" animBg="1"/>
      <p:bldP spid="92" grpId="0" animBg="1"/>
      <p:bldP spid="92" grpId="1" animBg="1"/>
      <p:bldP spid="93" grpId="0"/>
      <p:bldP spid="93" grpId="1"/>
      <p:bldP spid="94" grpId="0"/>
      <p:bldP spid="94" grpId="1"/>
      <p:bldP spid="95" grpId="0"/>
      <p:bldP spid="96" grpId="0"/>
      <p:bldP spid="106" grpId="0"/>
      <p:bldP spid="109" grpId="0" animBg="1"/>
      <p:bldP spid="109" grpId="1" animBg="1"/>
      <p:bldP spid="110" grpId="0" animBg="1"/>
      <p:bldP spid="110" grpId="1" animBg="1"/>
      <p:bldP spid="111" grpId="0"/>
      <p:bldP spid="111" grpId="1"/>
      <p:bldP spid="112" grpId="0"/>
      <p:bldP spid="112" grpId="1"/>
      <p:bldP spid="117" grpId="0"/>
      <p:bldP spid="118" grpId="0" animBg="1"/>
      <p:bldP spid="118" grpId="1" animBg="1"/>
      <p:bldP spid="120" grpId="0"/>
      <p:bldP spid="120" grpId="1"/>
      <p:bldP spid="121" grpId="0"/>
      <p:bldP spid="121" grpId="1"/>
      <p:bldP spid="122" grpId="0"/>
      <p:bldP spid="134" grpId="0"/>
      <p:bldP spid="135" grpId="0"/>
      <p:bldP spid="137" grpId="0" animBg="1"/>
      <p:bldP spid="1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8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je shodné zobrazení tj. vzor i obraz jsou shodné geometrické útvary.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7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má jediný samodružný bod (bod, který se zobrazí sám do sebe).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34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je dána středem souměrnosti.</a:t>
            </a:r>
            <a:endParaRPr lang="cs-CZ" sz="23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468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Tímto bodem je střed souměrnosti.</a:t>
            </a:r>
            <a:endParaRPr lang="cs-CZ" sz="23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54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smtClean="0"/>
              <a:t>Úsečka </a:t>
            </a:r>
            <a:r>
              <a:rPr lang="cs-CZ" sz="2300" b="1" smtClean="0"/>
              <a:t>a její </a:t>
            </a:r>
            <a:r>
              <a:rPr lang="cs-CZ" sz="2300" b="1" dirty="0" smtClean="0"/>
              <a:t>obraz ve středové souměrnosti jsou shodné </a:t>
            </a:r>
            <a:br>
              <a:rPr lang="cs-CZ" sz="2300" b="1" dirty="0" smtClean="0"/>
            </a:br>
            <a:r>
              <a:rPr lang="cs-CZ" sz="2300" b="1" dirty="0" smtClean="0"/>
              <a:t>a </a:t>
            </a:r>
            <a:r>
              <a:rPr lang="cs-CZ" sz="2300" b="1" i="1" dirty="0" smtClean="0"/>
              <a:t>rovnoběžné</a:t>
            </a:r>
            <a:r>
              <a:rPr lang="cs-CZ" sz="2300" b="1" dirty="0" smtClean="0"/>
              <a:t> úsečky.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40530774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  <p:bldP spid="6" grpId="0"/>
      <p:bldP spid="6" grpId="1"/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</a:p>
          <a:p>
            <a:pPr algn="ctr"/>
            <a:r>
              <a:rPr lang="cs-CZ" sz="3200" dirty="0" smtClean="0"/>
              <a:t>středově souměrné útvary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216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Středově souměrný útvar je takový, který má střed souměrnosti.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52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Středově souměrný útvar se ve středové souměrnosti se středem </a:t>
            </a:r>
            <a:r>
              <a:rPr lang="cs-CZ" sz="1600" b="1" i="1" dirty="0" smtClean="0"/>
              <a:t>S</a:t>
            </a:r>
            <a:r>
              <a:rPr lang="cs-CZ" sz="1600" b="1" dirty="0" smtClean="0"/>
              <a:t> zobrazí sám na sebe.</a:t>
            </a:r>
            <a:endParaRPr lang="cs-CZ" sz="1600" b="1" i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288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 </a:t>
            </a:r>
            <a:r>
              <a:rPr lang="cs-CZ" sz="1600" b="1" i="1" dirty="0" smtClean="0"/>
              <a:t>S</a:t>
            </a:r>
            <a:r>
              <a:rPr lang="cs-CZ" sz="1600" b="1" dirty="0" smtClean="0"/>
              <a:t> je střed souměrnosti středově souměrného útvaru.</a:t>
            </a:r>
            <a:endParaRPr lang="cs-CZ" sz="1600" b="1" i="1" dirty="0"/>
          </a:p>
        </p:txBody>
      </p:sp>
      <p:sp>
        <p:nvSpPr>
          <p:cNvPr id="4" name="Rovnoramenný trojúhelník 3"/>
          <p:cNvSpPr/>
          <p:nvPr/>
        </p:nvSpPr>
        <p:spPr bwMode="auto">
          <a:xfrm>
            <a:off x="253208" y="4680000"/>
            <a:ext cx="1224136" cy="1440160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1800000" y="4968000"/>
            <a:ext cx="1944000" cy="115212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vnoramenný trojúhelník 6"/>
          <p:cNvSpPr/>
          <p:nvPr/>
        </p:nvSpPr>
        <p:spPr bwMode="auto">
          <a:xfrm>
            <a:off x="4067944" y="5004000"/>
            <a:ext cx="1336468" cy="1152128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5760000" y="4968000"/>
            <a:ext cx="1224136" cy="122413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7380312" y="4752000"/>
            <a:ext cx="1440160" cy="144016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17730" y="360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Jsou následující obrazce středově souměrné? Pokud ano, urči střed souměrnosti.</a:t>
            </a:r>
            <a:endParaRPr lang="cs-CZ" sz="1600" b="1" i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7013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r</a:t>
            </a:r>
            <a:r>
              <a:rPr lang="cs-CZ" sz="1600" b="1" dirty="0" smtClean="0"/>
              <a:t>ovnoramenný trojúhelník</a:t>
            </a:r>
            <a:endParaRPr lang="cs-CZ" sz="1600" b="1" i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60000" y="4140000"/>
            <a:ext cx="1593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obdélník</a:t>
            </a:r>
            <a:endParaRPr lang="cs-CZ" sz="1600" b="1" i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88800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rovnostranný trojúhelník</a:t>
            </a:r>
            <a:endParaRPr lang="cs-CZ" sz="1600" b="1" i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940000" y="4140000"/>
            <a:ext cx="1201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čtverec</a:t>
            </a:r>
            <a:endParaRPr lang="cs-CZ" sz="1600" b="1" i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7704000" y="4140000"/>
            <a:ext cx="940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kruh</a:t>
            </a:r>
            <a:endParaRPr lang="cs-CZ" sz="1600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946340" y="6300000"/>
            <a:ext cx="531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059832" y="6300000"/>
            <a:ext cx="828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684779" y="6300000"/>
            <a:ext cx="71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6336061" y="6300000"/>
            <a:ext cx="64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028656" y="6300000"/>
            <a:ext cx="79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grpSp>
        <p:nvGrpSpPr>
          <p:cNvPr id="37" name="Skupina 36"/>
          <p:cNvGrpSpPr/>
          <p:nvPr/>
        </p:nvGrpSpPr>
        <p:grpSpPr>
          <a:xfrm>
            <a:off x="8028384" y="5364328"/>
            <a:ext cx="72280" cy="224912"/>
            <a:chOff x="2123728" y="2412000"/>
            <a:chExt cx="72280" cy="224912"/>
          </a:xfrm>
        </p:grpSpPr>
        <p:cxnSp>
          <p:nvCxnSpPr>
            <p:cNvPr id="38" name="Přímá spojnice 37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Přímá spojnice 38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40" name="Skupina 39"/>
          <p:cNvGrpSpPr/>
          <p:nvPr/>
        </p:nvGrpSpPr>
        <p:grpSpPr>
          <a:xfrm>
            <a:off x="2736504" y="5431608"/>
            <a:ext cx="72280" cy="224912"/>
            <a:chOff x="2123728" y="2412000"/>
            <a:chExt cx="72280" cy="224912"/>
          </a:xfrm>
        </p:grpSpPr>
        <p:cxnSp>
          <p:nvCxnSpPr>
            <p:cNvPr id="41" name="Přímá spojnice 4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Přímá spojnice 4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46" name="Skupina 45"/>
          <p:cNvGrpSpPr/>
          <p:nvPr/>
        </p:nvGrpSpPr>
        <p:grpSpPr>
          <a:xfrm>
            <a:off x="6336060" y="5490000"/>
            <a:ext cx="72280" cy="224912"/>
            <a:chOff x="2123728" y="2412000"/>
            <a:chExt cx="72280" cy="224912"/>
          </a:xfrm>
        </p:grpSpPr>
        <p:cxnSp>
          <p:nvCxnSpPr>
            <p:cNvPr id="47" name="Přímá spojnice 46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Přímá spojnice 47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49" name="Přímá spojnice 48"/>
          <p:cNvCxnSpPr/>
          <p:nvPr/>
        </p:nvCxnSpPr>
        <p:spPr bwMode="auto">
          <a:xfrm>
            <a:off x="1477344" y="5544000"/>
            <a:ext cx="259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772000" y="4544775"/>
            <a:ext cx="0" cy="2052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5481558" y="5580000"/>
            <a:ext cx="1660157" cy="90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6372068" y="4544775"/>
            <a:ext cx="0" cy="2052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>
            <a:off x="7956376" y="4478554"/>
            <a:ext cx="218022" cy="2110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141715" y="5472080"/>
            <a:ext cx="1820605" cy="36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68729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9" grpId="0"/>
      <p:bldP spid="4" grpId="0" animBg="1"/>
      <p:bldP spid="6" grpId="0" animBg="1"/>
      <p:bldP spid="7" grpId="0" animBg="1"/>
      <p:bldP spid="10" grpId="0" animBg="1"/>
      <p:bldP spid="11" grpId="0" animBg="1"/>
      <p:bldP spid="79" grpId="0"/>
      <p:bldP spid="80" grpId="0"/>
      <p:bldP spid="81" grpId="0"/>
      <p:bldP spid="83" grpId="0"/>
      <p:bldP spid="84" grpId="0"/>
      <p:bldP spid="85" grpId="0"/>
      <p:bldP spid="108" grpId="0"/>
      <p:bldP spid="109" grpId="0"/>
      <p:bldP spid="110" grpId="0"/>
      <p:bldP spid="111" grpId="0"/>
      <p:bldP spid="11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3732</TotalTime>
  <Words>413</Words>
  <Application>Microsoft Office PowerPoint</Application>
  <PresentationFormat>Předvádění na obrazovce (4:3)</PresentationFormat>
  <Paragraphs>92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Středová souměrnost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548</cp:revision>
  <dcterms:created xsi:type="dcterms:W3CDTF">2012-01-02T08:14:14Z</dcterms:created>
  <dcterms:modified xsi:type="dcterms:W3CDTF">2012-05-29T09:40:56Z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