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8" r:id="rId3"/>
    <p:sldId id="334" r:id="rId4"/>
    <p:sldId id="347" r:id="rId5"/>
    <p:sldId id="340" r:id="rId6"/>
    <p:sldId id="348" r:id="rId7"/>
    <p:sldId id="349" r:id="rId8"/>
    <p:sldId id="350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762806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903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589808"/>
          </a:xfrm>
        </p:spPr>
        <p:txBody>
          <a:bodyPr/>
          <a:lstStyle/>
          <a:p>
            <a:pPr algn="ctr"/>
            <a:r>
              <a:rPr lang="cs-CZ" sz="5400" dirty="0" smtClean="0"/>
              <a:t>Shodnost trojúhelníků</a:t>
            </a:r>
            <a:br>
              <a:rPr lang="cs-CZ" sz="5400" dirty="0" smtClean="0"/>
            </a:br>
            <a:r>
              <a:rPr lang="cs-CZ" sz="5400" dirty="0" smtClean="0"/>
              <a:t>Konstrukce trojúhelníků</a:t>
            </a:r>
            <a:br>
              <a:rPr lang="cs-CZ" sz="5400" dirty="0" smtClean="0"/>
            </a:br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6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6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52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/>
              <a:t>Dva geometrické útvary v rovině nazýváme shodné </a:t>
            </a:r>
            <a:r>
              <a:rPr lang="cs-CZ" sz="2300" b="1" dirty="0" smtClean="0"/>
              <a:t>mají </a:t>
            </a:r>
            <a:r>
              <a:rPr lang="cs-CZ" sz="2300" b="1" dirty="0"/>
              <a:t>stejný tvar a stejnou </a:t>
            </a:r>
            <a:r>
              <a:rPr lang="cs-CZ" sz="2300" b="1" dirty="0" smtClean="0"/>
              <a:t>velikost.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Shodnost trojúhelníků</a:t>
            </a:r>
          </a:p>
          <a:p>
            <a:pPr algn="ctr"/>
            <a:r>
              <a:rPr lang="cs-CZ" sz="5400" dirty="0" smtClean="0"/>
              <a:t>Věta usu </a:t>
            </a:r>
            <a:endParaRPr lang="cs-CZ" sz="5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220072" y="1958353"/>
            <a:ext cx="315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usu</a:t>
            </a:r>
            <a:r>
              <a:rPr lang="cs-CZ" sz="1600" b="1" dirty="0" smtClean="0"/>
              <a:t> – </a:t>
            </a:r>
            <a:r>
              <a:rPr lang="cs-CZ" sz="1600" b="1" dirty="0" smtClean="0">
                <a:solidFill>
                  <a:srgbClr val="FF0000"/>
                </a:solidFill>
              </a:rPr>
              <a:t>ú</a:t>
            </a:r>
            <a:r>
              <a:rPr lang="cs-CZ" sz="1600" b="1" dirty="0" smtClean="0"/>
              <a:t>hel,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trana, </a:t>
            </a:r>
            <a:r>
              <a:rPr lang="cs-CZ" sz="1600" b="1" dirty="0" smtClean="0">
                <a:solidFill>
                  <a:srgbClr val="FF0000"/>
                </a:solidFill>
              </a:rPr>
              <a:t>ú</a:t>
            </a:r>
            <a:r>
              <a:rPr lang="cs-CZ" sz="1600" b="1" dirty="0" smtClean="0"/>
              <a:t>hel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3488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 dirty="0">
                <a:solidFill>
                  <a:srgbClr val="FF0000"/>
                </a:solidFill>
              </a:rPr>
              <a:t>Shodují-li se dva trojúhelníky v jedné straně a v obou úhlech </a:t>
            </a:r>
            <a:r>
              <a:rPr lang="cs-CZ" sz="2000" b="1" dirty="0" smtClean="0">
                <a:solidFill>
                  <a:srgbClr val="FF0000"/>
                </a:solidFill>
              </a:rPr>
              <a:t/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k</a:t>
            </a:r>
            <a:r>
              <a:rPr lang="cs-CZ" sz="2000" b="1" dirty="0">
                <a:solidFill>
                  <a:srgbClr val="FF0000"/>
                </a:solidFill>
              </a:rPr>
              <a:t> </a:t>
            </a:r>
            <a:r>
              <a:rPr lang="cs-CZ" sz="2000" b="1" dirty="0" smtClean="0">
                <a:solidFill>
                  <a:srgbClr val="FF0000"/>
                </a:solidFill>
              </a:rPr>
              <a:t>ní přilehlých</a:t>
            </a:r>
            <a:r>
              <a:rPr lang="cs-CZ" sz="2000" b="1" dirty="0">
                <a:solidFill>
                  <a:srgbClr val="FF0000"/>
                </a:solidFill>
              </a:rPr>
              <a:t>, pak jsou shodné.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" name="Pravoúhlý trojúhelník 24"/>
          <p:cNvSpPr/>
          <p:nvPr/>
        </p:nvSpPr>
        <p:spPr bwMode="auto">
          <a:xfrm>
            <a:off x="657671" y="3383739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Pravoúhlý trojúhelník 25"/>
          <p:cNvSpPr/>
          <p:nvPr/>
        </p:nvSpPr>
        <p:spPr bwMode="auto">
          <a:xfrm rot="14686943">
            <a:off x="3570485" y="3271506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161647" y="6102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70981" y="5094476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592694" y="3726324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949621" y="6029875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427984" y="2708920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35" name="Volný tvar 34"/>
          <p:cNvSpPr/>
          <p:nvPr/>
        </p:nvSpPr>
        <p:spPr bwMode="auto">
          <a:xfrm>
            <a:off x="540459" y="4346631"/>
            <a:ext cx="336177" cy="255852"/>
          </a:xfrm>
          <a:custGeom>
            <a:avLst/>
            <a:gdLst>
              <a:gd name="connsiteX0" fmla="*/ 0 w 336177"/>
              <a:gd name="connsiteY0" fmla="*/ 255494 h 255852"/>
              <a:gd name="connsiteX1" fmla="*/ 268941 w 336177"/>
              <a:gd name="connsiteY1" fmla="*/ 215153 h 255852"/>
              <a:gd name="connsiteX2" fmla="*/ 336177 w 336177"/>
              <a:gd name="connsiteY2" fmla="*/ 0 h 2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77" h="255852">
                <a:moveTo>
                  <a:pt x="0" y="255494"/>
                </a:moveTo>
                <a:cubicBezTo>
                  <a:pt x="106456" y="256614"/>
                  <a:pt x="212912" y="257735"/>
                  <a:pt x="268941" y="215153"/>
                </a:cubicBezTo>
                <a:cubicBezTo>
                  <a:pt x="324971" y="172571"/>
                  <a:pt x="330574" y="86285"/>
                  <a:pt x="33617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louk 35"/>
          <p:cNvSpPr/>
          <p:nvPr/>
        </p:nvSpPr>
        <p:spPr bwMode="auto">
          <a:xfrm rot="13146491">
            <a:off x="5216458" y="3564613"/>
            <a:ext cx="803329" cy="73049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 rot="14168296">
            <a:off x="2030751" y="514556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louk 37"/>
          <p:cNvSpPr/>
          <p:nvPr/>
        </p:nvSpPr>
        <p:spPr bwMode="auto">
          <a:xfrm rot="20264183">
            <a:off x="936938" y="5731508"/>
            <a:ext cx="761620" cy="72712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20764175">
            <a:off x="3915369" y="4957792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7174233">
            <a:off x="4175824" y="290921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220072" y="3735416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m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4266257" y="4972585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l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427984" y="3208413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k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1313295" y="5670540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g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504482" y="42331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  <a:sym typeface="Symbol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2126038" y="51572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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013267" y="397771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97569" y="315862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868696" y="4796533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285838" y="4289891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967829" y="5688887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12867" y="4950460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200000" y="290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 k 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0" y="344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0" y="398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g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m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𝑲𝑳𝑴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𝒖𝒔𝒖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Volný tvar 9"/>
          <p:cNvSpPr/>
          <p:nvPr/>
        </p:nvSpPr>
        <p:spPr bwMode="auto">
          <a:xfrm>
            <a:off x="504482" y="5204012"/>
            <a:ext cx="4630313" cy="1593556"/>
          </a:xfrm>
          <a:custGeom>
            <a:avLst/>
            <a:gdLst>
              <a:gd name="connsiteX0" fmla="*/ 28173 w 4598191"/>
              <a:gd name="connsiteY0" fmla="*/ 161364 h 1593556"/>
              <a:gd name="connsiteX1" fmla="*/ 606397 w 4598191"/>
              <a:gd name="connsiteY1" fmla="*/ 1519517 h 1593556"/>
              <a:gd name="connsiteX2" fmla="*/ 4129526 w 4598191"/>
              <a:gd name="connsiteY2" fmla="*/ 1264023 h 1593556"/>
              <a:gd name="connsiteX3" fmla="*/ 4559832 w 4598191"/>
              <a:gd name="connsiteY3" fmla="*/ 0 h 1593556"/>
              <a:gd name="connsiteX4" fmla="*/ 4559832 w 4598191"/>
              <a:gd name="connsiteY4" fmla="*/ 0 h 1593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8191" h="1593556">
                <a:moveTo>
                  <a:pt x="28173" y="161364"/>
                </a:moveTo>
                <a:cubicBezTo>
                  <a:pt x="-24495" y="748552"/>
                  <a:pt x="-77162" y="1335741"/>
                  <a:pt x="606397" y="1519517"/>
                </a:cubicBezTo>
                <a:cubicBezTo>
                  <a:pt x="1289956" y="1703294"/>
                  <a:pt x="3470620" y="1517276"/>
                  <a:pt x="4129526" y="1264023"/>
                </a:cubicBezTo>
                <a:cubicBezTo>
                  <a:pt x="4788432" y="1010770"/>
                  <a:pt x="4559832" y="0"/>
                  <a:pt x="4559832" y="0"/>
                </a:cubicBezTo>
                <a:lnTo>
                  <a:pt x="4559832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Volný tvar 10"/>
          <p:cNvSpPr/>
          <p:nvPr/>
        </p:nvSpPr>
        <p:spPr bwMode="auto">
          <a:xfrm>
            <a:off x="524435" y="3511976"/>
            <a:ext cx="3792071" cy="1987871"/>
          </a:xfrm>
          <a:custGeom>
            <a:avLst/>
            <a:gdLst>
              <a:gd name="connsiteX0" fmla="*/ 0 w 3792071"/>
              <a:gd name="connsiteY0" fmla="*/ 737295 h 1987871"/>
              <a:gd name="connsiteX1" fmla="*/ 1277471 w 3792071"/>
              <a:gd name="connsiteY1" fmla="*/ 51495 h 1987871"/>
              <a:gd name="connsiteX2" fmla="*/ 3281083 w 3792071"/>
              <a:gd name="connsiteY2" fmla="*/ 266648 h 1987871"/>
              <a:gd name="connsiteX3" fmla="*/ 3792071 w 3792071"/>
              <a:gd name="connsiteY3" fmla="*/ 1987871 h 1987871"/>
              <a:gd name="connsiteX4" fmla="*/ 3792071 w 3792071"/>
              <a:gd name="connsiteY4" fmla="*/ 1987871 h 198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2071" h="1987871">
                <a:moveTo>
                  <a:pt x="0" y="737295"/>
                </a:moveTo>
                <a:cubicBezTo>
                  <a:pt x="365312" y="433615"/>
                  <a:pt x="730624" y="129936"/>
                  <a:pt x="1277471" y="51495"/>
                </a:cubicBezTo>
                <a:cubicBezTo>
                  <a:pt x="1824318" y="-26946"/>
                  <a:pt x="2861983" y="-56081"/>
                  <a:pt x="3281083" y="266648"/>
                </a:cubicBezTo>
                <a:cubicBezTo>
                  <a:pt x="3700183" y="589377"/>
                  <a:pt x="3792071" y="1987871"/>
                  <a:pt x="3792071" y="1987871"/>
                </a:cubicBezTo>
                <a:lnTo>
                  <a:pt x="3792071" y="1987871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Volný tvar 14"/>
          <p:cNvSpPr/>
          <p:nvPr/>
        </p:nvSpPr>
        <p:spPr bwMode="auto">
          <a:xfrm>
            <a:off x="1492624" y="4061012"/>
            <a:ext cx="3983407" cy="2727309"/>
          </a:xfrm>
          <a:custGeom>
            <a:avLst/>
            <a:gdLst>
              <a:gd name="connsiteX0" fmla="*/ 0 w 3983407"/>
              <a:gd name="connsiteY0" fmla="*/ 1869141 h 2727309"/>
              <a:gd name="connsiteX1" fmla="*/ 3455894 w 3983407"/>
              <a:gd name="connsiteY1" fmla="*/ 2635623 h 2727309"/>
              <a:gd name="connsiteX2" fmla="*/ 3913094 w 3983407"/>
              <a:gd name="connsiteY2" fmla="*/ 0 h 272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83407" h="2727309">
                <a:moveTo>
                  <a:pt x="0" y="1869141"/>
                </a:moveTo>
                <a:cubicBezTo>
                  <a:pt x="1401856" y="2408144"/>
                  <a:pt x="2803712" y="2947147"/>
                  <a:pt x="3455894" y="2635623"/>
                </a:cubicBezTo>
                <a:cubicBezTo>
                  <a:pt x="4108076" y="2324100"/>
                  <a:pt x="4010585" y="1162050"/>
                  <a:pt x="391309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" grpId="1"/>
      <p:bldP spid="10" grpId="0" animBg="1"/>
      <p:bldP spid="11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Postup při konstrukcích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060000"/>
            <a:ext cx="856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solidFill>
                  <a:srgbClr val="FF0000"/>
                </a:solidFill>
              </a:rPr>
              <a:t>Náčrt</a:t>
            </a:r>
            <a:r>
              <a:rPr lang="cs-CZ" b="1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Rozbor</a:t>
            </a:r>
            <a:r>
              <a:rPr lang="cs-CZ" b="1" dirty="0" smtClean="0"/>
              <a:t> úlohy, kde si načrtneme a zakreslujeme postup budoucí </a:t>
            </a:r>
            <a:br>
              <a:rPr lang="cs-CZ" b="1" dirty="0" smtClean="0"/>
            </a:br>
            <a:r>
              <a:rPr lang="cs-CZ" b="1" dirty="0" smtClean="0"/>
              <a:t>    konstrukce.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37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>
                <a:solidFill>
                  <a:srgbClr val="FF0000"/>
                </a:solidFill>
              </a:rPr>
              <a:t>Postup konstrukce</a:t>
            </a:r>
            <a:r>
              <a:rPr lang="cs-CZ" b="1" dirty="0"/>
              <a:t> je přesný postup zapsaný pomocí matematických </a:t>
            </a:r>
            <a:r>
              <a:rPr lang="cs-CZ" b="1" dirty="0" smtClean="0"/>
              <a:t>  </a:t>
            </a:r>
            <a:br>
              <a:rPr lang="cs-CZ" b="1" dirty="0" smtClean="0"/>
            </a:br>
            <a:r>
              <a:rPr lang="cs-CZ" b="1" dirty="0" smtClean="0"/>
              <a:t>    značek </a:t>
            </a:r>
            <a:r>
              <a:rPr lang="cs-CZ" b="1" dirty="0"/>
              <a:t>- </a:t>
            </a:r>
            <a:r>
              <a:rPr lang="cs-CZ" b="1" dirty="0" smtClean="0"/>
              <a:t>symbolů, </a:t>
            </a:r>
            <a:r>
              <a:rPr lang="cs-CZ" b="1" dirty="0"/>
              <a:t>písmen a čísel.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450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solidFill>
                  <a:srgbClr val="FF0000"/>
                </a:solidFill>
              </a:rPr>
              <a:t>Konstrukce</a:t>
            </a:r>
            <a:r>
              <a:rPr lang="cs-CZ" b="1" dirty="0" smtClean="0"/>
              <a:t> – samotné (přesné) narýsování trojúhelníku.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60000" y="504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5) </a:t>
            </a:r>
            <a:r>
              <a:rPr lang="cs-CZ" b="1" dirty="0" smtClean="0">
                <a:solidFill>
                  <a:srgbClr val="FF0000"/>
                </a:solidFill>
              </a:rPr>
              <a:t>Důkaz</a:t>
            </a:r>
            <a:r>
              <a:rPr lang="cs-CZ" b="1" dirty="0" smtClean="0"/>
              <a:t> – ověření, zda sestrojený trojúhelník odpovídá zadání.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60000" y="55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6) </a:t>
            </a:r>
            <a:r>
              <a:rPr lang="cs-CZ" b="1" dirty="0" smtClean="0">
                <a:solidFill>
                  <a:srgbClr val="FF0000"/>
                </a:solidFill>
              </a:rPr>
              <a:t>Diskuze</a:t>
            </a:r>
            <a:r>
              <a:rPr lang="cs-CZ" b="1" dirty="0" smtClean="0"/>
              <a:t> – zjištění možného počtu řešení za daných podmínek </a:t>
            </a:r>
            <a:br>
              <a:rPr lang="cs-CZ" b="1" dirty="0" smtClean="0"/>
            </a:br>
            <a:r>
              <a:rPr lang="cs-CZ" b="1" dirty="0" smtClean="0"/>
              <a:t>    (využití především od 8. </a:t>
            </a:r>
            <a:r>
              <a:rPr lang="cs-CZ" b="1" dirty="0"/>
              <a:t>r</a:t>
            </a:r>
            <a:r>
              <a:rPr lang="cs-CZ" b="1" dirty="0" smtClean="0"/>
              <a:t>očníku)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44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 smtClean="0"/>
              <a:t>= 53 mm;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= 69°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56°.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9552" y="271529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být součet velikostí zadaných úhlů menší než 180°.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54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 + g</a:t>
            </a:r>
            <a:r>
              <a:rPr lang="cs-CZ" b="1" dirty="0" smtClean="0"/>
              <a:t> &lt; 180°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15816" y="4140000"/>
            <a:ext cx="226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69° + 56° &lt; 180°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40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40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ovéPole 9"/>
          <p:cNvSpPr txBox="1"/>
          <p:nvPr/>
        </p:nvSpPr>
        <p:spPr>
          <a:xfrm>
            <a:off x="3411932" y="4680000"/>
            <a:ext cx="159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125° &lt; 180°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53 mm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187624" y="36450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5889" y="64533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64533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19672" y="63813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73337" y="49751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5576" y="48193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CBY;|</a:t>
            </a:r>
            <a:r>
              <a:rPr lang="cs-CZ" b="1" dirty="0" smtClean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CBY| 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=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69°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44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↦BY </a:t>
            </a:r>
            <a:r>
              <a:rPr lang="cs-CZ" b="1" dirty="0">
                <a:latin typeface="Cambria Math"/>
                <a:ea typeface="Cambria Math"/>
              </a:rPr>
              <a:t>∩ </a:t>
            </a:r>
            <a:r>
              <a:rPr lang="cs-CZ" b="1" dirty="0" smtClean="0">
                <a:latin typeface="Cambria Math"/>
                <a:ea typeface="Cambria Math"/>
              </a:rPr>
              <a:t>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40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576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612000" y="6448722"/>
            <a:ext cx="29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1015398" y="3692331"/>
            <a:ext cx="2512086" cy="2758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612000" y="3573016"/>
            <a:ext cx="1007672" cy="2877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12000" y="6453336"/>
            <a:ext cx="29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blouk 28"/>
          <p:cNvSpPr/>
          <p:nvPr/>
        </p:nvSpPr>
        <p:spPr bwMode="auto">
          <a:xfrm rot="15242599">
            <a:off x="2696315" y="5873795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843808" y="59492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ym typeface="Symbol"/>
              </a:rPr>
              <a:t></a:t>
            </a:r>
            <a:endParaRPr lang="cs-CZ" sz="2000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703875" y="4293388"/>
            <a:ext cx="0" cy="2838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703875" y="40231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9" name="Obdélník 48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↦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polopřímka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Oblouk 56"/>
          <p:cNvSpPr/>
          <p:nvPr/>
        </p:nvSpPr>
        <p:spPr bwMode="auto">
          <a:xfrm>
            <a:off x="323528" y="5980718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30293" y="605322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Symbol" pitchFamily="18" charset="2"/>
                <a:sym typeface="Symbol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cxnSp>
        <p:nvCxnSpPr>
          <p:cNvPr id="59" name="Přímá spojnice 58"/>
          <p:cNvCxnSpPr/>
          <p:nvPr/>
        </p:nvCxnSpPr>
        <p:spPr bwMode="auto">
          <a:xfrm>
            <a:off x="1533546" y="3573016"/>
            <a:ext cx="158134" cy="141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1331640" y="323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80343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29" grpId="0" animBg="1"/>
      <p:bldP spid="42" grpId="0"/>
      <p:bldP spid="45" grpId="0"/>
      <p:bldP spid="49" grpId="0"/>
      <p:bldP spid="57" grpId="0" animBg="1"/>
      <p:bldP spid="58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1. BC; |BC| = 53 mm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CBY;|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CBY| = 69°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91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4. A; A </a:t>
            </a:r>
            <a:r>
              <a:rPr lang="cs-CZ" b="1" dirty="0">
                <a:latin typeface="Cambria Math"/>
                <a:ea typeface="Cambria Math"/>
              </a:rPr>
              <a:t>∈ ↦BY 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492000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6634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339752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17535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547664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 flipV="1">
            <a:off x="1656000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blouk 29"/>
          <p:cNvSpPr/>
          <p:nvPr/>
        </p:nvSpPr>
        <p:spPr bwMode="auto">
          <a:xfrm rot="15242599">
            <a:off x="2768323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1907704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1812273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907704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584000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cxnSpLocks noChangeAspect="1"/>
          </p:cNvCxnSpPr>
          <p:nvPr/>
        </p:nvCxnSpPr>
        <p:spPr bwMode="auto">
          <a:xfrm flipH="1" flipV="1">
            <a:off x="2124000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584000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blouk 50"/>
          <p:cNvSpPr/>
          <p:nvPr/>
        </p:nvSpPr>
        <p:spPr bwMode="auto">
          <a:xfrm rot="186808">
            <a:off x="1211525" y="5308745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 flipV="1">
            <a:off x="1593365" y="2656915"/>
            <a:ext cx="851377" cy="3067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251476" y="3060000"/>
            <a:ext cx="160284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2408063" y="2802994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5234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5" grpId="0"/>
      <p:bldP spid="43" grpId="0"/>
      <p:bldP spid="50" grpId="0"/>
      <p:bldP spid="52" grpId="0"/>
      <p:bldP spid="53" grpId="0"/>
      <p:bldP spid="30" grpId="0" animBg="1"/>
      <p:bldP spid="36" grpId="0"/>
      <p:bldP spid="9" grpId="0"/>
      <p:bldP spid="51" grpId="0" animBg="1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je délka </a:t>
            </a:r>
            <a:r>
              <a:rPr lang="cs-CZ" sz="1600" b="1" smtClean="0"/>
              <a:t>strany </a:t>
            </a:r>
            <a:r>
              <a:rPr lang="cs-CZ" sz="1600" b="1" i="1" smtClean="0"/>
              <a:t>a</a:t>
            </a:r>
            <a:r>
              <a:rPr lang="cs-CZ" sz="1600" b="1" smtClean="0"/>
              <a:t> </a:t>
            </a:r>
            <a:r>
              <a:rPr lang="cs-CZ" sz="1600" b="1" dirty="0" smtClean="0"/>
              <a:t>a velikost úhlů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1600" b="1" dirty="0" smtClean="0"/>
              <a:t>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 </a:t>
            </a:r>
            <a:br>
              <a:rPr lang="cs-CZ" sz="1600" b="1" dirty="0" smtClean="0"/>
            </a:br>
            <a:r>
              <a:rPr lang="cs-CZ" sz="1600" b="1" dirty="0" smtClean="0"/>
              <a:t>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polopřímek CX a BY.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50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cxnSp>
        <p:nvCxnSpPr>
          <p:cNvPr id="61" name="Přímá spojnice 60"/>
          <p:cNvCxnSpPr/>
          <p:nvPr/>
        </p:nvCxnSpPr>
        <p:spPr bwMode="auto">
          <a:xfrm>
            <a:off x="287752" y="6261850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503776" y="6149184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2411880" y="6149184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318626" y="6444044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286229" y="6444044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259632" y="62119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737415" y="49155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67544" y="50691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69" name="Přímá spojnice 68"/>
          <p:cNvCxnSpPr/>
          <p:nvPr/>
        </p:nvCxnSpPr>
        <p:spPr bwMode="auto">
          <a:xfrm flipH="1" flipV="1">
            <a:off x="575880" y="3547936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Oblouk 69"/>
          <p:cNvSpPr/>
          <p:nvPr/>
        </p:nvSpPr>
        <p:spPr bwMode="auto">
          <a:xfrm rot="15242599">
            <a:off x="1688203" y="5680043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827584" y="383593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32153" y="3475596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73" name="TextovéPole 72"/>
          <p:cNvSpPr txBox="1"/>
          <p:nvPr/>
        </p:nvSpPr>
        <p:spPr>
          <a:xfrm>
            <a:off x="827584" y="3732602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74" name="Přímá spojnice 73"/>
          <p:cNvCxnSpPr/>
          <p:nvPr/>
        </p:nvCxnSpPr>
        <p:spPr bwMode="auto">
          <a:xfrm>
            <a:off x="503880" y="6265936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>
            <a:cxnSpLocks noChangeAspect="1"/>
          </p:cNvCxnSpPr>
          <p:nvPr/>
        </p:nvCxnSpPr>
        <p:spPr bwMode="auto">
          <a:xfrm flipH="1" flipV="1">
            <a:off x="1043880" y="4245850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V="1">
            <a:off x="503880" y="4245850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Oblouk 76"/>
          <p:cNvSpPr/>
          <p:nvPr/>
        </p:nvSpPr>
        <p:spPr bwMode="auto">
          <a:xfrm rot="186808">
            <a:off x="131405" y="5796681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 flipV="1">
            <a:off x="513245" y="3144851"/>
            <a:ext cx="851377" cy="3067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1171356" y="3547936"/>
            <a:ext cx="160284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327943" y="3290930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3289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3" grpId="0"/>
      <p:bldP spid="26" grpId="0"/>
      <p:bldP spid="4" grpId="0"/>
      <p:bldP spid="29" grpId="0"/>
      <p:bldP spid="30" grpId="0"/>
      <p:bldP spid="64" grpId="0"/>
      <p:bldP spid="65" grpId="0"/>
      <p:bldP spid="66" grpId="0"/>
      <p:bldP spid="67" grpId="0"/>
      <p:bldP spid="68" grpId="0"/>
      <p:bldP spid="70" grpId="0" animBg="1"/>
      <p:bldP spid="72" grpId="0"/>
      <p:bldP spid="73" grpId="0"/>
      <p:bldP spid="77" grpId="0" animBg="1"/>
      <p:bldP spid="8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3909</TotalTime>
  <Words>614</Words>
  <Application>Microsoft Office PowerPoint</Application>
  <PresentationFormat>Předvádění na obrazovce (4:3)</PresentationFormat>
  <Paragraphs>121</Paragraphs>
  <Slides>8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Shodnost trojúhelníků Konstrukce trojúhelníků Věta usu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578</cp:revision>
  <dcterms:created xsi:type="dcterms:W3CDTF">2012-01-02T08:14:14Z</dcterms:created>
  <dcterms:modified xsi:type="dcterms:W3CDTF">2012-05-23T10:32:02Z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