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8" r:id="rId3"/>
    <p:sldId id="334" r:id="rId4"/>
    <p:sldId id="347" r:id="rId5"/>
    <p:sldId id="340" r:id="rId6"/>
    <p:sldId id="348" r:id="rId7"/>
    <p:sldId id="349" r:id="rId8"/>
    <p:sldId id="350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762806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903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589808"/>
          </a:xfrm>
        </p:spPr>
        <p:txBody>
          <a:bodyPr/>
          <a:lstStyle/>
          <a:p>
            <a:pPr algn="ctr"/>
            <a:r>
              <a:rPr lang="cs-CZ" sz="5400" dirty="0" smtClean="0"/>
              <a:t>Shodnost trojúhelníků</a:t>
            </a:r>
            <a:br>
              <a:rPr lang="cs-CZ" sz="5400" dirty="0" smtClean="0"/>
            </a:br>
            <a:r>
              <a:rPr lang="cs-CZ" sz="5400" dirty="0" smtClean="0"/>
              <a:t>Konstrukce trojúhelníků</a:t>
            </a:r>
            <a:br>
              <a:rPr lang="cs-CZ" sz="5400" dirty="0" smtClean="0"/>
            </a:br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6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6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52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/>
              <a:t>Dva geometrické útvary v rovině nazýváme shodné </a:t>
            </a:r>
            <a:r>
              <a:rPr lang="cs-CZ" sz="2300" b="1" dirty="0" smtClean="0"/>
              <a:t>mají </a:t>
            </a:r>
            <a:r>
              <a:rPr lang="cs-CZ" sz="2300" b="1" dirty="0"/>
              <a:t>stejný tvar a stejnou </a:t>
            </a:r>
            <a:r>
              <a:rPr lang="cs-CZ" sz="2300" b="1" dirty="0" smtClean="0"/>
              <a:t>velikost.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Shodnost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r>
              <a:rPr lang="cs-CZ" sz="5400" dirty="0" smtClean="0"/>
              <a:t> </a:t>
            </a:r>
            <a:endParaRPr lang="cs-CZ" sz="5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220072" y="1958353"/>
            <a:ext cx="315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err="1" smtClean="0">
                <a:solidFill>
                  <a:srgbClr val="FF0000"/>
                </a:solidFill>
              </a:rPr>
              <a:t>sus</a:t>
            </a:r>
            <a:r>
              <a:rPr lang="cs-CZ" sz="1600" b="1" dirty="0" smtClean="0"/>
              <a:t> –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trana, </a:t>
            </a:r>
            <a:r>
              <a:rPr lang="cs-CZ" sz="1600" b="1" dirty="0" smtClean="0">
                <a:solidFill>
                  <a:srgbClr val="FF0000"/>
                </a:solidFill>
              </a:rPr>
              <a:t>ú</a:t>
            </a:r>
            <a:r>
              <a:rPr lang="cs-CZ" sz="1600" b="1" dirty="0" smtClean="0"/>
              <a:t>hel,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3488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F0000"/>
                </a:solidFill>
              </a:rPr>
              <a:t>Shodují-li se dva trojúhelníky ve dvou stranách a v úhlu jimi sevřeném,</a:t>
            </a:r>
            <a:br>
              <a:rPr lang="cs-CZ" sz="2000" dirty="0">
                <a:solidFill>
                  <a:srgbClr val="FF0000"/>
                </a:solidFill>
              </a:rPr>
            </a:br>
            <a:r>
              <a:rPr lang="cs-CZ" sz="2000" dirty="0">
                <a:solidFill>
                  <a:srgbClr val="FF0000"/>
                </a:solidFill>
              </a:rPr>
              <a:t>pak jsou shodné</a:t>
            </a:r>
            <a:r>
              <a:rPr lang="cs-CZ" sz="2000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5" name="Pravoúhlý trojúhelník 24"/>
          <p:cNvSpPr/>
          <p:nvPr/>
        </p:nvSpPr>
        <p:spPr bwMode="auto">
          <a:xfrm>
            <a:off x="657671" y="3383739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Pravoúhlý trojúhelník 25"/>
          <p:cNvSpPr/>
          <p:nvPr/>
        </p:nvSpPr>
        <p:spPr bwMode="auto">
          <a:xfrm rot="14686943">
            <a:off x="3570485" y="3271506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161647" y="6102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70981" y="5094476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592694" y="3726324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949621" y="6029875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427984" y="2708920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35" name="Volný tvar 34"/>
          <p:cNvSpPr/>
          <p:nvPr/>
        </p:nvSpPr>
        <p:spPr bwMode="auto">
          <a:xfrm>
            <a:off x="540459" y="4346631"/>
            <a:ext cx="336177" cy="255852"/>
          </a:xfrm>
          <a:custGeom>
            <a:avLst/>
            <a:gdLst>
              <a:gd name="connsiteX0" fmla="*/ 0 w 336177"/>
              <a:gd name="connsiteY0" fmla="*/ 255494 h 255852"/>
              <a:gd name="connsiteX1" fmla="*/ 268941 w 336177"/>
              <a:gd name="connsiteY1" fmla="*/ 215153 h 255852"/>
              <a:gd name="connsiteX2" fmla="*/ 336177 w 336177"/>
              <a:gd name="connsiteY2" fmla="*/ 0 h 2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77" h="255852">
                <a:moveTo>
                  <a:pt x="0" y="255494"/>
                </a:moveTo>
                <a:cubicBezTo>
                  <a:pt x="106456" y="256614"/>
                  <a:pt x="212912" y="257735"/>
                  <a:pt x="268941" y="215153"/>
                </a:cubicBezTo>
                <a:cubicBezTo>
                  <a:pt x="324971" y="172571"/>
                  <a:pt x="330574" y="86285"/>
                  <a:pt x="33617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louk 35"/>
          <p:cNvSpPr/>
          <p:nvPr/>
        </p:nvSpPr>
        <p:spPr bwMode="auto">
          <a:xfrm rot="13146491">
            <a:off x="5216458" y="3564613"/>
            <a:ext cx="803329" cy="73049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 rot="14168296">
            <a:off x="2030751" y="514556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louk 37"/>
          <p:cNvSpPr/>
          <p:nvPr/>
        </p:nvSpPr>
        <p:spPr bwMode="auto">
          <a:xfrm rot="20264183">
            <a:off x="936938" y="5731508"/>
            <a:ext cx="761620" cy="72712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20764175">
            <a:off x="3915369" y="4957792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7174233">
            <a:off x="4175824" y="290921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220072" y="3735416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m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4266257" y="4972585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l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427984" y="3208413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k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1313295" y="5670540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g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504482" y="42331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  <a:sym typeface="Symbol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2126038" y="51572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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013267" y="397771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97569" y="315862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868696" y="4796533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285838" y="4289891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967829" y="5688887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12867" y="4950460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200000" y="290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 k 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0" y="344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0" y="398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 = m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𝑲𝑳𝑴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𝒔𝒖𝒔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Volný tvar 9"/>
          <p:cNvSpPr/>
          <p:nvPr/>
        </p:nvSpPr>
        <p:spPr bwMode="auto">
          <a:xfrm>
            <a:off x="504482" y="5204012"/>
            <a:ext cx="4630313" cy="1593556"/>
          </a:xfrm>
          <a:custGeom>
            <a:avLst/>
            <a:gdLst>
              <a:gd name="connsiteX0" fmla="*/ 28173 w 4598191"/>
              <a:gd name="connsiteY0" fmla="*/ 161364 h 1593556"/>
              <a:gd name="connsiteX1" fmla="*/ 606397 w 4598191"/>
              <a:gd name="connsiteY1" fmla="*/ 1519517 h 1593556"/>
              <a:gd name="connsiteX2" fmla="*/ 4129526 w 4598191"/>
              <a:gd name="connsiteY2" fmla="*/ 1264023 h 1593556"/>
              <a:gd name="connsiteX3" fmla="*/ 4559832 w 4598191"/>
              <a:gd name="connsiteY3" fmla="*/ 0 h 1593556"/>
              <a:gd name="connsiteX4" fmla="*/ 4559832 w 4598191"/>
              <a:gd name="connsiteY4" fmla="*/ 0 h 1593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8191" h="1593556">
                <a:moveTo>
                  <a:pt x="28173" y="161364"/>
                </a:moveTo>
                <a:cubicBezTo>
                  <a:pt x="-24495" y="748552"/>
                  <a:pt x="-77162" y="1335741"/>
                  <a:pt x="606397" y="1519517"/>
                </a:cubicBezTo>
                <a:cubicBezTo>
                  <a:pt x="1289956" y="1703294"/>
                  <a:pt x="3470620" y="1517276"/>
                  <a:pt x="4129526" y="1264023"/>
                </a:cubicBezTo>
                <a:cubicBezTo>
                  <a:pt x="4788432" y="1010770"/>
                  <a:pt x="4559832" y="0"/>
                  <a:pt x="4559832" y="0"/>
                </a:cubicBezTo>
                <a:lnTo>
                  <a:pt x="4559832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Volný tvar 10"/>
          <p:cNvSpPr/>
          <p:nvPr/>
        </p:nvSpPr>
        <p:spPr bwMode="auto">
          <a:xfrm>
            <a:off x="524435" y="3511976"/>
            <a:ext cx="3792071" cy="1987871"/>
          </a:xfrm>
          <a:custGeom>
            <a:avLst/>
            <a:gdLst>
              <a:gd name="connsiteX0" fmla="*/ 0 w 3792071"/>
              <a:gd name="connsiteY0" fmla="*/ 737295 h 1987871"/>
              <a:gd name="connsiteX1" fmla="*/ 1277471 w 3792071"/>
              <a:gd name="connsiteY1" fmla="*/ 51495 h 1987871"/>
              <a:gd name="connsiteX2" fmla="*/ 3281083 w 3792071"/>
              <a:gd name="connsiteY2" fmla="*/ 266648 h 1987871"/>
              <a:gd name="connsiteX3" fmla="*/ 3792071 w 3792071"/>
              <a:gd name="connsiteY3" fmla="*/ 1987871 h 1987871"/>
              <a:gd name="connsiteX4" fmla="*/ 3792071 w 3792071"/>
              <a:gd name="connsiteY4" fmla="*/ 1987871 h 198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2071" h="1987871">
                <a:moveTo>
                  <a:pt x="0" y="737295"/>
                </a:moveTo>
                <a:cubicBezTo>
                  <a:pt x="365312" y="433615"/>
                  <a:pt x="730624" y="129936"/>
                  <a:pt x="1277471" y="51495"/>
                </a:cubicBezTo>
                <a:cubicBezTo>
                  <a:pt x="1824318" y="-26946"/>
                  <a:pt x="2861983" y="-56081"/>
                  <a:pt x="3281083" y="266648"/>
                </a:cubicBezTo>
                <a:cubicBezTo>
                  <a:pt x="3700183" y="589377"/>
                  <a:pt x="3792071" y="1987871"/>
                  <a:pt x="3792071" y="1987871"/>
                </a:cubicBezTo>
                <a:lnTo>
                  <a:pt x="3792071" y="1987871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Volný tvar 11"/>
          <p:cNvSpPr/>
          <p:nvPr/>
        </p:nvSpPr>
        <p:spPr bwMode="auto">
          <a:xfrm>
            <a:off x="1559859" y="4289612"/>
            <a:ext cx="2474259" cy="648639"/>
          </a:xfrm>
          <a:custGeom>
            <a:avLst/>
            <a:gdLst>
              <a:gd name="connsiteX0" fmla="*/ 0 w 2474259"/>
              <a:gd name="connsiteY0" fmla="*/ 201706 h 648639"/>
              <a:gd name="connsiteX1" fmla="*/ 1102659 w 2474259"/>
              <a:gd name="connsiteY1" fmla="*/ 645459 h 648639"/>
              <a:gd name="connsiteX2" fmla="*/ 2474259 w 2474259"/>
              <a:gd name="connsiteY2" fmla="*/ 0 h 648639"/>
              <a:gd name="connsiteX3" fmla="*/ 2474259 w 2474259"/>
              <a:gd name="connsiteY3" fmla="*/ 0 h 648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4259" h="648639">
                <a:moveTo>
                  <a:pt x="0" y="201706"/>
                </a:moveTo>
                <a:cubicBezTo>
                  <a:pt x="345141" y="440391"/>
                  <a:pt x="690283" y="679077"/>
                  <a:pt x="1102659" y="645459"/>
                </a:cubicBezTo>
                <a:cubicBezTo>
                  <a:pt x="1515035" y="611841"/>
                  <a:pt x="2474259" y="0"/>
                  <a:pt x="2474259" y="0"/>
                </a:cubicBezTo>
                <a:lnTo>
                  <a:pt x="2474259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" grpId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Postup při konstrukcích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060000"/>
            <a:ext cx="856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solidFill>
                  <a:srgbClr val="FF0000"/>
                </a:solidFill>
              </a:rPr>
              <a:t>Náčrt</a:t>
            </a:r>
            <a:r>
              <a:rPr lang="cs-CZ" b="1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Rozbor</a:t>
            </a:r>
            <a:r>
              <a:rPr lang="cs-CZ" b="1" dirty="0" smtClean="0"/>
              <a:t> úlohy, kde si načrtneme a zakreslujeme postup budoucí </a:t>
            </a:r>
            <a:br>
              <a:rPr lang="cs-CZ" b="1" dirty="0" smtClean="0"/>
            </a:br>
            <a:r>
              <a:rPr lang="cs-CZ" b="1" dirty="0" smtClean="0"/>
              <a:t>    konstrukce.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37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>
                <a:solidFill>
                  <a:srgbClr val="FF0000"/>
                </a:solidFill>
              </a:rPr>
              <a:t>Postup konstrukce</a:t>
            </a:r>
            <a:r>
              <a:rPr lang="cs-CZ" b="1" dirty="0"/>
              <a:t> je přesný postup zapsaný pomocí matematických </a:t>
            </a:r>
            <a:r>
              <a:rPr lang="cs-CZ" b="1" dirty="0" smtClean="0"/>
              <a:t>  </a:t>
            </a:r>
            <a:br>
              <a:rPr lang="cs-CZ" b="1" dirty="0" smtClean="0"/>
            </a:br>
            <a:r>
              <a:rPr lang="cs-CZ" b="1" dirty="0" smtClean="0"/>
              <a:t>    značek </a:t>
            </a:r>
            <a:r>
              <a:rPr lang="cs-CZ" b="1" dirty="0"/>
              <a:t>- </a:t>
            </a:r>
            <a:r>
              <a:rPr lang="cs-CZ" b="1" dirty="0" smtClean="0"/>
              <a:t>symbolů, </a:t>
            </a:r>
            <a:r>
              <a:rPr lang="cs-CZ" b="1" dirty="0"/>
              <a:t>písmen a čísel.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450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solidFill>
                  <a:srgbClr val="FF0000"/>
                </a:solidFill>
              </a:rPr>
              <a:t>Konstrukce</a:t>
            </a:r>
            <a:r>
              <a:rPr lang="cs-CZ" b="1" dirty="0" smtClean="0"/>
              <a:t> – samotné (přesné) narýsování trojúhelníku.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60000" y="504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5) </a:t>
            </a:r>
            <a:r>
              <a:rPr lang="cs-CZ" b="1" dirty="0" smtClean="0">
                <a:solidFill>
                  <a:srgbClr val="FF0000"/>
                </a:solidFill>
              </a:rPr>
              <a:t>Důkaz</a:t>
            </a:r>
            <a:r>
              <a:rPr lang="cs-CZ" b="1" dirty="0" smtClean="0"/>
              <a:t> – ověření, zda sestrojený trojúhelník odpovídá zadání.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60000" y="55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6) </a:t>
            </a:r>
            <a:r>
              <a:rPr lang="cs-CZ" b="1" dirty="0" smtClean="0">
                <a:solidFill>
                  <a:srgbClr val="FF0000"/>
                </a:solidFill>
              </a:rPr>
              <a:t>Diskuze</a:t>
            </a:r>
            <a:r>
              <a:rPr lang="cs-CZ" b="1" dirty="0" smtClean="0"/>
              <a:t> – zjištění možného počtu řešení za daných podmínek </a:t>
            </a:r>
            <a:br>
              <a:rPr lang="cs-CZ" b="1" dirty="0" smtClean="0"/>
            </a:br>
            <a:r>
              <a:rPr lang="cs-CZ" b="1" dirty="0" smtClean="0"/>
              <a:t>    (využití především od 8. </a:t>
            </a:r>
            <a:r>
              <a:rPr lang="cs-CZ" b="1" dirty="0"/>
              <a:t>r</a:t>
            </a:r>
            <a:r>
              <a:rPr lang="cs-CZ" b="1" dirty="0" smtClean="0"/>
              <a:t>očníku)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44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53 mm; b = 69 mm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56°.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9552" y="271529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být velikost zadaného úhlu menší než 180°.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/>
              <a:t> &lt; 180°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240000" y="43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56° &lt; 180°</a:t>
            </a:r>
            <a:endParaRPr lang="cs-CZ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04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04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53 mm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271827" y="325755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5889" y="59492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59492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19672" y="58772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73337" y="44711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5576" y="431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k; k(C; </a:t>
            </a:r>
            <a:r>
              <a:rPr lang="cs-CZ" b="1" dirty="0" smtClean="0"/>
              <a:t>r </a:t>
            </a:r>
            <a:r>
              <a:rPr lang="cs-CZ" b="1" dirty="0" smtClean="0"/>
              <a:t>= 69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</a:rPr>
              <a:t>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40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576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1835696" y="3068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612000" y="5944666"/>
            <a:ext cx="29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1015398" y="3188275"/>
            <a:ext cx="2512086" cy="2758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612000" y="3600000"/>
            <a:ext cx="806796" cy="23465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12000" y="5943600"/>
            <a:ext cx="29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>
            <a:cxnSpLocks noChangeAspect="1"/>
          </p:cNvCxnSpPr>
          <p:nvPr/>
        </p:nvCxnSpPr>
        <p:spPr bwMode="auto">
          <a:xfrm flipH="1" flipV="1">
            <a:off x="1422000" y="3636000"/>
            <a:ext cx="2116228" cy="232239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blouk 28"/>
          <p:cNvSpPr/>
          <p:nvPr/>
        </p:nvSpPr>
        <p:spPr bwMode="auto">
          <a:xfrm rot="15242599">
            <a:off x="2696315" y="5369739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843808" y="54452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ym typeface="Symbol"/>
              </a:rPr>
              <a:t></a:t>
            </a:r>
            <a:endParaRPr lang="cs-CZ" sz="2000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703875" y="3789332"/>
            <a:ext cx="0" cy="2838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703875" y="3519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6" name="Oblouk 45"/>
          <p:cNvSpPr/>
          <p:nvPr/>
        </p:nvSpPr>
        <p:spPr bwMode="auto">
          <a:xfrm rot="17325869">
            <a:off x="982475" y="3462668"/>
            <a:ext cx="1874847" cy="187484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↦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polopřímka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0343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38" grpId="0"/>
      <p:bldP spid="29" grpId="0" animBg="1"/>
      <p:bldP spid="42" grpId="0"/>
      <p:bldP spid="45" grpId="0"/>
      <p:bldP spid="46" grpId="0" animBg="1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</a:t>
            </a:r>
            <a:r>
              <a:rPr lang="cs-CZ" sz="2000" b="1" dirty="0" smtClean="0"/>
              <a:t>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1. BC; |BC| = 53 mm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3. k; k(C; </a:t>
            </a:r>
            <a:r>
              <a:rPr lang="cs-CZ" b="1" dirty="0" smtClean="0"/>
              <a:t>r </a:t>
            </a:r>
            <a:r>
              <a:rPr lang="cs-CZ" b="1" dirty="0"/>
              <a:t>= 69 mm)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4. A; A </a:t>
            </a:r>
            <a:r>
              <a:rPr lang="cs-CZ" b="1" dirty="0">
                <a:latin typeface="Cambria Math"/>
                <a:ea typeface="Cambria Math"/>
              </a:rPr>
              <a:t>∈ k</a:t>
            </a:r>
            <a:r>
              <a:rPr lang="cs-CZ" b="1" baseline="-25000" dirty="0">
                <a:latin typeface="Cambria Math"/>
                <a:ea typeface="Cambria Math"/>
              </a:rPr>
              <a:t> </a:t>
            </a:r>
            <a:r>
              <a:rPr lang="cs-CZ" b="1" dirty="0">
                <a:latin typeface="Cambria Math"/>
                <a:ea typeface="Cambria Math"/>
              </a:rPr>
              <a:t>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492000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6634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141082" y="29452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339752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17535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547664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 flipV="1">
            <a:off x="1656000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blouk 29"/>
          <p:cNvSpPr/>
          <p:nvPr/>
        </p:nvSpPr>
        <p:spPr bwMode="auto">
          <a:xfrm rot="15242599">
            <a:off x="2768323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1907704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1812273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6" name="Oblouk 5"/>
          <p:cNvSpPr>
            <a:spLocks noChangeAspect="1"/>
          </p:cNvSpPr>
          <p:nvPr/>
        </p:nvSpPr>
        <p:spPr bwMode="auto">
          <a:xfrm rot="17718015">
            <a:off x="1115616" y="3290400"/>
            <a:ext cx="4968000" cy="4968000"/>
          </a:xfrm>
          <a:prstGeom prst="arc">
            <a:avLst>
              <a:gd name="adj1" fmla="val 16963301"/>
              <a:gd name="adj2" fmla="val 194435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997459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584000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cxnSpLocks noChangeAspect="1"/>
          </p:cNvCxnSpPr>
          <p:nvPr/>
        </p:nvCxnSpPr>
        <p:spPr bwMode="auto">
          <a:xfrm flipH="1" flipV="1">
            <a:off x="2124000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584000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725234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5" grpId="0"/>
      <p:bldP spid="43" grpId="0"/>
      <p:bldP spid="45" grpId="0"/>
      <p:bldP spid="50" grpId="0"/>
      <p:bldP spid="52" grpId="0"/>
      <p:bldP spid="53" grpId="0"/>
      <p:bldP spid="30" grpId="0" animBg="1"/>
      <p:bldP spid="36" grpId="0"/>
      <p:bldP spid="6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jsou délky stran  a velikost úhlu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 </a:t>
            </a:r>
            <a:br>
              <a:rPr lang="cs-CZ" sz="1600" b="1" dirty="0" smtClean="0"/>
            </a:br>
            <a:r>
              <a:rPr lang="cs-CZ" sz="1600" b="1" dirty="0" smtClean="0"/>
              <a:t>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kružnice k </a:t>
            </a:r>
            <a:br>
              <a:rPr lang="cs-CZ" sz="1600" b="1" dirty="0" smtClean="0"/>
            </a:br>
            <a:r>
              <a:rPr lang="cs-CZ" sz="1600" b="1" dirty="0" smtClean="0"/>
              <a:t>a polopřímky CX.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50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215744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431768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33987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46618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214221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988954" y="29452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187624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665407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95536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H="1" flipV="1">
            <a:off x="503872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blouk 52"/>
          <p:cNvSpPr/>
          <p:nvPr/>
        </p:nvSpPr>
        <p:spPr bwMode="auto">
          <a:xfrm rot="15242599">
            <a:off x="1616195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55576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60145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845331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57" name="Přímá spojnice 56"/>
          <p:cNvCxnSpPr/>
          <p:nvPr/>
        </p:nvCxnSpPr>
        <p:spPr bwMode="auto">
          <a:xfrm>
            <a:off x="431872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>
            <a:cxnSpLocks noChangeAspect="1"/>
          </p:cNvCxnSpPr>
          <p:nvPr/>
        </p:nvCxnSpPr>
        <p:spPr bwMode="auto">
          <a:xfrm flipH="1" flipV="1">
            <a:off x="971872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431872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blouk 59"/>
          <p:cNvSpPr>
            <a:spLocks noChangeAspect="1"/>
          </p:cNvSpPr>
          <p:nvPr/>
        </p:nvSpPr>
        <p:spPr bwMode="auto">
          <a:xfrm rot="17718015">
            <a:off x="-5296" y="3290400"/>
            <a:ext cx="4968000" cy="4968000"/>
          </a:xfrm>
          <a:prstGeom prst="arc">
            <a:avLst>
              <a:gd name="adj1" fmla="val 16963301"/>
              <a:gd name="adj2" fmla="val 194435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89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3" grpId="0"/>
      <p:bldP spid="26" grpId="0"/>
      <p:bldP spid="4" grpId="0"/>
      <p:bldP spid="29" grpId="0"/>
      <p:bldP spid="30" grpId="0"/>
      <p:bldP spid="35" grpId="0"/>
      <p:bldP spid="38" grpId="0"/>
      <p:bldP spid="39" grpId="0"/>
      <p:bldP spid="48" grpId="0"/>
      <p:bldP spid="50" grpId="0"/>
      <p:bldP spid="51" grpId="0"/>
      <p:bldP spid="53" grpId="0" animBg="1"/>
      <p:bldP spid="55" grpId="0"/>
      <p:bldP spid="56" grpId="0"/>
      <p:bldP spid="60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3808</TotalTime>
  <Words>598</Words>
  <Application>Microsoft Office PowerPoint</Application>
  <PresentationFormat>Předvádění na obrazovce (4:3)</PresentationFormat>
  <Paragraphs>119</Paragraphs>
  <Slides>8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Shodnost trojúhelníků Konstrukce trojúhelníků Věta sus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566</cp:revision>
  <dcterms:created xsi:type="dcterms:W3CDTF">2012-01-02T08:14:14Z</dcterms:created>
  <dcterms:modified xsi:type="dcterms:W3CDTF">2012-05-17T09:39:57Z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