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8" r:id="rId3"/>
    <p:sldId id="334" r:id="rId4"/>
    <p:sldId id="347" r:id="rId5"/>
    <p:sldId id="340" r:id="rId6"/>
    <p:sldId id="348" r:id="rId7"/>
    <p:sldId id="349" r:id="rId8"/>
    <p:sldId id="350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9036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548680"/>
            <a:ext cx="7772400" cy="2589808"/>
          </a:xfrm>
        </p:spPr>
        <p:txBody>
          <a:bodyPr/>
          <a:lstStyle/>
          <a:p>
            <a:pPr algn="ctr"/>
            <a:r>
              <a:rPr lang="cs-CZ" sz="5400" dirty="0" smtClean="0"/>
              <a:t>Shodnost </a:t>
            </a:r>
            <a:r>
              <a:rPr lang="cs-CZ" sz="5400" dirty="0" smtClean="0"/>
              <a:t>trojúhelníků</a:t>
            </a:r>
            <a:br>
              <a:rPr lang="cs-CZ" sz="5400" dirty="0" smtClean="0"/>
            </a:br>
            <a:r>
              <a:rPr lang="cs-CZ" sz="5400" dirty="0" smtClean="0"/>
              <a:t>Konstrukce trojúhelníků</a:t>
            </a:r>
            <a:br>
              <a:rPr lang="cs-CZ" sz="5400" dirty="0" smtClean="0"/>
            </a:br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360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Dva geometrické útvary v rovině nazýváme shodné, právě když je lze přemístit (položit na sebe) tak, že se navzájem kryjí.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46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Pokud </a:t>
            </a:r>
            <a:r>
              <a:rPr lang="cs-CZ" sz="2300" b="1" dirty="0"/>
              <a:t>jsou geometrické útvary shodné, </a:t>
            </a:r>
            <a:r>
              <a:rPr lang="cs-CZ" sz="2300" b="1" dirty="0" smtClean="0"/>
              <a:t>mohou být shodné přímo nebo nepřímo.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52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/>
              <a:t>Dva geometrické útvary v rovině nazýváme shodné </a:t>
            </a:r>
            <a:r>
              <a:rPr lang="cs-CZ" sz="2300" b="1" dirty="0" smtClean="0"/>
              <a:t>mají </a:t>
            </a:r>
            <a:r>
              <a:rPr lang="cs-CZ" sz="2300" b="1" dirty="0"/>
              <a:t>stejný tvar a stejnou </a:t>
            </a:r>
            <a:r>
              <a:rPr lang="cs-CZ" sz="2300" b="1" dirty="0" smtClean="0"/>
              <a:t>velikost.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Shodnost </a:t>
            </a:r>
            <a:r>
              <a:rPr lang="cs-CZ" sz="5400" dirty="0" smtClean="0"/>
              <a:t>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r>
              <a:rPr lang="cs-CZ" sz="5400" dirty="0" smtClean="0"/>
              <a:t> </a:t>
            </a:r>
            <a:endParaRPr lang="cs-CZ" sz="5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220072" y="1958353"/>
            <a:ext cx="3150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err="1">
                <a:solidFill>
                  <a:srgbClr val="FF0000"/>
                </a:solidFill>
              </a:rPr>
              <a:t>s</a:t>
            </a:r>
            <a:r>
              <a:rPr lang="cs-CZ" sz="1600" b="1" dirty="0" err="1" smtClean="0">
                <a:solidFill>
                  <a:srgbClr val="FF0000"/>
                </a:solidFill>
              </a:rPr>
              <a:t>ss</a:t>
            </a:r>
            <a:r>
              <a:rPr lang="cs-CZ" sz="1600" b="1" dirty="0" smtClean="0"/>
              <a:t> – </a:t>
            </a:r>
            <a:r>
              <a:rPr lang="cs-CZ" sz="1600" b="1" dirty="0" smtClean="0">
                <a:solidFill>
                  <a:srgbClr val="FF0000"/>
                </a:solidFill>
              </a:rPr>
              <a:t>s</a:t>
            </a:r>
            <a:r>
              <a:rPr lang="cs-CZ" sz="1600" b="1" dirty="0" smtClean="0"/>
              <a:t>trana, </a:t>
            </a:r>
            <a:r>
              <a:rPr lang="cs-CZ" sz="1600" b="1" dirty="0" smtClean="0">
                <a:solidFill>
                  <a:srgbClr val="FF0000"/>
                </a:solidFill>
              </a:rPr>
              <a:t>s</a:t>
            </a:r>
            <a:r>
              <a:rPr lang="cs-CZ" sz="1600" b="1" dirty="0" smtClean="0"/>
              <a:t>trana, </a:t>
            </a:r>
            <a:r>
              <a:rPr lang="cs-CZ" sz="1600" b="1" dirty="0" smtClean="0">
                <a:solidFill>
                  <a:srgbClr val="FF0000"/>
                </a:solidFill>
              </a:rPr>
              <a:t>s</a:t>
            </a:r>
            <a:r>
              <a:rPr lang="cs-CZ" sz="1600" b="1" dirty="0" smtClean="0"/>
              <a:t>trana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34888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Dva trojúhelníky, které se shodují ve všech třech stranách, jsou shodné.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5" name="Pravoúhlý trojúhelník 24"/>
          <p:cNvSpPr/>
          <p:nvPr/>
        </p:nvSpPr>
        <p:spPr bwMode="auto">
          <a:xfrm>
            <a:off x="657671" y="3383739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Pravoúhlý trojúhelník 25"/>
          <p:cNvSpPr/>
          <p:nvPr/>
        </p:nvSpPr>
        <p:spPr bwMode="auto">
          <a:xfrm rot="14686943">
            <a:off x="3570485" y="3271506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161647" y="6102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70981" y="5094476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592694" y="3726324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949621" y="6029875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427984" y="2708920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32" name="Volný tvar 31"/>
          <p:cNvSpPr/>
          <p:nvPr/>
        </p:nvSpPr>
        <p:spPr bwMode="auto">
          <a:xfrm>
            <a:off x="2627784" y="3078252"/>
            <a:ext cx="1667435" cy="2218765"/>
          </a:xfrm>
          <a:custGeom>
            <a:avLst/>
            <a:gdLst>
              <a:gd name="connsiteX0" fmla="*/ 0 w 1667435"/>
              <a:gd name="connsiteY0" fmla="*/ 2218765 h 2218765"/>
              <a:gd name="connsiteX1" fmla="*/ 295835 w 1667435"/>
              <a:gd name="connsiteY1" fmla="*/ 685800 h 2218765"/>
              <a:gd name="connsiteX2" fmla="*/ 1667435 w 1667435"/>
              <a:gd name="connsiteY2" fmla="*/ 0 h 221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7435" h="2218765">
                <a:moveTo>
                  <a:pt x="0" y="2218765"/>
                </a:moveTo>
                <a:cubicBezTo>
                  <a:pt x="8964" y="1637179"/>
                  <a:pt x="17929" y="1055594"/>
                  <a:pt x="295835" y="685800"/>
                </a:cubicBezTo>
                <a:cubicBezTo>
                  <a:pt x="573741" y="316006"/>
                  <a:pt x="1120588" y="158003"/>
                  <a:pt x="1667435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Volný tvar 32"/>
          <p:cNvSpPr/>
          <p:nvPr/>
        </p:nvSpPr>
        <p:spPr bwMode="auto">
          <a:xfrm>
            <a:off x="204283" y="3646235"/>
            <a:ext cx="3953435" cy="2300596"/>
          </a:xfrm>
          <a:custGeom>
            <a:avLst/>
            <a:gdLst>
              <a:gd name="connsiteX0" fmla="*/ 0 w 3953435"/>
              <a:gd name="connsiteY0" fmla="*/ 270090 h 2300596"/>
              <a:gd name="connsiteX1" fmla="*/ 2891117 w 3953435"/>
              <a:gd name="connsiteY1" fmla="*/ 175961 h 2300596"/>
              <a:gd name="connsiteX2" fmla="*/ 3953435 w 3953435"/>
              <a:gd name="connsiteY2" fmla="*/ 2300596 h 230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3435" h="2300596">
                <a:moveTo>
                  <a:pt x="0" y="270090"/>
                </a:moveTo>
                <a:cubicBezTo>
                  <a:pt x="1116105" y="53816"/>
                  <a:pt x="2232211" y="-162457"/>
                  <a:pt x="2891117" y="175961"/>
                </a:cubicBezTo>
                <a:cubicBezTo>
                  <a:pt x="3550023" y="514379"/>
                  <a:pt x="3953435" y="2300596"/>
                  <a:pt x="3953435" y="230059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Volný tvar 33"/>
          <p:cNvSpPr/>
          <p:nvPr/>
        </p:nvSpPr>
        <p:spPr bwMode="auto">
          <a:xfrm>
            <a:off x="1441412" y="3916325"/>
            <a:ext cx="4168588" cy="2851185"/>
          </a:xfrm>
          <a:custGeom>
            <a:avLst/>
            <a:gdLst>
              <a:gd name="connsiteX0" fmla="*/ 0 w 4168588"/>
              <a:gd name="connsiteY0" fmla="*/ 2191871 h 2851185"/>
              <a:gd name="connsiteX1" fmla="*/ 3119718 w 4168588"/>
              <a:gd name="connsiteY1" fmla="*/ 2716306 h 2851185"/>
              <a:gd name="connsiteX2" fmla="*/ 4168588 w 4168588"/>
              <a:gd name="connsiteY2" fmla="*/ 0 h 2851185"/>
              <a:gd name="connsiteX3" fmla="*/ 4168588 w 4168588"/>
              <a:gd name="connsiteY3" fmla="*/ 0 h 285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588" h="2851185">
                <a:moveTo>
                  <a:pt x="0" y="2191871"/>
                </a:moveTo>
                <a:cubicBezTo>
                  <a:pt x="1212476" y="2636744"/>
                  <a:pt x="2424953" y="3081618"/>
                  <a:pt x="3119718" y="2716306"/>
                </a:cubicBezTo>
                <a:cubicBezTo>
                  <a:pt x="3814483" y="2350994"/>
                  <a:pt x="4168588" y="0"/>
                  <a:pt x="4168588" y="0"/>
                </a:cubicBezTo>
                <a:lnTo>
                  <a:pt x="4168588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Volný tvar 34"/>
          <p:cNvSpPr/>
          <p:nvPr/>
        </p:nvSpPr>
        <p:spPr bwMode="auto">
          <a:xfrm>
            <a:off x="540459" y="4346631"/>
            <a:ext cx="336177" cy="255852"/>
          </a:xfrm>
          <a:custGeom>
            <a:avLst/>
            <a:gdLst>
              <a:gd name="connsiteX0" fmla="*/ 0 w 336177"/>
              <a:gd name="connsiteY0" fmla="*/ 255494 h 255852"/>
              <a:gd name="connsiteX1" fmla="*/ 268941 w 336177"/>
              <a:gd name="connsiteY1" fmla="*/ 215153 h 255852"/>
              <a:gd name="connsiteX2" fmla="*/ 336177 w 336177"/>
              <a:gd name="connsiteY2" fmla="*/ 0 h 2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177" h="255852">
                <a:moveTo>
                  <a:pt x="0" y="255494"/>
                </a:moveTo>
                <a:cubicBezTo>
                  <a:pt x="106456" y="256614"/>
                  <a:pt x="212912" y="257735"/>
                  <a:pt x="268941" y="215153"/>
                </a:cubicBezTo>
                <a:cubicBezTo>
                  <a:pt x="324971" y="172571"/>
                  <a:pt x="330574" y="86285"/>
                  <a:pt x="33617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blouk 35"/>
          <p:cNvSpPr/>
          <p:nvPr/>
        </p:nvSpPr>
        <p:spPr bwMode="auto">
          <a:xfrm rot="13146491">
            <a:off x="5216458" y="3564613"/>
            <a:ext cx="803329" cy="73049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 rot="14168296">
            <a:off x="2030751" y="5145565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louk 37"/>
          <p:cNvSpPr/>
          <p:nvPr/>
        </p:nvSpPr>
        <p:spPr bwMode="auto">
          <a:xfrm rot="20264183">
            <a:off x="936938" y="5731508"/>
            <a:ext cx="761620" cy="72712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20764175">
            <a:off x="3915369" y="4957792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louk 39"/>
          <p:cNvSpPr/>
          <p:nvPr/>
        </p:nvSpPr>
        <p:spPr bwMode="auto">
          <a:xfrm rot="7174233">
            <a:off x="4175824" y="2909215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220072" y="3735416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m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4266257" y="4972585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l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4427984" y="3208413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k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1313295" y="5670540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g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504482" y="423315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Symbol" pitchFamily="18" charset="2"/>
                <a:sym typeface="Symbol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2126038" y="515725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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949621" y="3977716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897569" y="3158626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868696" y="4796533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285838" y="4289891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967829" y="5688887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33100" y="4950460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200000" y="290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 = k 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0" y="344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 = l 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0" y="3986142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 = m 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5220072" y="5965914"/>
                <a:ext cx="37422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𝑲𝑳𝑴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𝒔𝒔𝒔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965914"/>
                <a:ext cx="3742247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trojúhelníků 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Postup při konstrukcích trojúhelníků: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5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3060000"/>
            <a:ext cx="8567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solidFill>
                  <a:srgbClr val="FF0000"/>
                </a:solidFill>
              </a:rPr>
              <a:t>Náčrt</a:t>
            </a:r>
            <a:r>
              <a:rPr lang="cs-CZ" b="1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Rozbor</a:t>
            </a:r>
            <a:r>
              <a:rPr lang="cs-CZ" b="1" dirty="0" smtClean="0"/>
              <a:t> úlohy, kde si načrtneme a zakreslujeme postup budoucí </a:t>
            </a:r>
            <a:br>
              <a:rPr lang="cs-CZ" b="1" dirty="0" smtClean="0"/>
            </a:br>
            <a:r>
              <a:rPr lang="cs-CZ" b="1" dirty="0" smtClean="0"/>
              <a:t>    konstrukce.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37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>
                <a:solidFill>
                  <a:srgbClr val="FF0000"/>
                </a:solidFill>
              </a:rPr>
              <a:t>Postup konstrukce</a:t>
            </a:r>
            <a:r>
              <a:rPr lang="cs-CZ" b="1" dirty="0"/>
              <a:t> je přesný postup zapsaný pomocí matematických </a:t>
            </a:r>
            <a:r>
              <a:rPr lang="cs-CZ" b="1" dirty="0" smtClean="0"/>
              <a:t>  </a:t>
            </a:r>
            <a:br>
              <a:rPr lang="cs-CZ" b="1" dirty="0" smtClean="0"/>
            </a:br>
            <a:r>
              <a:rPr lang="cs-CZ" b="1" dirty="0" smtClean="0"/>
              <a:t>    značek </a:t>
            </a:r>
            <a:r>
              <a:rPr lang="cs-CZ" b="1" dirty="0"/>
              <a:t>- </a:t>
            </a:r>
            <a:r>
              <a:rPr lang="cs-CZ" b="1" dirty="0" smtClean="0"/>
              <a:t>symbolů, </a:t>
            </a:r>
            <a:r>
              <a:rPr lang="cs-CZ" b="1" dirty="0"/>
              <a:t>písmen a čísel.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60000" y="450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</a:t>
            </a:r>
            <a:r>
              <a:rPr lang="cs-CZ" b="1" dirty="0" smtClean="0">
                <a:solidFill>
                  <a:srgbClr val="FF0000"/>
                </a:solidFill>
              </a:rPr>
              <a:t>Konstrukce</a:t>
            </a:r>
            <a:r>
              <a:rPr lang="cs-CZ" b="1" dirty="0" smtClean="0"/>
              <a:t> – samotné (přesné) narýsování trojúhelníku.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60000" y="504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5) </a:t>
            </a:r>
            <a:r>
              <a:rPr lang="cs-CZ" b="1" dirty="0" smtClean="0">
                <a:solidFill>
                  <a:srgbClr val="FF0000"/>
                </a:solidFill>
              </a:rPr>
              <a:t>Důkaz</a:t>
            </a:r>
            <a:r>
              <a:rPr lang="cs-CZ" b="1" dirty="0" smtClean="0"/>
              <a:t> – ověření, zda sestrojený trojúhelník odpovídá zadání.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360000" y="55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6) </a:t>
            </a:r>
            <a:r>
              <a:rPr lang="cs-CZ" b="1" dirty="0" smtClean="0">
                <a:solidFill>
                  <a:srgbClr val="FF0000"/>
                </a:solidFill>
              </a:rPr>
              <a:t>Diskuze</a:t>
            </a:r>
            <a:r>
              <a:rPr lang="cs-CZ" b="1" dirty="0" smtClean="0"/>
              <a:t> – zjištění možného počtu řešení za daných podmínek </a:t>
            </a:r>
            <a:br>
              <a:rPr lang="cs-CZ" b="1" dirty="0" smtClean="0"/>
            </a:br>
            <a:r>
              <a:rPr lang="cs-CZ" b="1" dirty="0" smtClean="0"/>
              <a:t>    (využití především od 8. </a:t>
            </a:r>
            <a:r>
              <a:rPr lang="cs-CZ" b="1" dirty="0"/>
              <a:t>r</a:t>
            </a:r>
            <a:r>
              <a:rPr lang="cs-CZ" b="1" dirty="0" smtClean="0"/>
              <a:t>očníku)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  <p:bldP spid="44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3813" y="2715293"/>
            <a:ext cx="8650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platit trojúhelníková nerovnost (trojúhelníkové nerovnosti).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  <a:r>
              <a:rPr lang="cs-CZ" b="1" dirty="0" smtClean="0"/>
              <a:t> + c &gt; b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204000" y="43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45 + 56 &gt; 72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0" y="504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101 &gt; 72</a:t>
            </a:r>
            <a:endParaRPr lang="cs-CZ" b="1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2952000" y="576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76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0493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29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  <a:endParaRPr lang="cs-CZ" sz="16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45 mm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467544" y="3356992"/>
            <a:ext cx="1944216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2123728" y="3356992"/>
            <a:ext cx="288032" cy="28646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467544" y="4869160"/>
            <a:ext cx="1656184" cy="13525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2267744" y="29733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79512" y="5040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160712" y="622768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007604" y="55454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04120" y="467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166773" y="38583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V="1">
            <a:off x="468000" y="3358800"/>
            <a:ext cx="1944216" cy="151216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2124000" y="3358800"/>
            <a:ext cx="288032" cy="286467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" y="4870800"/>
            <a:ext cx="1656184" cy="13525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k</a:t>
            </a:r>
            <a:r>
              <a:rPr lang="cs-CZ" b="1" baseline="-25000" dirty="0" smtClean="0"/>
              <a:t>1</a:t>
            </a:r>
            <a:r>
              <a:rPr lang="cs-CZ" b="1" dirty="0" smtClean="0"/>
              <a:t>; 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c = 56 mm)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r>
              <a:rPr lang="cs-CZ" b="1" dirty="0" smtClean="0"/>
              <a:t>. k</a:t>
            </a:r>
            <a:r>
              <a:rPr lang="cs-CZ" b="1" baseline="-25000" dirty="0" smtClean="0"/>
              <a:t>2</a:t>
            </a:r>
            <a:r>
              <a:rPr lang="cs-CZ" b="1" dirty="0" smtClean="0"/>
              <a:t>; 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b = 72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 smtClean="0"/>
              <a:t>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1 </a:t>
            </a:r>
            <a:r>
              <a:rPr lang="cs-CZ" b="1" dirty="0" smtClean="0">
                <a:latin typeface="Cambria Math"/>
                <a:ea typeface="Cambria Math"/>
              </a:rPr>
              <a:t>∩ k</a:t>
            </a:r>
            <a:r>
              <a:rPr lang="cs-CZ" b="1" baseline="-25000" dirty="0" smtClean="0">
                <a:latin typeface="Cambria Math"/>
                <a:ea typeface="Cambria Math"/>
              </a:rPr>
              <a:t>2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76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blouk 13"/>
          <p:cNvSpPr/>
          <p:nvPr/>
        </p:nvSpPr>
        <p:spPr bwMode="auto">
          <a:xfrm rot="18778309">
            <a:off x="1614099" y="3378347"/>
            <a:ext cx="1656183" cy="165618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>
            <a:off x="1007604" y="3136404"/>
            <a:ext cx="1656183" cy="165618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699792" y="37038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843808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30080343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14" grpId="0" animBg="1"/>
      <p:bldP spid="37" grpId="0" animBg="1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  <a:endParaRPr lang="cs-CZ" sz="16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45 mm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k</a:t>
            </a:r>
            <a:r>
              <a:rPr lang="cs-CZ" b="1" baseline="-25000" dirty="0" smtClean="0"/>
              <a:t>1</a:t>
            </a:r>
            <a:r>
              <a:rPr lang="cs-CZ" b="1" dirty="0" smtClean="0"/>
              <a:t>; 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c = 56 mm)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r>
              <a:rPr lang="cs-CZ" b="1" dirty="0" smtClean="0"/>
              <a:t>. k</a:t>
            </a:r>
            <a:r>
              <a:rPr lang="cs-CZ" b="1" baseline="-25000" dirty="0" smtClean="0"/>
              <a:t>2</a:t>
            </a:r>
            <a:r>
              <a:rPr lang="cs-CZ" b="1" dirty="0" smtClean="0"/>
              <a:t>; 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b = 72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r>
              <a:rPr lang="cs-CZ" b="1" dirty="0" smtClean="0"/>
              <a:t>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1 </a:t>
            </a:r>
            <a:r>
              <a:rPr lang="cs-CZ" b="1" dirty="0" smtClean="0">
                <a:latin typeface="Cambria Math"/>
                <a:ea typeface="Cambria Math"/>
              </a:rPr>
              <a:t>∩ k</a:t>
            </a:r>
            <a:r>
              <a:rPr lang="cs-CZ" b="1" baseline="-25000" dirty="0" smtClean="0">
                <a:latin typeface="Cambria Math"/>
                <a:ea typeface="Cambria Math"/>
              </a:rPr>
              <a:t>2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r>
              <a:rPr lang="cs-CZ" b="1" dirty="0" smtClean="0"/>
              <a:t>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20435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louk 9"/>
          <p:cNvSpPr/>
          <p:nvPr/>
        </p:nvSpPr>
        <p:spPr bwMode="auto">
          <a:xfrm rot="18904691">
            <a:off x="696320" y="3585768"/>
            <a:ext cx="1800000" cy="18000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louk 41"/>
          <p:cNvSpPr/>
          <p:nvPr/>
        </p:nvSpPr>
        <p:spPr bwMode="auto">
          <a:xfrm rot="16683191">
            <a:off x="1050556" y="3263892"/>
            <a:ext cx="2318400" cy="23184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00630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11560" y="343552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209756" y="287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043608" y="312991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H="1" flipV="1">
            <a:off x="1367872" y="3620193"/>
            <a:ext cx="228448" cy="21537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367872" y="3620193"/>
            <a:ext cx="1845218" cy="214905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583896" y="5769248"/>
            <a:ext cx="162919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2209756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359711" y="4477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144581" y="46621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25234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0" grpId="0" animBg="1"/>
      <p:bldP spid="42" grpId="0" animBg="1"/>
      <p:bldP spid="15" grpId="0"/>
      <p:bldP spid="43" grpId="0"/>
      <p:bldP spid="44" grpId="0"/>
      <p:bldP spid="45" grpId="0"/>
      <p:bldP spid="46" grpId="0"/>
      <p:bldP spid="50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20435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louk 9"/>
          <p:cNvSpPr/>
          <p:nvPr/>
        </p:nvSpPr>
        <p:spPr bwMode="auto">
          <a:xfrm rot="18904691">
            <a:off x="696320" y="3585768"/>
            <a:ext cx="1800000" cy="18000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louk 41"/>
          <p:cNvSpPr/>
          <p:nvPr/>
        </p:nvSpPr>
        <p:spPr bwMode="auto">
          <a:xfrm rot="16683191">
            <a:off x="1050556" y="3263892"/>
            <a:ext cx="2318400" cy="23184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00630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11560" y="343552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209756" y="287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043608" y="312991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H="1" flipV="1">
            <a:off x="1367872" y="3620193"/>
            <a:ext cx="228448" cy="21537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367872" y="3620193"/>
            <a:ext cx="1845218" cy="214905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583896" y="5769248"/>
            <a:ext cx="162919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  <a:endParaRPr lang="cs-CZ" sz="1600" b="1" dirty="0"/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jsou délky stran 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kružnic k</a:t>
            </a:r>
            <a:r>
              <a:rPr lang="cs-CZ" sz="1600" b="1" baseline="-25000" dirty="0" smtClean="0"/>
              <a:t>1</a:t>
            </a:r>
            <a:r>
              <a:rPr lang="cs-CZ" sz="1600" b="1" dirty="0" smtClean="0"/>
              <a:t> a k</a:t>
            </a:r>
            <a:r>
              <a:rPr lang="cs-CZ" sz="1600" b="1" baseline="-25000" dirty="0" smtClean="0"/>
              <a:t>2</a:t>
            </a:r>
            <a:r>
              <a:rPr lang="cs-CZ" sz="1600" b="1" dirty="0" smtClean="0"/>
              <a:t>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32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209756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359711" y="4477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44581" y="46621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3289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0" grpId="0" animBg="1"/>
      <p:bldP spid="42" grpId="0" animBg="1"/>
      <p:bldP spid="15" grpId="0"/>
      <p:bldP spid="43" grpId="0"/>
      <p:bldP spid="44" grpId="0"/>
      <p:bldP spid="45" grpId="0"/>
      <p:bldP spid="46" grpId="0"/>
      <p:bldP spid="3" grpId="0"/>
      <p:bldP spid="26" grpId="0"/>
      <p:bldP spid="4" grpId="0"/>
      <p:bldP spid="29" grpId="0"/>
      <p:bldP spid="30" grpId="0"/>
      <p:bldP spid="31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3642</TotalTime>
  <Words>600</Words>
  <Application>Microsoft Office PowerPoint</Application>
  <PresentationFormat>Předvádění na obrazovce (4:3)</PresentationFormat>
  <Paragraphs>114</Paragraphs>
  <Slides>8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Shodnost trojúhelníků Konstrukce trojúhelníků Věta sss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551</cp:revision>
  <dcterms:created xsi:type="dcterms:W3CDTF">2012-01-02T08:14:14Z</dcterms:created>
  <dcterms:modified xsi:type="dcterms:W3CDTF">2012-05-07T11:41:37Z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