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56" r:id="rId2"/>
    <p:sldId id="328" r:id="rId3"/>
    <p:sldId id="334" r:id="rId4"/>
    <p:sldId id="347" r:id="rId5"/>
    <p:sldId id="340" r:id="rId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Shodnost trojúhelníků</a:t>
            </a:r>
            <a:endParaRPr lang="cs-CZ" sz="60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360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Dva geometrické útvary v rovině nazýváme shodné, právě když je lze přemístit (položit na sebe) tak, že se navzájem kryjí.</a:t>
            </a:r>
            <a:endParaRPr lang="cs-CZ" sz="23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468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Pokud </a:t>
            </a:r>
            <a:r>
              <a:rPr lang="cs-CZ" sz="2300" b="1" dirty="0"/>
              <a:t>jsou geometrické útvary shodné, </a:t>
            </a:r>
            <a:r>
              <a:rPr lang="cs-CZ" sz="2300" b="1" dirty="0" smtClean="0"/>
              <a:t>mohou být shodné přímo nebo nepřímo.</a:t>
            </a:r>
            <a:endParaRPr lang="cs-CZ" sz="23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25200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/>
              <a:t>Dva geometrické útvary v rovině nazýváme shodné </a:t>
            </a:r>
            <a:r>
              <a:rPr lang="cs-CZ" sz="2300" b="1" dirty="0" smtClean="0"/>
              <a:t>mají </a:t>
            </a:r>
            <a:r>
              <a:rPr lang="cs-CZ" sz="2300" b="1" dirty="0"/>
              <a:t>stejný tvar a stejnou </a:t>
            </a:r>
            <a:r>
              <a:rPr lang="cs-CZ" sz="2300" b="1" dirty="0" smtClean="0"/>
              <a:t>velikost.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78" grpId="0"/>
      <p:bldP spid="78" grpId="1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 trojúhelníků </a:t>
            </a:r>
            <a:endParaRPr lang="cs-CZ" sz="8800" dirty="0"/>
          </a:p>
        </p:txBody>
      </p:sp>
      <p:sp>
        <p:nvSpPr>
          <p:cNvPr id="4" name="Pravoúhlý trojúhelník 3"/>
          <p:cNvSpPr/>
          <p:nvPr/>
        </p:nvSpPr>
        <p:spPr bwMode="auto">
          <a:xfrm>
            <a:off x="2241847" y="2654367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Pravoúhlý trojúhelník 8"/>
          <p:cNvSpPr/>
          <p:nvPr/>
        </p:nvSpPr>
        <p:spPr bwMode="auto">
          <a:xfrm rot="14686943">
            <a:off x="5154661" y="2542134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0" y="6120000"/>
                <a:ext cx="30963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𝑲𝑳𝑴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20000"/>
                <a:ext cx="3096344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2745823" y="53732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547664" y="2812286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355157" y="4365104"/>
            <a:ext cx="3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176870" y="2996952"/>
            <a:ext cx="511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533797" y="5300503"/>
            <a:ext cx="34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012160" y="1979548"/>
            <a:ext cx="393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6" name="Volný tvar 5"/>
          <p:cNvSpPr/>
          <p:nvPr/>
        </p:nvSpPr>
        <p:spPr bwMode="auto">
          <a:xfrm>
            <a:off x="4211960" y="2348880"/>
            <a:ext cx="1667435" cy="2218765"/>
          </a:xfrm>
          <a:custGeom>
            <a:avLst/>
            <a:gdLst>
              <a:gd name="connsiteX0" fmla="*/ 0 w 1667435"/>
              <a:gd name="connsiteY0" fmla="*/ 2218765 h 2218765"/>
              <a:gd name="connsiteX1" fmla="*/ 295835 w 1667435"/>
              <a:gd name="connsiteY1" fmla="*/ 685800 h 2218765"/>
              <a:gd name="connsiteX2" fmla="*/ 1667435 w 1667435"/>
              <a:gd name="connsiteY2" fmla="*/ 0 h 221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7435" h="2218765">
                <a:moveTo>
                  <a:pt x="0" y="2218765"/>
                </a:moveTo>
                <a:cubicBezTo>
                  <a:pt x="8964" y="1637179"/>
                  <a:pt x="17929" y="1055594"/>
                  <a:pt x="295835" y="685800"/>
                </a:cubicBezTo>
                <a:cubicBezTo>
                  <a:pt x="573741" y="316006"/>
                  <a:pt x="1120588" y="158003"/>
                  <a:pt x="1667435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Volný tvar 15"/>
          <p:cNvSpPr/>
          <p:nvPr/>
        </p:nvSpPr>
        <p:spPr bwMode="auto">
          <a:xfrm>
            <a:off x="1788459" y="2916863"/>
            <a:ext cx="3953435" cy="2300596"/>
          </a:xfrm>
          <a:custGeom>
            <a:avLst/>
            <a:gdLst>
              <a:gd name="connsiteX0" fmla="*/ 0 w 3953435"/>
              <a:gd name="connsiteY0" fmla="*/ 270090 h 2300596"/>
              <a:gd name="connsiteX1" fmla="*/ 2891117 w 3953435"/>
              <a:gd name="connsiteY1" fmla="*/ 175961 h 2300596"/>
              <a:gd name="connsiteX2" fmla="*/ 3953435 w 3953435"/>
              <a:gd name="connsiteY2" fmla="*/ 2300596 h 2300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3435" h="2300596">
                <a:moveTo>
                  <a:pt x="0" y="270090"/>
                </a:moveTo>
                <a:cubicBezTo>
                  <a:pt x="1116105" y="53816"/>
                  <a:pt x="2232211" y="-162457"/>
                  <a:pt x="2891117" y="175961"/>
                </a:cubicBezTo>
                <a:cubicBezTo>
                  <a:pt x="3550023" y="514379"/>
                  <a:pt x="3953435" y="2300596"/>
                  <a:pt x="3953435" y="2300596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Volný tvar 16"/>
          <p:cNvSpPr/>
          <p:nvPr/>
        </p:nvSpPr>
        <p:spPr bwMode="auto">
          <a:xfrm>
            <a:off x="3025588" y="3186953"/>
            <a:ext cx="4168588" cy="2851185"/>
          </a:xfrm>
          <a:custGeom>
            <a:avLst/>
            <a:gdLst>
              <a:gd name="connsiteX0" fmla="*/ 0 w 4168588"/>
              <a:gd name="connsiteY0" fmla="*/ 2191871 h 2851185"/>
              <a:gd name="connsiteX1" fmla="*/ 3119718 w 4168588"/>
              <a:gd name="connsiteY1" fmla="*/ 2716306 h 2851185"/>
              <a:gd name="connsiteX2" fmla="*/ 4168588 w 4168588"/>
              <a:gd name="connsiteY2" fmla="*/ 0 h 2851185"/>
              <a:gd name="connsiteX3" fmla="*/ 4168588 w 4168588"/>
              <a:gd name="connsiteY3" fmla="*/ 0 h 285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8588" h="2851185">
                <a:moveTo>
                  <a:pt x="0" y="2191871"/>
                </a:moveTo>
                <a:cubicBezTo>
                  <a:pt x="1212476" y="2636744"/>
                  <a:pt x="2424953" y="3081618"/>
                  <a:pt x="3119718" y="2716306"/>
                </a:cubicBezTo>
                <a:cubicBezTo>
                  <a:pt x="3814483" y="2350994"/>
                  <a:pt x="4168588" y="0"/>
                  <a:pt x="4168588" y="0"/>
                </a:cubicBezTo>
                <a:lnTo>
                  <a:pt x="4168588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0" y="4680000"/>
            <a:ext cx="2555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Bodu A odpovídá bod K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5040000"/>
            <a:ext cx="2555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Bodu B odpovídá bod L</a:t>
            </a:r>
            <a:endParaRPr lang="cs-CZ" sz="1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5400000"/>
            <a:ext cx="2555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Bodu C odpovídá bod M</a:t>
            </a:r>
            <a:endParaRPr lang="cs-CZ" sz="16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483768" y="6228000"/>
            <a:ext cx="81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nebo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616000" y="6228000"/>
            <a:ext cx="81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nebo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131840" y="6120000"/>
                <a:ext cx="27023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𝑩𝑪𝑨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𝑳𝑴𝑲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6120000"/>
                <a:ext cx="2702396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6228000" y="6120000"/>
                <a:ext cx="27023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𝑪𝑨𝑩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𝑴𝑲𝑳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000" y="6120000"/>
                <a:ext cx="2702396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7" grpId="0"/>
      <p:bldP spid="3" grpId="0"/>
      <p:bldP spid="10" grpId="0"/>
      <p:bldP spid="11" grpId="0"/>
      <p:bldP spid="12" grpId="0"/>
      <p:bldP spid="13" grpId="0"/>
      <p:bldP spid="14" grpId="0"/>
      <p:bldP spid="6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 trojúhelníků </a:t>
            </a:r>
            <a:endParaRPr lang="cs-CZ" sz="8800" dirty="0"/>
          </a:p>
        </p:txBody>
      </p:sp>
      <p:sp>
        <p:nvSpPr>
          <p:cNvPr id="4" name="Pravoúhlý trojúhelník 3"/>
          <p:cNvSpPr/>
          <p:nvPr/>
        </p:nvSpPr>
        <p:spPr bwMode="auto">
          <a:xfrm>
            <a:off x="657671" y="3357597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Pravoúhlý trojúhelník 8"/>
          <p:cNvSpPr/>
          <p:nvPr/>
        </p:nvSpPr>
        <p:spPr bwMode="auto">
          <a:xfrm rot="14686943">
            <a:off x="3570485" y="3245364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851920" y="2051556"/>
            <a:ext cx="5109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b="1" dirty="0" smtClean="0"/>
              <a:t>Pro shodné trojúhelníky ABC a KLM </a:t>
            </a:r>
            <a:r>
              <a:rPr lang="cs-CZ" b="1" dirty="0" smtClean="0"/>
              <a:t>p</a:t>
            </a:r>
            <a:r>
              <a:rPr lang="cs-CZ" b="1" dirty="0" smtClean="0"/>
              <a:t>latí: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161647" y="60764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-36512" y="3515516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2770981" y="5068334"/>
            <a:ext cx="3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592694" y="3700182"/>
            <a:ext cx="511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949621" y="6003733"/>
            <a:ext cx="34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427984" y="2682778"/>
            <a:ext cx="393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6" name="Volný tvar 5"/>
          <p:cNvSpPr/>
          <p:nvPr/>
        </p:nvSpPr>
        <p:spPr bwMode="auto">
          <a:xfrm>
            <a:off x="2627784" y="3052110"/>
            <a:ext cx="1667435" cy="2218765"/>
          </a:xfrm>
          <a:custGeom>
            <a:avLst/>
            <a:gdLst>
              <a:gd name="connsiteX0" fmla="*/ 0 w 1667435"/>
              <a:gd name="connsiteY0" fmla="*/ 2218765 h 2218765"/>
              <a:gd name="connsiteX1" fmla="*/ 295835 w 1667435"/>
              <a:gd name="connsiteY1" fmla="*/ 685800 h 2218765"/>
              <a:gd name="connsiteX2" fmla="*/ 1667435 w 1667435"/>
              <a:gd name="connsiteY2" fmla="*/ 0 h 221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7435" h="2218765">
                <a:moveTo>
                  <a:pt x="0" y="2218765"/>
                </a:moveTo>
                <a:cubicBezTo>
                  <a:pt x="8964" y="1637179"/>
                  <a:pt x="17929" y="1055594"/>
                  <a:pt x="295835" y="685800"/>
                </a:cubicBezTo>
                <a:cubicBezTo>
                  <a:pt x="573741" y="316006"/>
                  <a:pt x="1120588" y="158003"/>
                  <a:pt x="1667435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Volný tvar 15"/>
          <p:cNvSpPr/>
          <p:nvPr/>
        </p:nvSpPr>
        <p:spPr bwMode="auto">
          <a:xfrm>
            <a:off x="204283" y="3620093"/>
            <a:ext cx="3953435" cy="2300596"/>
          </a:xfrm>
          <a:custGeom>
            <a:avLst/>
            <a:gdLst>
              <a:gd name="connsiteX0" fmla="*/ 0 w 3953435"/>
              <a:gd name="connsiteY0" fmla="*/ 270090 h 2300596"/>
              <a:gd name="connsiteX1" fmla="*/ 2891117 w 3953435"/>
              <a:gd name="connsiteY1" fmla="*/ 175961 h 2300596"/>
              <a:gd name="connsiteX2" fmla="*/ 3953435 w 3953435"/>
              <a:gd name="connsiteY2" fmla="*/ 2300596 h 2300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3435" h="2300596">
                <a:moveTo>
                  <a:pt x="0" y="270090"/>
                </a:moveTo>
                <a:cubicBezTo>
                  <a:pt x="1116105" y="53816"/>
                  <a:pt x="2232211" y="-162457"/>
                  <a:pt x="2891117" y="175961"/>
                </a:cubicBezTo>
                <a:cubicBezTo>
                  <a:pt x="3550023" y="514379"/>
                  <a:pt x="3953435" y="2300596"/>
                  <a:pt x="3953435" y="2300596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Volný tvar 16"/>
          <p:cNvSpPr/>
          <p:nvPr/>
        </p:nvSpPr>
        <p:spPr bwMode="auto">
          <a:xfrm>
            <a:off x="1441412" y="3890183"/>
            <a:ext cx="4168588" cy="2851185"/>
          </a:xfrm>
          <a:custGeom>
            <a:avLst/>
            <a:gdLst>
              <a:gd name="connsiteX0" fmla="*/ 0 w 4168588"/>
              <a:gd name="connsiteY0" fmla="*/ 2191871 h 2851185"/>
              <a:gd name="connsiteX1" fmla="*/ 3119718 w 4168588"/>
              <a:gd name="connsiteY1" fmla="*/ 2716306 h 2851185"/>
              <a:gd name="connsiteX2" fmla="*/ 4168588 w 4168588"/>
              <a:gd name="connsiteY2" fmla="*/ 0 h 2851185"/>
              <a:gd name="connsiteX3" fmla="*/ 4168588 w 4168588"/>
              <a:gd name="connsiteY3" fmla="*/ 0 h 285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8588" h="2851185">
                <a:moveTo>
                  <a:pt x="0" y="2191871"/>
                </a:moveTo>
                <a:cubicBezTo>
                  <a:pt x="1212476" y="2636744"/>
                  <a:pt x="2424953" y="3081618"/>
                  <a:pt x="3119718" y="2716306"/>
                </a:cubicBezTo>
                <a:cubicBezTo>
                  <a:pt x="3814483" y="2350994"/>
                  <a:pt x="4168588" y="0"/>
                  <a:pt x="4168588" y="0"/>
                </a:cubicBezTo>
                <a:lnTo>
                  <a:pt x="4168588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Volný tvar 4"/>
          <p:cNvSpPr/>
          <p:nvPr/>
        </p:nvSpPr>
        <p:spPr bwMode="auto">
          <a:xfrm>
            <a:off x="540459" y="4320489"/>
            <a:ext cx="336177" cy="255852"/>
          </a:xfrm>
          <a:custGeom>
            <a:avLst/>
            <a:gdLst>
              <a:gd name="connsiteX0" fmla="*/ 0 w 336177"/>
              <a:gd name="connsiteY0" fmla="*/ 255494 h 255852"/>
              <a:gd name="connsiteX1" fmla="*/ 268941 w 336177"/>
              <a:gd name="connsiteY1" fmla="*/ 215153 h 255852"/>
              <a:gd name="connsiteX2" fmla="*/ 336177 w 336177"/>
              <a:gd name="connsiteY2" fmla="*/ 0 h 25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177" h="255852">
                <a:moveTo>
                  <a:pt x="0" y="255494"/>
                </a:moveTo>
                <a:cubicBezTo>
                  <a:pt x="106456" y="256614"/>
                  <a:pt x="212912" y="257735"/>
                  <a:pt x="268941" y="215153"/>
                </a:cubicBezTo>
                <a:cubicBezTo>
                  <a:pt x="324971" y="172571"/>
                  <a:pt x="330574" y="86285"/>
                  <a:pt x="336177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blouk 7"/>
          <p:cNvSpPr/>
          <p:nvPr/>
        </p:nvSpPr>
        <p:spPr bwMode="auto">
          <a:xfrm rot="13146491">
            <a:off x="5216458" y="3538471"/>
            <a:ext cx="803329" cy="73049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louk 24"/>
          <p:cNvSpPr/>
          <p:nvPr/>
        </p:nvSpPr>
        <p:spPr bwMode="auto">
          <a:xfrm rot="14168296">
            <a:off x="2030751" y="5119423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blouk 25"/>
          <p:cNvSpPr/>
          <p:nvPr/>
        </p:nvSpPr>
        <p:spPr bwMode="auto">
          <a:xfrm rot="20264183">
            <a:off x="936938" y="5705366"/>
            <a:ext cx="761620" cy="72712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louk 26"/>
          <p:cNvSpPr/>
          <p:nvPr/>
        </p:nvSpPr>
        <p:spPr bwMode="auto">
          <a:xfrm rot="20764175">
            <a:off x="3915369" y="4931650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louk 27"/>
          <p:cNvSpPr/>
          <p:nvPr/>
        </p:nvSpPr>
        <p:spPr bwMode="auto">
          <a:xfrm rot="7174233">
            <a:off x="4175824" y="2883073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220072" y="3709274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m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4266257" y="4946443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l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4427984" y="3182271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k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313295" y="5644398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g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504482" y="4207009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Symbol" pitchFamily="18" charset="2"/>
                <a:sym typeface="Symbol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2126038" y="5131109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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949621" y="3951574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897569" y="3132484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868696" y="4770391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285838" y="4263749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967829" y="5662745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33100" y="4924318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7200000" y="288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 = k 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7200000" y="342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 = l 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7200000" y="396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 = m 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200000" y="450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k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200000" y="504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l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7200000" y="558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g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m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7" grpId="0"/>
      <p:bldP spid="3" grpId="0"/>
      <p:bldP spid="10" grpId="0"/>
      <p:bldP spid="11" grpId="0"/>
      <p:bldP spid="12" grpId="0"/>
      <p:bldP spid="13" grpId="0"/>
      <p:bldP spid="14" grpId="0"/>
      <p:bldP spid="6" grpId="0" animBg="1"/>
      <p:bldP spid="16" grpId="0" animBg="1"/>
      <p:bldP spid="17" grpId="0" animBg="1"/>
      <p:bldP spid="5" grpId="0" animBg="1"/>
      <p:bldP spid="8" grpId="0" animBg="1"/>
      <p:bldP spid="25" grpId="0" animBg="1"/>
      <p:bldP spid="26" grpId="0" animBg="1"/>
      <p:bldP spid="27" grpId="0" animBg="1"/>
      <p:bldP spid="28" grpId="0" animBg="1"/>
      <p:bldP spid="15" grpId="0"/>
      <p:bldP spid="34" grpId="0"/>
      <p:bldP spid="35" grpId="0"/>
      <p:bldP spid="36" grpId="0"/>
      <p:bldP spid="37" grpId="0"/>
      <p:bldP spid="38" grpId="0"/>
      <p:bldP spid="39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 trojúhelníků</a:t>
            </a:r>
            <a:endParaRPr lang="cs-CZ" sz="8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0" y="1945851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800" b="1" dirty="0" smtClean="0"/>
                  <a:t>Platí: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𝑫𝑬𝑭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≅∆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𝑹𝑺𝑻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cs-CZ" sz="2800" b="1" dirty="0" smtClean="0"/>
                  <a:t> Doplňte správně zápisy: </a:t>
                </a:r>
                <a:endParaRPr lang="cs-CZ" sz="2800" b="1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45851"/>
                <a:ext cx="9144000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260000" y="288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𝑫𝑬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2880000"/>
                <a:ext cx="1368152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1260000" y="360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𝑫𝑭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3600000"/>
                <a:ext cx="1368152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/>
              <p:cNvSpPr txBox="1"/>
              <p:nvPr/>
            </p:nvSpPr>
            <p:spPr>
              <a:xfrm>
                <a:off x="1260000" y="432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𝑻𝑺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4320000"/>
                <a:ext cx="1368152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5040000" y="288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𝑫𝑬𝑭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880000"/>
                <a:ext cx="1368152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5040000" y="360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𝑹𝑻𝑺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3600000"/>
                <a:ext cx="1368152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5040000" y="432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𝑭𝑫𝑬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320000"/>
                <a:ext cx="1368152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260000" y="504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latin typeface="Cambria Math"/>
                        </a:rPr>
                        <m:t>𝑭𝑬𝑫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5040000"/>
                <a:ext cx="1368152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5040000" y="504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latin typeface="Cambria Math"/>
                        </a:rPr>
                        <m:t>𝑺𝑹𝑻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5040000"/>
                <a:ext cx="1368152" cy="461665"/>
              </a:xfrm>
              <a:prstGeom prst="rect">
                <a:avLst/>
              </a:prstGeom>
              <a:blipFill rotWithShape="1">
                <a:blip r:embed="rId10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2088000" y="2880000"/>
                <a:ext cx="6840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𝑹𝑺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000" y="2880000"/>
                <a:ext cx="684076" cy="461665"/>
              </a:xfrm>
              <a:prstGeom prst="rect">
                <a:avLst/>
              </a:prstGeom>
              <a:blipFill rotWithShape="1">
                <a:blip r:embed="rId11"/>
                <a:stretch>
                  <a:fillRect l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088000" y="3600000"/>
                <a:ext cx="6840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𝑹𝑻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000" y="3600000"/>
                <a:ext cx="684076" cy="461665"/>
              </a:xfrm>
              <a:prstGeom prst="rect">
                <a:avLst/>
              </a:prstGeom>
              <a:blipFill rotWithShape="1">
                <a:blip r:embed="rId12"/>
                <a:stretch>
                  <a:fillRect l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2052000" y="4320000"/>
                <a:ext cx="6840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𝑭𝑬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4320000"/>
                <a:ext cx="684076" cy="461665"/>
              </a:xfrm>
              <a:prstGeom prst="rect">
                <a:avLst/>
              </a:prstGeom>
              <a:blipFill rotWithShape="1">
                <a:blip r:embed="rId13"/>
                <a:stretch>
                  <a:fillRect l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6336000" y="288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𝑹𝑺𝑻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000" y="2880000"/>
                <a:ext cx="1368152" cy="46166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264000" y="360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𝑫𝑭𝑬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000" y="3600000"/>
                <a:ext cx="1368152" cy="46166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6336000" y="432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𝑻𝑹𝑺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000" y="4320000"/>
                <a:ext cx="1368152" cy="46166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484000" y="504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latin typeface="Cambria Math"/>
                        </a:rPr>
                        <m:t>𝑻𝑺𝑹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000" y="5040000"/>
                <a:ext cx="1368152" cy="461665"/>
              </a:xfrm>
              <a:prstGeom prst="rect">
                <a:avLst/>
              </a:prstGeom>
              <a:blipFill rotWithShape="1">
                <a:blip r:embed="rId17"/>
                <a:stretch>
                  <a:fillRect l="-8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6300000" y="504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latin typeface="Cambria Math"/>
                        </a:rPr>
                        <m:t>𝑬𝑫𝑭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5040000"/>
                <a:ext cx="1368152" cy="461665"/>
              </a:xfrm>
              <a:prstGeom prst="rect">
                <a:avLst/>
              </a:prstGeom>
              <a:blipFill rotWithShape="1">
                <a:blip r:embed="rId18"/>
                <a:stretch>
                  <a:fillRect l="-8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50493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8" grpId="0"/>
      <p:bldP spid="9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1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3482</TotalTime>
  <Words>198</Words>
  <Application>Microsoft Office PowerPoint</Application>
  <PresentationFormat>Předvádění na obrazovce (4:3)</PresentationFormat>
  <Paragraphs>69</Paragraphs>
  <Slides>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Prezentace školení zaměstnanců</vt:lpstr>
      <vt:lpstr>Shodnost trojúhelníků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519</cp:revision>
  <dcterms:created xsi:type="dcterms:W3CDTF">2012-01-02T08:14:14Z</dcterms:created>
  <dcterms:modified xsi:type="dcterms:W3CDTF">2012-05-07T08:09:31Z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