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6" r:id="rId3"/>
    <p:sldId id="328" r:id="rId4"/>
    <p:sldId id="334" r:id="rId5"/>
    <p:sldId id="340" r:id="rId6"/>
    <p:sldId id="342" r:id="rId7"/>
    <p:sldId id="343" r:id="rId8"/>
    <p:sldId id="344" r:id="rId9"/>
    <p:sldId id="345" r:id="rId10"/>
    <p:sldId id="346" r:id="rId11"/>
    <p:sldId id="335" r:id="rId12"/>
    <p:sldId id="341" r:id="rId13"/>
    <p:sldId id="336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Shodnost</a:t>
            </a:r>
            <a:endParaRPr lang="cs-CZ" sz="60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75656" y="194187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jakou jde na obrázcích shodnost?</a:t>
            </a:r>
            <a:endParaRPr lang="cs-CZ" sz="28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7668344" y="403700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nepřímá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" name="Slza 2"/>
          <p:cNvSpPr/>
          <p:nvPr/>
        </p:nvSpPr>
        <p:spPr bwMode="auto">
          <a:xfrm>
            <a:off x="395536" y="4237056"/>
            <a:ext cx="2501935" cy="1712223"/>
          </a:xfrm>
          <a:prstGeom prst="teardrop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Slza 7"/>
          <p:cNvSpPr/>
          <p:nvPr/>
        </p:nvSpPr>
        <p:spPr bwMode="auto">
          <a:xfrm rot="3160016">
            <a:off x="3429044" y="3435292"/>
            <a:ext cx="2501935" cy="1712223"/>
          </a:xfrm>
          <a:prstGeom prst="teardrop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8989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3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40378" y="1988839"/>
            <a:ext cx="4243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shodné dvě úsečky?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1224000" y="4500000"/>
            <a:ext cx="5868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Dvě úsečky jsou shodné, pokud mají stejnou délku.</a:t>
            </a:r>
            <a:endParaRPr lang="cs-CZ" dirty="0"/>
          </a:p>
        </p:txBody>
      </p:sp>
      <p:grpSp>
        <p:nvGrpSpPr>
          <p:cNvPr id="23" name="Skupina 22"/>
          <p:cNvGrpSpPr/>
          <p:nvPr/>
        </p:nvGrpSpPr>
        <p:grpSpPr>
          <a:xfrm>
            <a:off x="611560" y="2664000"/>
            <a:ext cx="3131791" cy="2070436"/>
            <a:chOff x="611560" y="2664000"/>
            <a:chExt cx="3131791" cy="2070436"/>
          </a:xfrm>
        </p:grpSpPr>
        <p:cxnSp>
          <p:nvCxnSpPr>
            <p:cNvPr id="6" name="Přímá spojnice 5"/>
            <p:cNvCxnSpPr/>
            <p:nvPr/>
          </p:nvCxnSpPr>
          <p:spPr bwMode="auto">
            <a:xfrm flipV="1">
              <a:off x="611560" y="2708920"/>
              <a:ext cx="3005960" cy="14401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Přímá spojnice 7"/>
            <p:cNvCxnSpPr/>
            <p:nvPr/>
          </p:nvCxnSpPr>
          <p:spPr bwMode="auto">
            <a:xfrm>
              <a:off x="720000" y="396000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Přímá spojnice 9"/>
            <p:cNvCxnSpPr/>
            <p:nvPr/>
          </p:nvCxnSpPr>
          <p:spPr bwMode="auto">
            <a:xfrm>
              <a:off x="3419872" y="266400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TextovéPole 8"/>
            <p:cNvSpPr txBox="1"/>
            <p:nvPr/>
          </p:nvSpPr>
          <p:spPr>
            <a:xfrm>
              <a:off x="720000" y="4365104"/>
              <a:ext cx="395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/>
                <a:t>A</a:t>
              </a:r>
              <a:endParaRPr lang="cs-CZ" b="1" dirty="0"/>
            </a:p>
          </p:txBody>
        </p:sp>
        <p:sp>
          <p:nvSpPr>
            <p:cNvPr id="12" name="TextovéPole 11"/>
            <p:cNvSpPr txBox="1"/>
            <p:nvPr/>
          </p:nvSpPr>
          <p:spPr>
            <a:xfrm>
              <a:off x="3347735" y="3059668"/>
              <a:ext cx="395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/>
                <a:t>B</a:t>
              </a:r>
              <a:endParaRPr lang="cs-CZ" b="1" dirty="0"/>
            </a:p>
          </p:txBody>
        </p:sp>
      </p:grpSp>
      <p:grpSp>
        <p:nvGrpSpPr>
          <p:cNvPr id="11" name="Skupina 10"/>
          <p:cNvGrpSpPr/>
          <p:nvPr/>
        </p:nvGrpSpPr>
        <p:grpSpPr>
          <a:xfrm rot="14583825">
            <a:off x="4680569" y="2816400"/>
            <a:ext cx="3005960" cy="1512024"/>
            <a:chOff x="4680569" y="2816400"/>
            <a:chExt cx="3005960" cy="1512024"/>
          </a:xfrm>
        </p:grpSpPr>
        <p:cxnSp>
          <p:nvCxnSpPr>
            <p:cNvPr id="13" name="Přímá spojnice 12"/>
            <p:cNvCxnSpPr/>
            <p:nvPr/>
          </p:nvCxnSpPr>
          <p:spPr bwMode="auto">
            <a:xfrm flipV="1">
              <a:off x="4680569" y="2861320"/>
              <a:ext cx="3005960" cy="14401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Přímá spojnice 13"/>
            <p:cNvCxnSpPr/>
            <p:nvPr/>
          </p:nvCxnSpPr>
          <p:spPr bwMode="auto">
            <a:xfrm>
              <a:off x="4789009" y="411240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Přímá spojnice 14"/>
            <p:cNvCxnSpPr/>
            <p:nvPr/>
          </p:nvCxnSpPr>
          <p:spPr bwMode="auto">
            <a:xfrm>
              <a:off x="7488881" y="281640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6" name="TextovéPole 15"/>
          <p:cNvSpPr txBox="1"/>
          <p:nvPr/>
        </p:nvSpPr>
        <p:spPr>
          <a:xfrm>
            <a:off x="4670946" y="2875002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118754" y="4684494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Y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664000" y="5580000"/>
            <a:ext cx="357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Úsečky AB a XY jsou shodné.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160000" y="6120000"/>
            <a:ext cx="1579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Zapisujeme: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852000" y="6120000"/>
                <a:ext cx="157925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>
                    <a:ea typeface="Cambria Math"/>
                  </a:rPr>
                  <a:t>AB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≅</m:t>
                    </m:r>
                  </m:oMath>
                </a14:m>
                <a:r>
                  <a:rPr lang="cs-CZ" sz="2000" b="1" dirty="0" smtClean="0"/>
                  <a:t> XY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6120000"/>
                <a:ext cx="1579255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4247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3098812" y="5040000"/>
            <a:ext cx="1579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|AB| = |XY|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160000" y="5580000"/>
            <a:ext cx="540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680000" y="5040000"/>
            <a:ext cx="540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2833963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3" grpId="0"/>
      <p:bldP spid="16" grpId="0"/>
      <p:bldP spid="17" grpId="0"/>
      <p:bldP spid="19" grpId="0"/>
      <p:bldP spid="20" grpId="0"/>
      <p:bldP spid="21" grpId="0"/>
      <p:bldP spid="22" grpId="0"/>
      <p:bldP spid="18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1028132" y="1970256"/>
            <a:ext cx="4243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shodné dva úhly?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1306714" y="4680000"/>
            <a:ext cx="5868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Dva úhly </a:t>
            </a:r>
            <a:r>
              <a:rPr lang="cs-CZ" b="1" dirty="0"/>
              <a:t>jsou shodné, pokud mají stejnou </a:t>
            </a:r>
            <a:r>
              <a:rPr lang="cs-CZ" b="1" dirty="0" smtClean="0"/>
              <a:t>velikost.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3149927" y="2339588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3522733" y="4458013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664000" y="5760000"/>
            <a:ext cx="357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Úhly AVB a XWY jsou shodné.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160000" y="6300000"/>
            <a:ext cx="1579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Zapisujeme: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852000" y="6300000"/>
                <a:ext cx="232155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>
                    <a:latin typeface="Cambria Math"/>
                    <a:ea typeface="Cambria Math"/>
                  </a:rPr>
                  <a:t>∢</a:t>
                </a:r>
                <a:r>
                  <a:rPr lang="cs-CZ" sz="2000" b="1" dirty="0" smtClean="0">
                    <a:ea typeface="Cambria Math"/>
                  </a:rPr>
                  <a:t>AVB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≅</m:t>
                    </m:r>
                  </m:oMath>
                </a14:m>
                <a:r>
                  <a:rPr lang="cs-CZ" sz="2000" b="1" dirty="0" smtClean="0"/>
                  <a:t> </a:t>
                </a:r>
                <a:r>
                  <a:rPr lang="cs-CZ" sz="2000" b="1" dirty="0" smtClean="0">
                    <a:latin typeface="Cambria Math"/>
                    <a:ea typeface="Cambria Math"/>
                  </a:rPr>
                  <a:t>∢</a:t>
                </a:r>
                <a:r>
                  <a:rPr lang="cs-CZ" sz="2000" b="1" dirty="0" smtClean="0"/>
                  <a:t>XWY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6300000"/>
                <a:ext cx="2321554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2887" t="-7576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2250000" y="5220000"/>
                <a:ext cx="24280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</a:rPr>
                        <m:t>|∢</m:t>
                      </m:r>
                      <m:r>
                        <a:rPr lang="cs-CZ" sz="2000" b="1" i="1" dirty="0" smtClean="0">
                          <a:latin typeface="Cambria Math"/>
                        </a:rPr>
                        <m:t>𝑨𝑽𝑩</m:t>
                      </m:r>
                      <m:r>
                        <a:rPr lang="cs-CZ" sz="2000" b="1" i="1" dirty="0" smtClean="0">
                          <a:latin typeface="Cambria Math"/>
                        </a:rPr>
                        <m:t>| = |∢</m:t>
                      </m:r>
                      <m:r>
                        <a:rPr lang="cs-CZ" sz="2000" b="1" i="1" dirty="0" smtClean="0">
                          <a:latin typeface="Cambria Math"/>
                        </a:rPr>
                        <m:t>𝑿𝑾𝒀</m:t>
                      </m:r>
                      <m:r>
                        <a:rPr lang="cs-CZ" sz="2000" b="1" i="1" dirty="0" smtClean="0">
                          <a:latin typeface="Cambria Math"/>
                        </a:rPr>
                        <m:t>|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000" y="5220000"/>
                <a:ext cx="2428068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503" r="-754" b="-1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2160000" y="5760000"/>
            <a:ext cx="540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680000" y="5220000"/>
            <a:ext cx="540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grpSp>
        <p:nvGrpSpPr>
          <p:cNvPr id="37" name="Skupina 36"/>
          <p:cNvGrpSpPr/>
          <p:nvPr/>
        </p:nvGrpSpPr>
        <p:grpSpPr>
          <a:xfrm>
            <a:off x="215944" y="2664000"/>
            <a:ext cx="3672495" cy="1786627"/>
            <a:chOff x="215944" y="2664000"/>
            <a:chExt cx="3672495" cy="1786627"/>
          </a:xfrm>
        </p:grpSpPr>
        <p:cxnSp>
          <p:nvCxnSpPr>
            <p:cNvPr id="6" name="Přímá spojnice 5"/>
            <p:cNvCxnSpPr/>
            <p:nvPr/>
          </p:nvCxnSpPr>
          <p:spPr bwMode="auto">
            <a:xfrm flipV="1">
              <a:off x="611560" y="2708920"/>
              <a:ext cx="3005960" cy="14401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Přímá spojnice 7"/>
            <p:cNvCxnSpPr/>
            <p:nvPr/>
          </p:nvCxnSpPr>
          <p:spPr bwMode="auto">
            <a:xfrm>
              <a:off x="3680355" y="4234603"/>
              <a:ext cx="0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Přímá spojnice 9"/>
            <p:cNvCxnSpPr/>
            <p:nvPr/>
          </p:nvCxnSpPr>
          <p:spPr bwMode="auto">
            <a:xfrm>
              <a:off x="3419872" y="266400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" name="Přímá spojnice 4"/>
            <p:cNvCxnSpPr/>
            <p:nvPr/>
          </p:nvCxnSpPr>
          <p:spPr bwMode="auto">
            <a:xfrm>
              <a:off x="611560" y="4149080"/>
              <a:ext cx="3276879" cy="2120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TextovéPole 25"/>
            <p:cNvSpPr txBox="1"/>
            <p:nvPr/>
          </p:nvSpPr>
          <p:spPr>
            <a:xfrm>
              <a:off x="215944" y="3991012"/>
              <a:ext cx="395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/>
                <a:t>V</a:t>
              </a:r>
              <a:endParaRPr lang="cs-CZ" b="1" dirty="0"/>
            </a:p>
          </p:txBody>
        </p:sp>
        <p:sp>
          <p:nvSpPr>
            <p:cNvPr id="25" name="Oblouk 24"/>
            <p:cNvSpPr/>
            <p:nvPr/>
          </p:nvSpPr>
          <p:spPr bwMode="auto">
            <a:xfrm rot="2541508">
              <a:off x="936000" y="3636000"/>
              <a:ext cx="710892" cy="684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1" name="TextovéPole 30"/>
          <p:cNvSpPr txBox="1"/>
          <p:nvPr/>
        </p:nvSpPr>
        <p:spPr>
          <a:xfrm>
            <a:off x="5777938" y="1970256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124979" y="4049937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Y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8503543" y="3793334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W</a:t>
            </a:r>
            <a:endParaRPr lang="cs-CZ" b="1" dirty="0"/>
          </a:p>
        </p:txBody>
      </p:sp>
      <p:grpSp>
        <p:nvGrpSpPr>
          <p:cNvPr id="36" name="Skupina 35"/>
          <p:cNvGrpSpPr/>
          <p:nvPr/>
        </p:nvGrpSpPr>
        <p:grpSpPr>
          <a:xfrm rot="12347947">
            <a:off x="5085507" y="2890544"/>
            <a:ext cx="3276879" cy="1786627"/>
            <a:chOff x="5345955" y="2184030"/>
            <a:chExt cx="3276879" cy="1786627"/>
          </a:xfrm>
        </p:grpSpPr>
        <p:cxnSp>
          <p:nvCxnSpPr>
            <p:cNvPr id="28" name="Přímá spojnice 27"/>
            <p:cNvCxnSpPr/>
            <p:nvPr/>
          </p:nvCxnSpPr>
          <p:spPr bwMode="auto">
            <a:xfrm flipV="1">
              <a:off x="5345955" y="2228950"/>
              <a:ext cx="3005960" cy="14401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Přímá spojnice 28"/>
            <p:cNvCxnSpPr/>
            <p:nvPr/>
          </p:nvCxnSpPr>
          <p:spPr bwMode="auto">
            <a:xfrm>
              <a:off x="8414750" y="3754633"/>
              <a:ext cx="0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Přímá spojnice 29"/>
            <p:cNvCxnSpPr/>
            <p:nvPr/>
          </p:nvCxnSpPr>
          <p:spPr bwMode="auto">
            <a:xfrm>
              <a:off x="8154267" y="218403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Přímá spojnice 32"/>
            <p:cNvCxnSpPr/>
            <p:nvPr/>
          </p:nvCxnSpPr>
          <p:spPr bwMode="auto">
            <a:xfrm>
              <a:off x="5345955" y="3669110"/>
              <a:ext cx="3276879" cy="2120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Oblouk 34"/>
            <p:cNvSpPr/>
            <p:nvPr/>
          </p:nvSpPr>
          <p:spPr bwMode="auto">
            <a:xfrm rot="2541508">
              <a:off x="5670395" y="3168000"/>
              <a:ext cx="710892" cy="684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38184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3" grpId="0"/>
      <p:bldP spid="9" grpId="0"/>
      <p:bldP spid="12" grpId="0"/>
      <p:bldP spid="19" grpId="0"/>
      <p:bldP spid="20" grpId="0"/>
      <p:bldP spid="21" grpId="0"/>
      <p:bldP spid="22" grpId="0"/>
      <p:bldP spid="18" grpId="0"/>
      <p:bldP spid="24" grpId="0"/>
      <p:bldP spid="31" grpId="0"/>
      <p:bldP spid="32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3" name="Obdélník 2"/>
          <p:cNvSpPr/>
          <p:nvPr/>
        </p:nvSpPr>
        <p:spPr>
          <a:xfrm>
            <a:off x="360000" y="234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/>
              <a:t>Všechny přímky jsou shodné. 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360000" y="288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/>
              <a:t>Všechny </a:t>
            </a:r>
            <a:r>
              <a:rPr lang="cs-CZ" b="1" dirty="0"/>
              <a:t>čtverce jsou shodné. </a:t>
            </a:r>
          </a:p>
        </p:txBody>
      </p:sp>
      <p:sp>
        <p:nvSpPr>
          <p:cNvPr id="5" name="Obdélník 4"/>
          <p:cNvSpPr/>
          <p:nvPr/>
        </p:nvSpPr>
        <p:spPr>
          <a:xfrm>
            <a:off x="360000" y="342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/>
              <a:t>Všechny </a:t>
            </a:r>
            <a:r>
              <a:rPr lang="cs-CZ" b="1" dirty="0"/>
              <a:t>pravé úhly jsou shodné. </a:t>
            </a:r>
          </a:p>
        </p:txBody>
      </p:sp>
      <p:sp>
        <p:nvSpPr>
          <p:cNvPr id="8" name="Obdélník 7"/>
          <p:cNvSpPr/>
          <p:nvPr/>
        </p:nvSpPr>
        <p:spPr>
          <a:xfrm>
            <a:off x="360000" y="3960000"/>
            <a:ext cx="8410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Všechny </a:t>
            </a:r>
            <a:r>
              <a:rPr lang="cs-CZ" b="1" dirty="0"/>
              <a:t>kružnice se stejným poloměrem jsou shodné. </a:t>
            </a:r>
          </a:p>
        </p:txBody>
      </p:sp>
      <p:sp>
        <p:nvSpPr>
          <p:cNvPr id="9" name="Obdélník 8"/>
          <p:cNvSpPr/>
          <p:nvPr/>
        </p:nvSpPr>
        <p:spPr>
          <a:xfrm>
            <a:off x="360000" y="5040000"/>
            <a:ext cx="60367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Všechny polopřímky jsou shodné. </a:t>
            </a:r>
            <a:endParaRPr lang="cs-CZ" b="1" dirty="0"/>
          </a:p>
        </p:txBody>
      </p:sp>
      <p:sp>
        <p:nvSpPr>
          <p:cNvPr id="10" name="Obdélník 9"/>
          <p:cNvSpPr/>
          <p:nvPr/>
        </p:nvSpPr>
        <p:spPr>
          <a:xfrm>
            <a:off x="360000" y="558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/>
              <a:t>Všechny </a:t>
            </a:r>
            <a:r>
              <a:rPr lang="cs-CZ" b="1" dirty="0"/>
              <a:t>úsečky jsou shodné. </a:t>
            </a:r>
            <a:r>
              <a:rPr lang="cs-CZ" b="1" dirty="0" smtClean="0"/>
              <a:t>   </a:t>
            </a:r>
            <a:endParaRPr lang="cs-CZ" b="1" dirty="0"/>
          </a:p>
        </p:txBody>
      </p:sp>
      <p:sp>
        <p:nvSpPr>
          <p:cNvPr id="11" name="Obdélník 10"/>
          <p:cNvSpPr/>
          <p:nvPr/>
        </p:nvSpPr>
        <p:spPr>
          <a:xfrm>
            <a:off x="1800000" y="1800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2000" b="1" dirty="0" smtClean="0"/>
              <a:t>Odpovězte na otázky ANO nebo NE:</a:t>
            </a:r>
            <a:endParaRPr lang="cs-CZ" sz="2000" b="1" dirty="0"/>
          </a:p>
        </p:txBody>
      </p:sp>
      <p:sp>
        <p:nvSpPr>
          <p:cNvPr id="12" name="Obdélník 11"/>
          <p:cNvSpPr/>
          <p:nvPr/>
        </p:nvSpPr>
        <p:spPr>
          <a:xfrm>
            <a:off x="360000" y="450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/>
              <a:t>Všechny tupé </a:t>
            </a:r>
            <a:r>
              <a:rPr lang="cs-CZ" b="1" dirty="0"/>
              <a:t>úhly jsou shodné. 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60000" y="6120000"/>
            <a:ext cx="5967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Všechny rovnostranné trojúhelníky </a:t>
            </a:r>
            <a:r>
              <a:rPr lang="cs-CZ" b="1" dirty="0"/>
              <a:t>jsou shodné. </a:t>
            </a:r>
            <a:r>
              <a:rPr lang="cs-CZ" b="1" dirty="0" smtClean="0"/>
              <a:t>   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7200000" y="234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7200000" y="34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7200000" y="396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7200000" y="504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7200000" y="288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200000" y="450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200000" y="558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7200000" y="61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2860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6000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151968" y="1772816"/>
            <a:ext cx="6660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Které z geometrických obrazců jsou shodné a proč?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224056" y="2564904"/>
            <a:ext cx="2411840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H="1">
            <a:off x="1691680" y="2996952"/>
            <a:ext cx="1944216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H="1" flipV="1">
            <a:off x="1224056" y="2564904"/>
            <a:ext cx="467624" cy="10801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1835696" y="2996952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5184000" y="2852936"/>
            <a:ext cx="2411840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600000"/>
            </a:camera>
            <a:lightRig rig="threePt" dir="t"/>
          </a:scene3d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6012160" y="2808000"/>
            <a:ext cx="1944216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600000"/>
            </a:camera>
            <a:lightRig rig="threePt" dir="t"/>
          </a:scene3d>
        </p:spPr>
      </p:cxnSp>
      <p:cxnSp>
        <p:nvCxnSpPr>
          <p:cNvPr id="31" name="Přímá spojnice 30"/>
          <p:cNvCxnSpPr/>
          <p:nvPr/>
        </p:nvCxnSpPr>
        <p:spPr bwMode="auto">
          <a:xfrm flipH="1" flipV="1">
            <a:off x="5976584" y="3528000"/>
            <a:ext cx="467624" cy="10801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600000"/>
            </a:camera>
            <a:lightRig rig="threePt" dir="t"/>
          </a:scene3d>
        </p:spPr>
      </p:cxnSp>
      <p:sp>
        <p:nvSpPr>
          <p:cNvPr id="32" name="TextovéPole 31"/>
          <p:cNvSpPr txBox="1"/>
          <p:nvPr/>
        </p:nvSpPr>
        <p:spPr>
          <a:xfrm>
            <a:off x="6179322" y="3393079"/>
            <a:ext cx="52977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7" name="Obdélník 16"/>
          <p:cNvSpPr/>
          <p:nvPr/>
        </p:nvSpPr>
        <p:spPr bwMode="auto">
          <a:xfrm>
            <a:off x="2915816" y="3793304"/>
            <a:ext cx="2483928" cy="11611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 bwMode="auto">
          <a:xfrm rot="2559019">
            <a:off x="6487757" y="4941168"/>
            <a:ext cx="2483928" cy="11611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3892894" y="4237659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464835" y="5337072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9" name="Obdélník 18"/>
          <p:cNvSpPr/>
          <p:nvPr/>
        </p:nvSpPr>
        <p:spPr bwMode="auto">
          <a:xfrm>
            <a:off x="4247896" y="2312876"/>
            <a:ext cx="936104" cy="936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 rot="19815244">
            <a:off x="303141" y="5521738"/>
            <a:ext cx="936104" cy="936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611560" y="5805124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4572000" y="2627620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22" name="Ovál 21"/>
          <p:cNvSpPr/>
          <p:nvPr/>
        </p:nvSpPr>
        <p:spPr bwMode="auto">
          <a:xfrm>
            <a:off x="2443797" y="5200864"/>
            <a:ext cx="1208519" cy="120851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vál 44"/>
          <p:cNvSpPr/>
          <p:nvPr/>
        </p:nvSpPr>
        <p:spPr bwMode="auto">
          <a:xfrm>
            <a:off x="7208100" y="2818002"/>
            <a:ext cx="1208519" cy="120851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7570620" y="3212976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915816" y="5644238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23" name="Dvanáctiúhelník 22"/>
          <p:cNvSpPr/>
          <p:nvPr/>
        </p:nvSpPr>
        <p:spPr bwMode="auto">
          <a:xfrm>
            <a:off x="611560" y="3645024"/>
            <a:ext cx="1224136" cy="1152128"/>
          </a:xfrm>
          <a:prstGeom prst="dodecago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Dvanáctiúhelník 47"/>
          <p:cNvSpPr/>
          <p:nvPr/>
        </p:nvSpPr>
        <p:spPr bwMode="auto">
          <a:xfrm rot="20065349">
            <a:off x="5760132" y="5521738"/>
            <a:ext cx="1224136" cy="1152128"/>
          </a:xfrm>
          <a:prstGeom prst="dodecago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6158018" y="5913136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959170" y="4026521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24" name="Rovnoramenný trojúhelník 23"/>
          <p:cNvSpPr/>
          <p:nvPr/>
        </p:nvSpPr>
        <p:spPr bwMode="auto">
          <a:xfrm>
            <a:off x="4262515" y="5274531"/>
            <a:ext cx="1148742" cy="127721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Rovnoramenný trojúhelník 51"/>
          <p:cNvSpPr/>
          <p:nvPr/>
        </p:nvSpPr>
        <p:spPr bwMode="auto">
          <a:xfrm rot="17733929">
            <a:off x="1045479" y="4665476"/>
            <a:ext cx="1148742" cy="127721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1553681" y="5166519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4690300" y="6013570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 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8100392" y="396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 a 5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100000" y="576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 a 11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8100000" y="540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 a 12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8100392" y="504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 a 10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100000" y="468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 a 9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8100000" y="432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a 4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9697177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/>
      <p:bldP spid="17" grpId="0" animBg="1"/>
      <p:bldP spid="35" grpId="0" animBg="1"/>
      <p:bldP spid="36" grpId="0"/>
      <p:bldP spid="37" grpId="0"/>
      <p:bldP spid="19" grpId="0" animBg="1"/>
      <p:bldP spid="40" grpId="0" animBg="1"/>
      <p:bldP spid="42" grpId="0"/>
      <p:bldP spid="43" grpId="0"/>
      <p:bldP spid="22" grpId="0" animBg="1"/>
      <p:bldP spid="45" grpId="0" animBg="1"/>
      <p:bldP spid="46" grpId="0"/>
      <p:bldP spid="47" grpId="0"/>
      <p:bldP spid="23" grpId="0" animBg="1"/>
      <p:bldP spid="48" grpId="0" animBg="1"/>
      <p:bldP spid="49" grpId="0"/>
      <p:bldP spid="51" grpId="0"/>
      <p:bldP spid="24" grpId="0" animBg="1"/>
      <p:bldP spid="52" grpId="0" animBg="1"/>
      <p:bldP spid="53" grpId="0"/>
      <p:bldP spid="55" grpId="0"/>
      <p:bldP spid="25" grpId="0"/>
      <p:bldP spid="57" grpId="0"/>
      <p:bldP spid="62" grpId="0"/>
      <p:bldP spid="63" grpId="0"/>
      <p:bldP spid="64" grpId="0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216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Dva geometrické útvary v rovině nazýváme shodné, právě když je lze přemístit (položit na sebe) tak, že se navzájem kryjí.</a:t>
            </a:r>
            <a:endParaRPr lang="cs-CZ" sz="23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324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Pokud </a:t>
            </a:r>
            <a:r>
              <a:rPr lang="cs-CZ" sz="2300" b="1" dirty="0"/>
              <a:t>jsou geometrické útvary shodné, </a:t>
            </a:r>
            <a:r>
              <a:rPr lang="cs-CZ" sz="2300" b="1" dirty="0" smtClean="0"/>
              <a:t>mohou být shodné přímo nebo nepřímo.</a:t>
            </a:r>
            <a:endParaRPr lang="cs-CZ" sz="23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-25642" y="4365104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Přímo shodné útvary jsou ty, které lze navzájem překrýt pouze posouváním či otáčením útvarů.</a:t>
            </a:r>
            <a:endParaRPr lang="cs-CZ" sz="23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5317723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Nepřímo </a:t>
            </a:r>
            <a:r>
              <a:rPr lang="cs-CZ" sz="2300" b="1" dirty="0"/>
              <a:t>shodné útvary jsou </a:t>
            </a:r>
            <a:r>
              <a:rPr lang="cs-CZ" sz="2300" b="1" dirty="0" smtClean="0"/>
              <a:t>ty, které lze navzájem překrýt pouze s pomocí převrácení jednoho z útvarů (zrcadlové).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246047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78" grpId="0"/>
      <p:bldP spid="78" grpId="1"/>
      <p:bldP spid="11" grpId="0"/>
      <p:bldP spid="11" grpId="1"/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4" name="Pravoúhlý trojúhelník 3"/>
          <p:cNvSpPr/>
          <p:nvPr/>
        </p:nvSpPr>
        <p:spPr bwMode="auto">
          <a:xfrm>
            <a:off x="720000" y="2196000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Pravoúhlý trojúhelník 7"/>
          <p:cNvSpPr/>
          <p:nvPr/>
        </p:nvSpPr>
        <p:spPr bwMode="auto">
          <a:xfrm>
            <a:off x="720000" y="2204864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Pravoúhlý trojúhelník 8"/>
          <p:cNvSpPr/>
          <p:nvPr/>
        </p:nvSpPr>
        <p:spPr bwMode="auto">
          <a:xfrm>
            <a:off x="7056000" y="4077072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143109" y="1945851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Shodnost přímá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2710367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0347 C 0.01302 -0.00648 0.0592 -0.01597 0.07517 -0.01597 C 0.17725 -0.01597 0.28229 0.13634 0.28229 0.28866 C 0.28229 0.2118 0.33472 0.13634 0.38437 0.13634 C 0.4368 0.13634 0.48645 0.21296 0.48645 0.28866 C 0.48645 0.25069 0.51267 0.2118 0.53888 0.2118 C 0.56527 0.2118 0.59149 0.24953 0.59149 0.28866 C 0.59149 0.26898 0.60451 0.25069 0.6177 0.25069 C 0.63073 0.25069 0.64392 0.27014 0.64392 0.28866 C 0.64392 0.2787 0.65069 0.26898 0.65711 0.26898 C 0.66041 0.26898 0.67013 0.27893 0.67013 0.28866 C 0.67013 0.28379 0.67361 0.2787 0.67708 0.2787 C 0.67708 0.27986 0.68385 0.28356 0.68385 0.28866 C 0.68385 0.28611 0.68385 0.28379 0.68732 0.28379 C 0.68732 0.28495 0.69062 0.28634 0.69062 0.28866 C 0.69062 0.2875 0.69062 0.28611 0.69062 0.28495 C 0.69409 0.28495 0.69409 0.28611 0.69409 0.2875 C 0.69757 0.2875 0.69757 0.28634 0.69757 0.28495 C 0.70104 0.28495 0.70104 0.28611 0.70104 0.2875 " pathEditMode="relative" rAng="0" ptsTypes="fffffffffffffffffff">
                                      <p:cBhvr>
                                        <p:cTn id="6" dur="5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52" y="132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4" name="Pravoúhlý trojúhelník 3"/>
          <p:cNvSpPr/>
          <p:nvPr/>
        </p:nvSpPr>
        <p:spPr bwMode="auto">
          <a:xfrm>
            <a:off x="6300272" y="3933056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143108" y="1945851"/>
            <a:ext cx="34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Shodnost nepřímá</a:t>
            </a:r>
            <a:endParaRPr lang="cs-CZ" sz="2800" b="1" dirty="0"/>
          </a:p>
        </p:txBody>
      </p:sp>
      <p:sp>
        <p:nvSpPr>
          <p:cNvPr id="10" name="Pravoúhlý trojúhelník 9"/>
          <p:cNvSpPr/>
          <p:nvPr/>
        </p:nvSpPr>
        <p:spPr bwMode="auto">
          <a:xfrm>
            <a:off x="899592" y="2205144"/>
            <a:ext cx="1440000" cy="2520000"/>
          </a:xfrm>
          <a:prstGeom prst="rtTriangl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>
              <a:rot lat="0" lon="1080000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Pravoúhlý trojúhelník 13"/>
          <p:cNvSpPr/>
          <p:nvPr/>
        </p:nvSpPr>
        <p:spPr bwMode="auto">
          <a:xfrm>
            <a:off x="7020272" y="3501288"/>
            <a:ext cx="1440000" cy="2520000"/>
          </a:xfrm>
          <a:prstGeom prst="rtTriangl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>
              <a:rot lat="0" lon="1080000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0493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07407E-6 L -0.59063 -0.246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31" y="-1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062 -0.24676 L -0.47795 0.00764 C -0.45642 0.07106 -0.41458 0.12152 -0.36406 0.14051 C -0.30659 0.1625 -0.25312 0.14791 -0.21145 0.11597 L -0.01302 -0.02685 " pathEditMode="relative" rAng="959254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03" y="2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-0.66927 -0.1837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72" y="-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10" grpId="0" animBg="1"/>
      <p:bldP spid="14" grpId="0" animBg="1"/>
      <p:bldP spid="1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75656" y="194187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jakou jde na obrázcích shodnost?</a:t>
            </a:r>
            <a:endParaRPr lang="cs-CZ" sz="2800" b="1" dirty="0"/>
          </a:p>
        </p:txBody>
      </p:sp>
      <p:grpSp>
        <p:nvGrpSpPr>
          <p:cNvPr id="13" name="Skupina 12"/>
          <p:cNvGrpSpPr/>
          <p:nvPr/>
        </p:nvGrpSpPr>
        <p:grpSpPr>
          <a:xfrm>
            <a:off x="971600" y="2636912"/>
            <a:ext cx="1512168" cy="3240360"/>
            <a:chOff x="971600" y="2636912"/>
            <a:chExt cx="1512168" cy="3240360"/>
          </a:xfrm>
        </p:grpSpPr>
        <p:cxnSp>
          <p:nvCxnSpPr>
            <p:cNvPr id="6" name="Přímá spojnice 5"/>
            <p:cNvCxnSpPr/>
            <p:nvPr/>
          </p:nvCxnSpPr>
          <p:spPr bwMode="auto">
            <a:xfrm>
              <a:off x="971600" y="2996952"/>
              <a:ext cx="720080" cy="28803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Přímá spojnice 8"/>
            <p:cNvCxnSpPr/>
            <p:nvPr/>
          </p:nvCxnSpPr>
          <p:spPr bwMode="auto">
            <a:xfrm flipV="1">
              <a:off x="971600" y="2636912"/>
              <a:ext cx="1512168" cy="3600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Přímá spojnice 11"/>
            <p:cNvCxnSpPr/>
            <p:nvPr/>
          </p:nvCxnSpPr>
          <p:spPr bwMode="auto">
            <a:xfrm flipH="1">
              <a:off x="1691680" y="2636912"/>
              <a:ext cx="792088" cy="32403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5" name="Skupina 14"/>
          <p:cNvGrpSpPr/>
          <p:nvPr/>
        </p:nvGrpSpPr>
        <p:grpSpPr>
          <a:xfrm rot="16200000">
            <a:off x="4076032" y="2755757"/>
            <a:ext cx="1512168" cy="3240360"/>
            <a:chOff x="971600" y="2636912"/>
            <a:chExt cx="1512168" cy="3240360"/>
          </a:xfrm>
        </p:grpSpPr>
        <p:cxnSp>
          <p:nvCxnSpPr>
            <p:cNvPr id="16" name="Přímá spojnice 15"/>
            <p:cNvCxnSpPr/>
            <p:nvPr/>
          </p:nvCxnSpPr>
          <p:spPr bwMode="auto">
            <a:xfrm>
              <a:off x="971600" y="2996952"/>
              <a:ext cx="720080" cy="28803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Přímá spojnice 16"/>
            <p:cNvCxnSpPr/>
            <p:nvPr/>
          </p:nvCxnSpPr>
          <p:spPr bwMode="auto">
            <a:xfrm flipV="1">
              <a:off x="971600" y="2636912"/>
              <a:ext cx="1512168" cy="3600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Přímá spojnice 17"/>
            <p:cNvCxnSpPr/>
            <p:nvPr/>
          </p:nvCxnSpPr>
          <p:spPr bwMode="auto">
            <a:xfrm flipH="1">
              <a:off x="1691680" y="2636912"/>
              <a:ext cx="792088" cy="32403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9" name="TextovéPole 18"/>
          <p:cNvSpPr txBox="1"/>
          <p:nvPr/>
        </p:nvSpPr>
        <p:spPr>
          <a:xfrm>
            <a:off x="7452320" y="403700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přímá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36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75656" y="194187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jakou jde na obrázcích shodnost?</a:t>
            </a:r>
            <a:endParaRPr lang="cs-CZ" sz="28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7452320" y="403700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nepřímá</a:t>
            </a:r>
            <a:endParaRPr lang="cs-CZ" sz="2000" b="1" dirty="0">
              <a:solidFill>
                <a:srgbClr val="FF0000"/>
              </a:solidFill>
            </a:endParaRPr>
          </a:p>
        </p:txBody>
      </p:sp>
      <p:grpSp>
        <p:nvGrpSpPr>
          <p:cNvPr id="21" name="Skupina 20"/>
          <p:cNvGrpSpPr/>
          <p:nvPr/>
        </p:nvGrpSpPr>
        <p:grpSpPr>
          <a:xfrm>
            <a:off x="899592" y="3140968"/>
            <a:ext cx="3168352" cy="1512168"/>
            <a:chOff x="899592" y="3140968"/>
            <a:chExt cx="3168352" cy="1512168"/>
          </a:xfrm>
        </p:grpSpPr>
        <p:cxnSp>
          <p:nvCxnSpPr>
            <p:cNvPr id="4" name="Přímá spojnice 3"/>
            <p:cNvCxnSpPr/>
            <p:nvPr/>
          </p:nvCxnSpPr>
          <p:spPr bwMode="auto">
            <a:xfrm>
              <a:off x="899592" y="3140968"/>
              <a:ext cx="0" cy="1512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Přímá spojnice 7"/>
            <p:cNvCxnSpPr/>
            <p:nvPr/>
          </p:nvCxnSpPr>
          <p:spPr bwMode="auto">
            <a:xfrm>
              <a:off x="899592" y="4653136"/>
              <a:ext cx="31683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Přímá spojnice 10"/>
            <p:cNvCxnSpPr/>
            <p:nvPr/>
          </p:nvCxnSpPr>
          <p:spPr bwMode="auto">
            <a:xfrm>
              <a:off x="899592" y="3140968"/>
              <a:ext cx="187220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Přímá spojnice 19"/>
            <p:cNvCxnSpPr/>
            <p:nvPr/>
          </p:nvCxnSpPr>
          <p:spPr bwMode="auto">
            <a:xfrm>
              <a:off x="2771800" y="3140968"/>
              <a:ext cx="1296144" cy="1512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" name="Skupina 21"/>
          <p:cNvGrpSpPr/>
          <p:nvPr/>
        </p:nvGrpSpPr>
        <p:grpSpPr>
          <a:xfrm rot="2392342">
            <a:off x="3824253" y="3332670"/>
            <a:ext cx="3168352" cy="1512168"/>
            <a:chOff x="899592" y="3140968"/>
            <a:chExt cx="3168352" cy="1512168"/>
          </a:xfrm>
          <a:scene3d>
            <a:camera prst="orthographicFront">
              <a:rot lat="0" lon="10800000" rev="0"/>
            </a:camera>
            <a:lightRig rig="threePt" dir="t"/>
          </a:scene3d>
        </p:grpSpPr>
        <p:cxnSp>
          <p:nvCxnSpPr>
            <p:cNvPr id="23" name="Přímá spojnice 22"/>
            <p:cNvCxnSpPr/>
            <p:nvPr/>
          </p:nvCxnSpPr>
          <p:spPr bwMode="auto">
            <a:xfrm>
              <a:off x="899592" y="3140968"/>
              <a:ext cx="0" cy="1512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Přímá spojnice 23"/>
            <p:cNvCxnSpPr/>
            <p:nvPr/>
          </p:nvCxnSpPr>
          <p:spPr bwMode="auto">
            <a:xfrm>
              <a:off x="899592" y="4653136"/>
              <a:ext cx="31683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Přímá spojnice 24"/>
            <p:cNvCxnSpPr/>
            <p:nvPr/>
          </p:nvCxnSpPr>
          <p:spPr bwMode="auto">
            <a:xfrm>
              <a:off x="899592" y="3140968"/>
              <a:ext cx="187220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Přímá spojnice 25"/>
            <p:cNvCxnSpPr/>
            <p:nvPr/>
          </p:nvCxnSpPr>
          <p:spPr bwMode="auto">
            <a:xfrm>
              <a:off x="2771800" y="3140968"/>
              <a:ext cx="1296144" cy="1512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7922652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75656" y="194187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jakou jde na obrázcích shodnost?</a:t>
            </a:r>
            <a:endParaRPr lang="cs-CZ" sz="28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732240" y="4037002"/>
            <a:ext cx="2411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přímá i nepřímá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" name="Ovál 2"/>
          <p:cNvSpPr/>
          <p:nvPr/>
        </p:nvSpPr>
        <p:spPr bwMode="auto">
          <a:xfrm>
            <a:off x="1115616" y="2852936"/>
            <a:ext cx="1800200" cy="1800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ál 15"/>
          <p:cNvSpPr/>
          <p:nvPr/>
        </p:nvSpPr>
        <p:spPr bwMode="auto">
          <a:xfrm>
            <a:off x="4427984" y="4457201"/>
            <a:ext cx="1800200" cy="1800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5307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3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75656" y="194187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 jakou jde na obrázcích shodnost?</a:t>
            </a:r>
            <a:endParaRPr lang="cs-CZ" sz="28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7668344" y="403700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přímá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6" name="Tvar L 5"/>
          <p:cNvSpPr/>
          <p:nvPr/>
        </p:nvSpPr>
        <p:spPr bwMode="auto">
          <a:xfrm>
            <a:off x="1475656" y="2780928"/>
            <a:ext cx="1512168" cy="2376264"/>
          </a:xfrm>
          <a:prstGeom prst="corne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var L 9"/>
          <p:cNvSpPr/>
          <p:nvPr/>
        </p:nvSpPr>
        <p:spPr bwMode="auto">
          <a:xfrm rot="10800000">
            <a:off x="3016043" y="2780928"/>
            <a:ext cx="1512168" cy="2376264"/>
          </a:xfrm>
          <a:prstGeom prst="corne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36486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6" grpId="0" animBg="1"/>
      <p:bldP spid="10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3385</TotalTime>
  <Words>334</Words>
  <Application>Microsoft Office PowerPoint</Application>
  <PresentationFormat>Předvádění na obrazovce (4:3)</PresentationFormat>
  <Paragraphs>96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Shodnost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511</cp:revision>
  <dcterms:created xsi:type="dcterms:W3CDTF">2012-01-02T08:14:14Z</dcterms:created>
  <dcterms:modified xsi:type="dcterms:W3CDTF">2012-05-01T18:44:12Z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